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us Nordheim" initials="JN" lastIdx="5" clrIdx="0">
    <p:extLst>
      <p:ext uri="{19B8F6BF-5375-455C-9EA6-DF929625EA0E}">
        <p15:presenceInfo xmlns:p15="http://schemas.microsoft.com/office/powerpoint/2012/main" userId="S-1-5-21-3346626551-2291581799-713811937-4092" providerId="AD"/>
      </p:ext>
    </p:extLst>
  </p:cmAuthor>
  <p:cmAuthor id="2" name="Sabine Schellbach" initials="SS" lastIdx="1" clrIdx="1">
    <p:extLst>
      <p:ext uri="{19B8F6BF-5375-455C-9EA6-DF929625EA0E}">
        <p15:presenceInfo xmlns:p15="http://schemas.microsoft.com/office/powerpoint/2012/main" userId="S-1-5-21-3346626551-2291581799-713811937-5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7"/>
    <a:srgbClr val="0067A5"/>
    <a:srgbClr val="404040"/>
    <a:srgbClr val="8DAEDB"/>
    <a:srgbClr val="004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9" autoAdjust="0"/>
    <p:restoredTop sz="96425" autoAdjust="0"/>
  </p:normalViewPr>
  <p:slideViewPr>
    <p:cSldViewPr snapToGrid="0">
      <p:cViewPr varScale="1">
        <p:scale>
          <a:sx n="19" d="100"/>
          <a:sy n="19" d="100"/>
        </p:scale>
        <p:origin x="391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A337-CF9F-8B48-9C59-DAF1DC970EED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A18A0-55E8-CB40-ABFE-6C9047282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7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27972A-CE8D-B8D0-83FE-B21621B9315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0845121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E62000-5E8C-80F8-105A-45CB13CE0FB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949364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2567DA-7B8C-483A-B8F5-4B617F65C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12957255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D030A-EF7B-DBD6-578E-23D2641883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751472" y="11389818"/>
            <a:ext cx="12957255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AEEF9A-B349-54F1-7B90-9BA7C513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87CE28-AC61-A945-D989-E103B9E6F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26967849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6250BC-4A50-C258-EA13-09C85D2C43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9C3977-1F75-6542-AE03-15FF2805F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_titel_grau_abge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27972A-CE8D-B8D0-83FE-B21621B9315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0845121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E62000-5E8C-80F8-105A-45CB13CE0FB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949364" y="11389818"/>
            <a:ext cx="8759363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0EC7E3-92A7-4A61-9B31-54CE90C2FC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6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titel_grau_abge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12957255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D030A-EF7B-DBD6-578E-23D2641883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751472" y="11389818"/>
            <a:ext cx="12957255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AEEF9A-B349-54F1-7B90-9BA7C513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87CE28-AC61-A945-D989-E103B9E6F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titel_grau_abge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26967849" cy="2546447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6250BC-4A50-C258-EA13-09C85D2C43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9C3977-1F75-6542-AE03-15FF2805F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A1477FE-46C3-5BBC-CCCA-E575D071FA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37990541"/>
            <a:ext cx="30276303" cy="48132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A0ED7B-955E-EA94-8AD4-7DC6FF4DF0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489246" y="1321113"/>
            <a:ext cx="7131848" cy="25139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B19A948-4FC9-EE55-0D14-140A6B61E71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89244" y="38221365"/>
            <a:ext cx="3367206" cy="16836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A972D3-C0B0-4588-95B1-AABCB47E54C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6555740" y="315078"/>
            <a:ext cx="11427427" cy="4166616"/>
          </a:xfrm>
          <a:prstGeom prst="rect">
            <a:avLst/>
          </a:prstGeom>
        </p:spPr>
      </p:pic>
      <p:graphicFrame>
        <p:nvGraphicFramePr>
          <p:cNvPr id="9" name="Tabelle 16">
            <a:extLst>
              <a:ext uri="{FF2B5EF4-FFF2-40B4-BE49-F238E27FC236}">
                <a16:creationId xmlns:a16="http://schemas.microsoft.com/office/drawing/2014/main" id="{0E160F8F-9585-4AB9-979C-A11E79EE63F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8375713"/>
              </p:ext>
            </p:extLst>
          </p:nvPr>
        </p:nvGraphicFramePr>
        <p:xfrm>
          <a:off x="1489244" y="41075465"/>
          <a:ext cx="27714406" cy="168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406">
                  <a:extLst>
                    <a:ext uri="{9D8B030D-6E8A-4147-A177-3AD203B41FA5}">
                      <a16:colId xmlns:a16="http://schemas.microsoft.com/office/drawing/2014/main" val="2779858004"/>
                    </a:ext>
                  </a:extLst>
                </a:gridCol>
              </a:tblGrid>
              <a:tr h="16836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Internationales Universitätszentrum | International Office</a:t>
                      </a:r>
                      <a:endParaRPr lang="de-DE" sz="2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Akademiestr. 6 | 09599 Freiberg |  +49 3731 39-2651 | promos@iuz.tu-freiberg.de |  www.tu-freiberg.de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1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4D26529-CD22-43B4-BB78-C342A9CCF4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249">
            <a:off x="9335667" y="24993914"/>
            <a:ext cx="20087299" cy="11502194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6BB07C3-1E7A-D5C2-5B2C-452FFBF94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124579"/>
            <a:ext cx="26967849" cy="1345252"/>
          </a:xfrm>
        </p:spPr>
        <p:txBody>
          <a:bodyPr/>
          <a:lstStyle/>
          <a:p>
            <a:r>
              <a:rPr lang="en-GB" sz="4400" dirty="0"/>
              <a:t>PROMOS is a scholarship programme of the German Academic Exchange Service (DAAD) funded by the Federal Ministry of Education and Research (BMBF) for short-stay mobilities. </a:t>
            </a:r>
            <a:endParaRPr lang="de-DE" sz="4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86185-921F-7A7D-F698-BC2835467D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0063871" y="9713264"/>
            <a:ext cx="8759363" cy="1005382"/>
          </a:xfrm>
          <a:solidFill>
            <a:srgbClr val="0067A5"/>
          </a:solidFill>
          <a:ln cmpd="sng">
            <a:noFill/>
            <a:miter lim="800000"/>
          </a:ln>
        </p:spPr>
        <p:txBody>
          <a:bodyPr tIns="18000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Specialized and Language Courses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BF7A1-9819-5B43-23AA-D5D48B74462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40878" y="22399690"/>
            <a:ext cx="27076465" cy="5858433"/>
          </a:xfrm>
        </p:spPr>
        <p:txBody>
          <a:bodyPr/>
          <a:lstStyle/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dirty="0">
                <a:solidFill>
                  <a:prstClr val="black"/>
                </a:solidFill>
              </a:rPr>
              <a:t>Regularly enrolled students from all study programs at TUBAF</a:t>
            </a:r>
            <a:r>
              <a:rPr lang="en-GB" b="0" dirty="0">
                <a:solidFill>
                  <a:prstClr val="black"/>
                </a:solidFill>
              </a:rPr>
              <a:t> can apply, including doctoral students for language and subject courses. Funding to the home country is not available. The International Office does not organize internships.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de-DE" b="0" dirty="0">
              <a:solidFill>
                <a:prstClr val="black"/>
              </a:solidFill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DE" dirty="0" err="1">
                <a:solidFill>
                  <a:srgbClr val="0067A5"/>
                </a:solidFill>
              </a:rPr>
              <a:t>Application</a:t>
            </a:r>
            <a:r>
              <a:rPr lang="de-DE" dirty="0">
                <a:solidFill>
                  <a:srgbClr val="0067A5"/>
                </a:solidFill>
              </a:rPr>
              <a:t> Deadlines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de-DE" dirty="0">
              <a:solidFill>
                <a:prstClr val="black"/>
              </a:solidFill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DE" dirty="0">
                <a:solidFill>
                  <a:prstClr val="black"/>
                </a:solidFill>
              </a:rPr>
              <a:t>15 November 2023</a:t>
            </a:r>
            <a:r>
              <a:rPr lang="de-DE" b="0" dirty="0">
                <a:solidFill>
                  <a:prstClr val="black"/>
                </a:solidFill>
              </a:rPr>
              <a:t>			</a:t>
            </a:r>
            <a:r>
              <a:rPr lang="de-DE" b="0" dirty="0" err="1">
                <a:solidFill>
                  <a:prstClr val="black"/>
                </a:solidFill>
              </a:rPr>
              <a:t>for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stays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starting</a:t>
            </a:r>
            <a:r>
              <a:rPr lang="de-DE" b="0" dirty="0">
                <a:solidFill>
                  <a:prstClr val="black"/>
                </a:solidFill>
              </a:rPr>
              <a:t> in </a:t>
            </a:r>
            <a:r>
              <a:rPr lang="de-DE" b="0" dirty="0" err="1">
                <a:solidFill>
                  <a:prstClr val="black"/>
                </a:solidFill>
              </a:rPr>
              <a:t>the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first</a:t>
            </a:r>
            <a:r>
              <a:rPr lang="de-DE" b="0" dirty="0">
                <a:solidFill>
                  <a:prstClr val="black"/>
                </a:solidFill>
              </a:rPr>
              <a:t> half </a:t>
            </a:r>
            <a:r>
              <a:rPr lang="de-DE" b="0" dirty="0" err="1">
                <a:solidFill>
                  <a:prstClr val="black"/>
                </a:solidFill>
              </a:rPr>
              <a:t>of</a:t>
            </a:r>
            <a:r>
              <a:rPr lang="de-DE" b="0" dirty="0">
                <a:solidFill>
                  <a:prstClr val="black"/>
                </a:solidFill>
              </a:rPr>
              <a:t> 2024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tabLst>
                <a:tab pos="5913438" algn="l"/>
              </a:tabLst>
              <a:defRPr/>
            </a:pPr>
            <a:r>
              <a:rPr lang="de-DE" dirty="0">
                <a:solidFill>
                  <a:prstClr val="black"/>
                </a:solidFill>
              </a:rPr>
              <a:t>30 April 2024</a:t>
            </a:r>
            <a:r>
              <a:rPr lang="de-DE" b="0" dirty="0">
                <a:solidFill>
                  <a:prstClr val="black"/>
                </a:solidFill>
              </a:rPr>
              <a:t>	</a:t>
            </a:r>
            <a:r>
              <a:rPr lang="de-DE" b="0" dirty="0" err="1">
                <a:solidFill>
                  <a:prstClr val="black"/>
                </a:solidFill>
              </a:rPr>
              <a:t>for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stays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starting</a:t>
            </a:r>
            <a:r>
              <a:rPr lang="de-DE" b="0" dirty="0">
                <a:solidFill>
                  <a:prstClr val="black"/>
                </a:solidFill>
              </a:rPr>
              <a:t> in </a:t>
            </a:r>
            <a:r>
              <a:rPr lang="de-DE" b="0" dirty="0" err="1">
                <a:solidFill>
                  <a:prstClr val="black"/>
                </a:solidFill>
              </a:rPr>
              <a:t>the</a:t>
            </a:r>
            <a:r>
              <a:rPr lang="de-DE" b="0" dirty="0">
                <a:solidFill>
                  <a:prstClr val="black"/>
                </a:solidFill>
              </a:rPr>
              <a:t> </a:t>
            </a:r>
            <a:r>
              <a:rPr lang="de-DE" b="0" dirty="0" err="1">
                <a:solidFill>
                  <a:prstClr val="black"/>
                </a:solidFill>
              </a:rPr>
              <a:t>second</a:t>
            </a:r>
            <a:r>
              <a:rPr lang="de-DE" b="0" dirty="0">
                <a:solidFill>
                  <a:prstClr val="black"/>
                </a:solidFill>
              </a:rPr>
              <a:t> half 2024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de-DE" b="0" dirty="0">
              <a:solidFill>
                <a:prstClr val="black"/>
              </a:solidFill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28C12738-8BC2-2E02-C0FD-258114EB5F36}"/>
              </a:ext>
            </a:extLst>
          </p:cNvPr>
          <p:cNvSpPr txBox="1">
            <a:spLocks/>
          </p:cNvSpPr>
          <p:nvPr/>
        </p:nvSpPr>
        <p:spPr>
          <a:xfrm>
            <a:off x="20057980" y="11034064"/>
            <a:ext cx="8759363" cy="6186982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7FFF507B-4427-9E53-A875-A846A993E36B}"/>
              </a:ext>
            </a:extLst>
          </p:cNvPr>
          <p:cNvSpPr txBox="1">
            <a:spLocks/>
          </p:cNvSpPr>
          <p:nvPr/>
        </p:nvSpPr>
        <p:spPr>
          <a:xfrm>
            <a:off x="20063871" y="11095909"/>
            <a:ext cx="8759363" cy="10659815"/>
          </a:xfrm>
          <a:prstGeom prst="rect">
            <a:avLst/>
          </a:prstGeom>
          <a:pattFill prst="dkDnDiag">
            <a:fgClr>
              <a:srgbClr val="FFF3D7"/>
            </a:fgClr>
            <a:bgClr>
              <a:schemeClr val="bg1"/>
            </a:bgClr>
          </a:pattFill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9275" algn="l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Specialized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Summer Schools or workshops at universities abroad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PhDs are also eligible for funding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49275" algn="l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Language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PhDs are also eligible for funding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67665E05-0255-5B0A-73AA-D25F1DB3C9F9}"/>
              </a:ext>
            </a:extLst>
          </p:cNvPr>
          <p:cNvSpPr txBox="1">
            <a:spLocks/>
          </p:cNvSpPr>
          <p:nvPr/>
        </p:nvSpPr>
        <p:spPr>
          <a:xfrm>
            <a:off x="1740878" y="9713264"/>
            <a:ext cx="8759363" cy="1005382"/>
          </a:xfrm>
          <a:prstGeom prst="rect">
            <a:avLst/>
          </a:prstGeom>
          <a:solidFill>
            <a:srgbClr val="0067A5"/>
          </a:solidFill>
          <a:ln cmpd="sng">
            <a:noFill/>
            <a:miter lim="800000"/>
          </a:ln>
        </p:spPr>
        <p:txBody>
          <a:bodyPr tIns="180000" anchor="ctr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Visits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A5E1342A-8910-208F-065B-E28620812FA8}"/>
              </a:ext>
            </a:extLst>
          </p:cNvPr>
          <p:cNvSpPr txBox="1">
            <a:spLocks/>
          </p:cNvSpPr>
          <p:nvPr/>
        </p:nvSpPr>
        <p:spPr>
          <a:xfrm>
            <a:off x="1740878" y="11095909"/>
            <a:ext cx="8759363" cy="10697287"/>
          </a:xfrm>
          <a:prstGeom prst="rect">
            <a:avLst/>
          </a:prstGeom>
          <a:pattFill prst="dkDnDiag">
            <a:fgClr>
              <a:srgbClr val="FFF3D7"/>
            </a:fgClr>
            <a:bgClr>
              <a:schemeClr val="bg1"/>
            </a:bgClr>
          </a:pattFill>
        </p:spPr>
        <p:txBody>
          <a:bodyPr tIns="180000"/>
          <a:lstStyle>
            <a:defPPr>
              <a:defRPr lang="en-US"/>
            </a:defPPr>
            <a:lvl1pPr marL="571500" indent="-571500" defTabSz="3027487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2115" lvl="1" indent="-571500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55859" lvl="2" indent="-571500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98102" indent="-756872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4pPr>
            <a:lvl5pPr marL="6811846" indent="-756872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  <a:lvl6pPr marL="832558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6pPr>
            <a:lvl7pPr marL="9839333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7pPr>
            <a:lvl8pPr marL="1135307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8pPr>
            <a:lvl9pPr marL="12866820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9pPr>
          </a:lstStyle>
          <a:p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1 and 6 </a:t>
            </a:r>
            <a:r>
              <a:rPr lang="de-DE" dirty="0" err="1"/>
              <a:t>months</a:t>
            </a:r>
            <a:endParaRPr lang="de-DE" dirty="0"/>
          </a:p>
          <a:p>
            <a:r>
              <a:rPr lang="en-GB" dirty="0"/>
              <a:t>Stays in the ERASMUS+ region are generally excluded from PROMOS funding.</a:t>
            </a:r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E2576A9-279B-A348-13B6-F53C496BA389}"/>
              </a:ext>
            </a:extLst>
          </p:cNvPr>
          <p:cNvCxnSpPr>
            <a:cxnSpLocks/>
          </p:cNvCxnSpPr>
          <p:nvPr/>
        </p:nvCxnSpPr>
        <p:spPr>
          <a:xfrm>
            <a:off x="1740878" y="107186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FEC1441-08FB-7391-AD7D-657EDCDB9B6A}"/>
              </a:ext>
            </a:extLst>
          </p:cNvPr>
          <p:cNvCxnSpPr>
            <a:cxnSpLocks/>
          </p:cNvCxnSpPr>
          <p:nvPr/>
        </p:nvCxnSpPr>
        <p:spPr>
          <a:xfrm>
            <a:off x="1740878" y="97280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A9C92E6-8BFE-B5B2-56FA-97DD7700008B}"/>
              </a:ext>
            </a:extLst>
          </p:cNvPr>
          <p:cNvSpPr txBox="1">
            <a:spLocks/>
          </p:cNvSpPr>
          <p:nvPr/>
        </p:nvSpPr>
        <p:spPr>
          <a:xfrm>
            <a:off x="10844640" y="9691802"/>
            <a:ext cx="8759363" cy="1005382"/>
          </a:xfrm>
          <a:prstGeom prst="rect">
            <a:avLst/>
          </a:prstGeom>
          <a:solidFill>
            <a:srgbClr val="0067A5"/>
          </a:solidFill>
          <a:ln cmpd="sng">
            <a:noFill/>
            <a:miter lim="800000"/>
          </a:ln>
        </p:spPr>
        <p:txBody>
          <a:bodyPr tIns="180000" anchor="ctr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9E90233F-7105-0F5D-5F6D-31496912FF19}"/>
              </a:ext>
            </a:extLst>
          </p:cNvPr>
          <p:cNvSpPr txBox="1">
            <a:spLocks/>
          </p:cNvSpPr>
          <p:nvPr/>
        </p:nvSpPr>
        <p:spPr>
          <a:xfrm>
            <a:off x="10844640" y="11074447"/>
            <a:ext cx="8759363" cy="10718753"/>
          </a:xfrm>
          <a:prstGeom prst="rect">
            <a:avLst/>
          </a:prstGeom>
          <a:pattFill prst="dkDnDiag">
            <a:fgClr>
              <a:srgbClr val="FFF3D7"/>
            </a:fgClr>
            <a:bgClr>
              <a:schemeClr val="bg1"/>
            </a:bgClr>
          </a:pattFill>
        </p:spPr>
        <p:txBody>
          <a:bodyPr tIns="180000"/>
          <a:lstStyle>
            <a:defPPr>
              <a:defRPr lang="en-US"/>
            </a:defPPr>
            <a:lvl1pPr marL="571500" indent="-571500" defTabSz="3027487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2115" lvl="1" indent="-571500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55859" lvl="2" indent="-571500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98102" indent="-756872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4pPr>
            <a:lvl5pPr marL="6811846" indent="-756872" defTabSz="3027487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  <a:lvl6pPr marL="832558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6pPr>
            <a:lvl7pPr marL="9839333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7pPr>
            <a:lvl8pPr marL="1135307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8pPr>
            <a:lvl9pPr marL="12866820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1 and 6 </a:t>
            </a:r>
            <a:r>
              <a:rPr lang="de-DE" dirty="0" err="1"/>
              <a:t>months</a:t>
            </a:r>
            <a:endParaRPr lang="de-DE" dirty="0"/>
          </a:p>
          <a:p>
            <a:r>
              <a:rPr lang="en-GB" dirty="0"/>
              <a:t>Stays in the ERASMUS+ region are generally excluded from PROMOS funding.</a:t>
            </a:r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3618D31-C278-5240-7E5E-8A14F60631BD}"/>
              </a:ext>
            </a:extLst>
          </p:cNvPr>
          <p:cNvCxnSpPr>
            <a:cxnSpLocks/>
          </p:cNvCxnSpPr>
          <p:nvPr/>
        </p:nvCxnSpPr>
        <p:spPr>
          <a:xfrm>
            <a:off x="10844640" y="106971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77DB896-12B7-9182-C683-2553776B06F0}"/>
              </a:ext>
            </a:extLst>
          </p:cNvPr>
          <p:cNvCxnSpPr>
            <a:cxnSpLocks/>
          </p:cNvCxnSpPr>
          <p:nvPr/>
        </p:nvCxnSpPr>
        <p:spPr>
          <a:xfrm>
            <a:off x="10844640" y="97065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FB644F92-6A2D-A203-2276-12E054FA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40878" y="15897291"/>
            <a:ext cx="8783259" cy="585843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7D65A4-E834-EB88-BA8B-8DB2D3D4B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33276" y="11074445"/>
            <a:ext cx="8776681" cy="5858435"/>
          </a:xfrm>
          <a:prstGeom prst="rect">
            <a:avLst/>
          </a:prstGeom>
        </p:spPr>
      </p:pic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DED3607D-5183-54C6-167A-E905EB521E0B}"/>
              </a:ext>
            </a:extLst>
          </p:cNvPr>
          <p:cNvSpPr txBox="1">
            <a:spLocks/>
          </p:cNvSpPr>
          <p:nvPr/>
        </p:nvSpPr>
        <p:spPr>
          <a:xfrm>
            <a:off x="1740878" y="28220656"/>
            <a:ext cx="18719782" cy="5504277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DE" b="1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de-DE" b="1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de-DE" b="1" dirty="0">
              <a:solidFill>
                <a:srgbClr val="006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de-DE" b="1" dirty="0">
              <a:solidFill>
                <a:srgbClr val="006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Convincing reasons and proving the stay abroad is useful for the planned current study;</a:t>
            </a:r>
          </a:p>
          <a:p>
            <a:pPr marL="571500" indent="-571500" algn="just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study performance and professional qualification;</a:t>
            </a:r>
          </a:p>
          <a:p>
            <a:pPr marL="571500" indent="-571500" algn="just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Extra-curricular activities and commitment;</a:t>
            </a:r>
          </a:p>
          <a:p>
            <a:pPr marL="571500" indent="-571500" algn="just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language proficiency of the local language and/or the language of instruction;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D0AF9E8-AC8B-4ADE-B2A0-FB3B7533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8" y="5213416"/>
            <a:ext cx="30210735" cy="2735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PROMOS 2024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800" b="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de-DE" sz="5800" b="0" dirty="0">
                <a:latin typeface="Arial" panose="020B0604020202020204" pitchFamily="34" charset="0"/>
                <a:cs typeface="Arial" panose="020B0604020202020204" pitchFamily="34" charset="0"/>
              </a:rPr>
              <a:t>gramm zur Steigerung der </a:t>
            </a:r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de-DE" sz="5800" b="0" dirty="0">
                <a:latin typeface="Arial" panose="020B0604020202020204" pitchFamily="34" charset="0"/>
                <a:cs typeface="Arial" panose="020B0604020202020204" pitchFamily="34" charset="0"/>
              </a:rPr>
              <a:t>bilität von </a:t>
            </a:r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5800" b="0" dirty="0">
                <a:latin typeface="Arial" panose="020B0604020202020204" pitchFamily="34" charset="0"/>
                <a:cs typeface="Arial" panose="020B0604020202020204" pitchFamily="34" charset="0"/>
              </a:rPr>
              <a:t>tudierenden deutscher Hochschulen“</a:t>
            </a:r>
            <a:br>
              <a:rPr lang="de-DE" sz="5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(Scholarships for short study or internship stays abroad)</a:t>
            </a:r>
            <a:endParaRPr lang="de-DE" sz="3200" b="0" i="1" dirty="0"/>
          </a:p>
        </p:txBody>
      </p:sp>
      <p:cxnSp>
        <p:nvCxnSpPr>
          <p:cNvPr id="27" name="Gerade Verbindung 22">
            <a:extLst>
              <a:ext uri="{FF2B5EF4-FFF2-40B4-BE49-F238E27FC236}">
                <a16:creationId xmlns:a16="http://schemas.microsoft.com/office/drawing/2014/main" id="{20BB376D-C5FC-4B67-8C14-45890DD485F7}"/>
              </a:ext>
            </a:extLst>
          </p:cNvPr>
          <p:cNvCxnSpPr>
            <a:cxnSpLocks/>
          </p:cNvCxnSpPr>
          <p:nvPr/>
        </p:nvCxnSpPr>
        <p:spPr>
          <a:xfrm>
            <a:off x="20057979" y="107186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3">
            <a:extLst>
              <a:ext uri="{FF2B5EF4-FFF2-40B4-BE49-F238E27FC236}">
                <a16:creationId xmlns:a16="http://schemas.microsoft.com/office/drawing/2014/main" id="{FA44341A-E028-48D5-A3CB-0ABC995A2CD1}"/>
              </a:ext>
            </a:extLst>
          </p:cNvPr>
          <p:cNvCxnSpPr>
            <a:cxnSpLocks/>
          </p:cNvCxnSpPr>
          <p:nvPr/>
        </p:nvCxnSpPr>
        <p:spPr>
          <a:xfrm>
            <a:off x="20057979" y="971788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Smartphone mit einfarbiger Füllung">
            <a:extLst>
              <a:ext uri="{FF2B5EF4-FFF2-40B4-BE49-F238E27FC236}">
                <a16:creationId xmlns:a16="http://schemas.microsoft.com/office/drawing/2014/main" id="{9C338AF0-5458-43D5-9095-EA8765E15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2068" y="34194128"/>
            <a:ext cx="3634380" cy="363438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0C11676-0823-423A-A6C6-73D8BB7EBF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7" y="35472228"/>
            <a:ext cx="3634380" cy="3505021"/>
          </a:xfrm>
          <a:prstGeom prst="rect">
            <a:avLst/>
          </a:prstGeom>
        </p:spPr>
      </p:pic>
      <p:sp>
        <p:nvSpPr>
          <p:cNvPr id="33" name="Sprechblase: rechteckig mit abgerundeten Ecken 32">
            <a:extLst>
              <a:ext uri="{FF2B5EF4-FFF2-40B4-BE49-F238E27FC236}">
                <a16:creationId xmlns:a16="http://schemas.microsoft.com/office/drawing/2014/main" id="{46164951-C7CC-4303-8313-78532C788456}"/>
              </a:ext>
            </a:extLst>
          </p:cNvPr>
          <p:cNvSpPr/>
          <p:nvPr/>
        </p:nvSpPr>
        <p:spPr>
          <a:xfrm>
            <a:off x="9624283" y="34546983"/>
            <a:ext cx="10836377" cy="2255520"/>
          </a:xfrm>
          <a:prstGeom prst="wedgeRoundRectCallout">
            <a:avLst>
              <a:gd name="adj1" fmla="val -54268"/>
              <a:gd name="adj2" fmla="val 23080"/>
              <a:gd name="adj3" fmla="val 16667"/>
            </a:avLst>
          </a:pr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49584A0-A83E-4AF9-93E6-13A736C9ED0D}"/>
              </a:ext>
            </a:extLst>
          </p:cNvPr>
          <p:cNvSpPr txBox="1"/>
          <p:nvPr/>
        </p:nvSpPr>
        <p:spPr>
          <a:xfrm>
            <a:off x="9981863" y="34946013"/>
            <a:ext cx="108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PROMOS 2024</a:t>
            </a:r>
          </a:p>
          <a:p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4400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4400" dirty="0">
              <a:solidFill>
                <a:srgbClr val="006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5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UBAF">
      <a:dk1>
        <a:sysClr val="windowText" lastClr="000000"/>
      </a:dk1>
      <a:lt1>
        <a:sysClr val="window" lastClr="FFFFFF"/>
      </a:lt1>
      <a:dk2>
        <a:srgbClr val="004A7D"/>
      </a:dk2>
      <a:lt2>
        <a:srgbClr val="F2F2F2"/>
      </a:lt2>
      <a:accent1>
        <a:srgbClr val="8B7530"/>
      </a:accent1>
      <a:accent2>
        <a:srgbClr val="007B99"/>
      </a:accent2>
      <a:accent3>
        <a:srgbClr val="B71E3F"/>
      </a:accent3>
      <a:accent4>
        <a:srgbClr val="15882E"/>
      </a:accent4>
      <a:accent5>
        <a:srgbClr val="F39433"/>
      </a:accent5>
      <a:accent6>
        <a:srgbClr val="86CC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_edit (002) [Schreibgeschützt]" id="{B27FD1C5-2190-401A-97AD-399E4368AA0B}" vid="{74B8B863-2D0D-4496-88B5-51A0CF8868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Office PowerPoint</Application>
  <PresentationFormat>Benutzerdefiniert</PresentationFormat>
  <Paragraphs>36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PT Book</vt:lpstr>
      <vt:lpstr>Futura PT Medium</vt:lpstr>
      <vt:lpstr>Office</vt:lpstr>
      <vt:lpstr>Call for Applications: PROMOS 2024 „Programm zur Steigerung der Mobilität von Studierenden deutscher Hochschulen“ (Scholarships for short study or internship stays abroad)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</dc:creator>
  <cp:lastModifiedBy>Marcus Dietrich</cp:lastModifiedBy>
  <cp:revision>25</cp:revision>
  <cp:lastPrinted>2023-07-07T08:53:53Z</cp:lastPrinted>
  <dcterms:created xsi:type="dcterms:W3CDTF">2023-05-05T06:31:38Z</dcterms:created>
  <dcterms:modified xsi:type="dcterms:W3CDTF">2023-09-05T08:28:09Z</dcterms:modified>
</cp:coreProperties>
</file>