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78" r:id="rId2"/>
    <p:sldId id="279" r:id="rId3"/>
    <p:sldId id="978" r:id="rId4"/>
    <p:sldId id="991" r:id="rId5"/>
    <p:sldId id="293" r:id="rId6"/>
    <p:sldId id="988" r:id="rId7"/>
    <p:sldId id="994" r:id="rId8"/>
    <p:sldId id="317" r:id="rId9"/>
    <p:sldId id="321" r:id="rId10"/>
    <p:sldId id="986" r:id="rId11"/>
    <p:sldId id="310" r:id="rId12"/>
    <p:sldId id="314" r:id="rId13"/>
    <p:sldId id="294" r:id="rId14"/>
    <p:sldId id="987" r:id="rId15"/>
    <p:sldId id="283" r:id="rId16"/>
    <p:sldId id="990" r:id="rId17"/>
    <p:sldId id="929" r:id="rId18"/>
    <p:sldId id="313" r:id="rId19"/>
    <p:sldId id="980" r:id="rId20"/>
    <p:sldId id="287" r:id="rId21"/>
    <p:sldId id="977" r:id="rId22"/>
    <p:sldId id="290" r:id="rId23"/>
    <p:sldId id="989" r:id="rId24"/>
    <p:sldId id="292" r:id="rId25"/>
    <p:sldId id="968" r:id="rId26"/>
    <p:sldId id="967" r:id="rId27"/>
    <p:sldId id="311" r:id="rId28"/>
    <p:sldId id="982" r:id="rId29"/>
    <p:sldId id="299" r:id="rId30"/>
    <p:sldId id="996" r:id="rId31"/>
    <p:sldId id="985" r:id="rId32"/>
    <p:sldId id="312" r:id="rId33"/>
    <p:sldId id="984" r:id="rId34"/>
    <p:sldId id="307" r:id="rId35"/>
    <p:sldId id="303" r:id="rId36"/>
    <p:sldId id="995" r:id="rId37"/>
    <p:sldId id="981" r:id="rId38"/>
    <p:sldId id="927" r:id="rId39"/>
    <p:sldId id="308" r:id="rId40"/>
    <p:sldId id="318" r:id="rId41"/>
    <p:sldId id="973" r:id="rId42"/>
    <p:sldId id="974" r:id="rId43"/>
  </p:sldIdLst>
  <p:sldSz cx="12192000" cy="6858000"/>
  <p:notesSz cx="9926638" cy="67976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07" userDrawn="1">
          <p15:clr>
            <a:srgbClr val="A4A3A4"/>
          </p15:clr>
        </p15:guide>
        <p15:guide id="2" pos="3069" userDrawn="1">
          <p15:clr>
            <a:srgbClr val="A4A3A4"/>
          </p15:clr>
        </p15:guide>
        <p15:guide id="4" pos="1232" userDrawn="1">
          <p15:clr>
            <a:srgbClr val="A4A3A4"/>
          </p15:clr>
        </p15:guide>
        <p15:guide id="5" orient="horz" pos="935" userDrawn="1">
          <p15:clr>
            <a:srgbClr val="A4A3A4"/>
          </p15:clr>
        </p15:guide>
        <p15:guide id="6" pos="7287" userDrawn="1">
          <p15:clr>
            <a:srgbClr val="A4A3A4"/>
          </p15:clr>
        </p15:guide>
        <p15:guide id="7" orient="horz" pos="845" userDrawn="1">
          <p15:clr>
            <a:srgbClr val="A4A3A4"/>
          </p15:clr>
        </p15:guide>
        <p15:guide id="8" pos="5654" userDrawn="1">
          <p15:clr>
            <a:srgbClr val="A4A3A4"/>
          </p15:clr>
        </p15:guide>
        <p15:guide id="9" orient="horz" pos="2931" userDrawn="1">
          <p15:clr>
            <a:srgbClr val="A4A3A4"/>
          </p15:clr>
        </p15:guide>
        <p15:guide id="10" orient="horz" pos="3271" userDrawn="1">
          <p15:clr>
            <a:srgbClr val="A4A3A4"/>
          </p15:clr>
        </p15:guide>
        <p15:guide id="11" orient="horz" pos="3521" userDrawn="1">
          <p15:clr>
            <a:srgbClr val="A4A3A4"/>
          </p15:clr>
        </p15:guide>
        <p15:guide id="12" pos="3205" userDrawn="1">
          <p15:clr>
            <a:srgbClr val="A4A3A4"/>
          </p15:clr>
        </p15:guide>
        <p15:guide id="13" pos="1186" userDrawn="1">
          <p15:clr>
            <a:srgbClr val="A4A3A4"/>
          </p15:clr>
        </p15:guide>
        <p15:guide id="14" pos="4997" userDrawn="1">
          <p15:clr>
            <a:srgbClr val="A4A3A4"/>
          </p15:clr>
        </p15:guide>
        <p15:guide id="15" pos="5541" userDrawn="1">
          <p15:clr>
            <a:srgbClr val="A4A3A4"/>
          </p15:clr>
        </p15:guide>
        <p15:guide id="16" orient="horz" pos="2636" userDrawn="1">
          <p15:clr>
            <a:srgbClr val="A4A3A4"/>
          </p15:clr>
        </p15:guide>
        <p15:guide id="17" pos="6176" userDrawn="1">
          <p15:clr>
            <a:srgbClr val="A4A3A4"/>
          </p15:clr>
        </p15:guide>
        <p15:guide id="18" orient="horz" pos="2500" userDrawn="1">
          <p15:clr>
            <a:srgbClr val="A4A3A4"/>
          </p15:clr>
        </p15:guide>
        <p15:guide id="19" pos="1731" userDrawn="1">
          <p15:clr>
            <a:srgbClr val="A4A3A4"/>
          </p15:clr>
        </p15:guide>
        <p15:guide id="20" pos="642" userDrawn="1">
          <p15:clr>
            <a:srgbClr val="A4A3A4"/>
          </p15:clr>
        </p15:guide>
        <p15:guide id="21" orient="horz" pos="1389"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bine Schellbach" initials="SS" lastIdx="1" clrIdx="0">
    <p:extLst>
      <p:ext uri="{19B8F6BF-5375-455C-9EA6-DF929625EA0E}">
        <p15:presenceInfo xmlns:p15="http://schemas.microsoft.com/office/powerpoint/2012/main" userId="S-1-5-21-3346626551-2291581799-713811937-51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A70D"/>
    <a:srgbClr val="F39405"/>
    <a:srgbClr val="A27422"/>
    <a:srgbClr val="A2E0F4"/>
    <a:srgbClr val="521814"/>
    <a:srgbClr val="473624"/>
    <a:srgbClr val="157068"/>
    <a:srgbClr val="4472C4"/>
    <a:srgbClr val="00497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94494" autoAdjust="0"/>
  </p:normalViewPr>
  <p:slideViewPr>
    <p:cSldViewPr snapToGrid="0" showGuides="1">
      <p:cViewPr varScale="1">
        <p:scale>
          <a:sx n="52" d="100"/>
          <a:sy n="52" d="100"/>
        </p:scale>
        <p:origin x="456" y="60"/>
      </p:cViewPr>
      <p:guideLst>
        <p:guide orient="horz" pos="3407"/>
        <p:guide pos="3069"/>
        <p:guide pos="1232"/>
        <p:guide orient="horz" pos="935"/>
        <p:guide pos="7287"/>
        <p:guide orient="horz" pos="845"/>
        <p:guide pos="5654"/>
        <p:guide orient="horz" pos="2931"/>
        <p:guide orient="horz" pos="3271"/>
        <p:guide orient="horz" pos="3521"/>
        <p:guide pos="3205"/>
        <p:guide pos="1186"/>
        <p:guide pos="4997"/>
        <p:guide pos="5541"/>
        <p:guide orient="horz" pos="2636"/>
        <p:guide pos="6176"/>
        <p:guide orient="horz" pos="2500"/>
        <p:guide pos="1731"/>
        <p:guide pos="642"/>
        <p:guide orient="horz" pos="1389"/>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'[Diagramm in Microsoft PowerPoint]Tabelle1'!$A$5</c:f>
              <c:strCache>
                <c:ptCount val="1"/>
                <c:pt idx="0">
                  <c:v>Nat</c:v>
                </c:pt>
              </c:strCache>
            </c:strRef>
          </c:tx>
          <c:spPr>
            <a:solidFill>
              <a:schemeClr val="accent6"/>
            </a:solidFill>
            <a:ln>
              <a:noFill/>
            </a:ln>
            <a:effectLst/>
          </c:spPr>
          <c:invertIfNegative val="0"/>
          <c:cat>
            <c:strRef>
              <c:f>'[Diagramm in Microsoft PowerPoint]Tabelle1'!$D$4:$L$4</c:f>
              <c:strCache>
                <c:ptCount val="9"/>
                <c:pt idx="0">
                  <c:v>WS 16/17</c:v>
                </c:pt>
                <c:pt idx="1">
                  <c:v>WS 17/18</c:v>
                </c:pt>
                <c:pt idx="2">
                  <c:v>WS 18/19</c:v>
                </c:pt>
                <c:pt idx="3">
                  <c:v>WS 19/20</c:v>
                </c:pt>
                <c:pt idx="4">
                  <c:v>WS 20/21</c:v>
                </c:pt>
                <c:pt idx="5">
                  <c:v>WS 21/22</c:v>
                </c:pt>
                <c:pt idx="6">
                  <c:v>WS 22/23</c:v>
                </c:pt>
                <c:pt idx="7">
                  <c:v>WS 23/24</c:v>
                </c:pt>
                <c:pt idx="8">
                  <c:v>WS 2024*</c:v>
                </c:pt>
              </c:strCache>
            </c:strRef>
          </c:cat>
          <c:val>
            <c:numRef>
              <c:f>'[Diagramm in Microsoft PowerPoint]Tabelle1'!$D$5:$L$5</c:f>
              <c:numCache>
                <c:formatCode>#,##0</c:formatCode>
                <c:ptCount val="9"/>
                <c:pt idx="0">
                  <c:v>1352</c:v>
                </c:pt>
                <c:pt idx="1">
                  <c:v>1292</c:v>
                </c:pt>
                <c:pt idx="2">
                  <c:v>1192</c:v>
                </c:pt>
                <c:pt idx="3">
                  <c:v>1172</c:v>
                </c:pt>
                <c:pt idx="4">
                  <c:v>1155</c:v>
                </c:pt>
                <c:pt idx="5">
                  <c:v>1073</c:v>
                </c:pt>
                <c:pt idx="6">
                  <c:v>984</c:v>
                </c:pt>
                <c:pt idx="7">
                  <c:v>1153</c:v>
                </c:pt>
                <c:pt idx="8">
                  <c:v>1146</c:v>
                </c:pt>
              </c:numCache>
            </c:numRef>
          </c:val>
          <c:extLst>
            <c:ext xmlns:c16="http://schemas.microsoft.com/office/drawing/2014/chart" uri="{C3380CC4-5D6E-409C-BE32-E72D297353CC}">
              <c16:uniqueId val="{00000000-CF33-4D7B-8663-13E8C1A52852}"/>
            </c:ext>
          </c:extLst>
        </c:ser>
        <c:ser>
          <c:idx val="1"/>
          <c:order val="1"/>
          <c:tx>
            <c:strRef>
              <c:f>'[Diagramm in Microsoft PowerPoint]Tabelle1'!$A$6</c:f>
              <c:strCache>
                <c:ptCount val="1"/>
                <c:pt idx="0">
                  <c:v>Ing</c:v>
                </c:pt>
              </c:strCache>
            </c:strRef>
          </c:tx>
          <c:spPr>
            <a:solidFill>
              <a:schemeClr val="accent5">
                <a:lumMod val="75000"/>
              </a:schemeClr>
            </a:solidFill>
            <a:ln>
              <a:noFill/>
            </a:ln>
            <a:effectLst/>
          </c:spPr>
          <c:invertIfNegative val="0"/>
          <c:cat>
            <c:strRef>
              <c:f>'[Diagramm in Microsoft PowerPoint]Tabelle1'!$D$4:$L$4</c:f>
              <c:strCache>
                <c:ptCount val="9"/>
                <c:pt idx="0">
                  <c:v>WS 16/17</c:v>
                </c:pt>
                <c:pt idx="1">
                  <c:v>WS 17/18</c:v>
                </c:pt>
                <c:pt idx="2">
                  <c:v>WS 18/19</c:v>
                </c:pt>
                <c:pt idx="3">
                  <c:v>WS 19/20</c:v>
                </c:pt>
                <c:pt idx="4">
                  <c:v>WS 20/21</c:v>
                </c:pt>
                <c:pt idx="5">
                  <c:v>WS 21/22</c:v>
                </c:pt>
                <c:pt idx="6">
                  <c:v>WS 22/23</c:v>
                </c:pt>
                <c:pt idx="7">
                  <c:v>WS 23/24</c:v>
                </c:pt>
                <c:pt idx="8">
                  <c:v>WS 2024*</c:v>
                </c:pt>
              </c:strCache>
            </c:strRef>
          </c:cat>
          <c:val>
            <c:numRef>
              <c:f>'[Diagramm in Microsoft PowerPoint]Tabelle1'!$D$6:$L$6</c:f>
              <c:numCache>
                <c:formatCode>#,##0</c:formatCode>
                <c:ptCount val="9"/>
                <c:pt idx="0">
                  <c:v>2181</c:v>
                </c:pt>
                <c:pt idx="1">
                  <c:v>2010</c:v>
                </c:pt>
                <c:pt idx="2">
                  <c:v>2010</c:v>
                </c:pt>
                <c:pt idx="3">
                  <c:v>2152</c:v>
                </c:pt>
                <c:pt idx="4">
                  <c:v>2199</c:v>
                </c:pt>
                <c:pt idx="5">
                  <c:v>2046</c:v>
                </c:pt>
                <c:pt idx="6">
                  <c:v>1955</c:v>
                </c:pt>
                <c:pt idx="7">
                  <c:v>2242</c:v>
                </c:pt>
                <c:pt idx="8">
                  <c:v>2084</c:v>
                </c:pt>
              </c:numCache>
            </c:numRef>
          </c:val>
          <c:extLst>
            <c:ext xmlns:c16="http://schemas.microsoft.com/office/drawing/2014/chart" uri="{C3380CC4-5D6E-409C-BE32-E72D297353CC}">
              <c16:uniqueId val="{00000001-CF33-4D7B-8663-13E8C1A52852}"/>
            </c:ext>
          </c:extLst>
        </c:ser>
        <c:ser>
          <c:idx val="2"/>
          <c:order val="2"/>
          <c:tx>
            <c:strRef>
              <c:f>'[Diagramm in Microsoft PowerPoint]Tabelle1'!$A$7</c:f>
              <c:strCache>
                <c:ptCount val="1"/>
                <c:pt idx="0">
                  <c:v>Wiwi</c:v>
                </c:pt>
              </c:strCache>
            </c:strRef>
          </c:tx>
          <c:spPr>
            <a:solidFill>
              <a:srgbClr val="C00000"/>
            </a:solidFill>
            <a:ln>
              <a:noFill/>
            </a:ln>
            <a:effectLst/>
          </c:spPr>
          <c:invertIfNegative val="0"/>
          <c:cat>
            <c:strRef>
              <c:f>'[Diagramm in Microsoft PowerPoint]Tabelle1'!$D$4:$L$4</c:f>
              <c:strCache>
                <c:ptCount val="9"/>
                <c:pt idx="0">
                  <c:v>WS 16/17</c:v>
                </c:pt>
                <c:pt idx="1">
                  <c:v>WS 17/18</c:v>
                </c:pt>
                <c:pt idx="2">
                  <c:v>WS 18/19</c:v>
                </c:pt>
                <c:pt idx="3">
                  <c:v>WS 19/20</c:v>
                </c:pt>
                <c:pt idx="4">
                  <c:v>WS 20/21</c:v>
                </c:pt>
                <c:pt idx="5">
                  <c:v>WS 21/22</c:v>
                </c:pt>
                <c:pt idx="6">
                  <c:v>WS 22/23</c:v>
                </c:pt>
                <c:pt idx="7">
                  <c:v>WS 23/24</c:v>
                </c:pt>
                <c:pt idx="8">
                  <c:v>WS 2024*</c:v>
                </c:pt>
              </c:strCache>
            </c:strRef>
          </c:cat>
          <c:val>
            <c:numRef>
              <c:f>'[Diagramm in Microsoft PowerPoint]Tabelle1'!$D$7:$L$7</c:f>
              <c:numCache>
                <c:formatCode>#,##0</c:formatCode>
                <c:ptCount val="9"/>
                <c:pt idx="0">
                  <c:v>1091</c:v>
                </c:pt>
                <c:pt idx="1">
                  <c:v>991</c:v>
                </c:pt>
                <c:pt idx="2">
                  <c:v>858</c:v>
                </c:pt>
                <c:pt idx="3">
                  <c:v>692</c:v>
                </c:pt>
                <c:pt idx="4">
                  <c:v>628</c:v>
                </c:pt>
                <c:pt idx="5">
                  <c:v>536</c:v>
                </c:pt>
                <c:pt idx="6">
                  <c:v>532</c:v>
                </c:pt>
                <c:pt idx="7">
                  <c:v>797</c:v>
                </c:pt>
                <c:pt idx="8">
                  <c:v>1140</c:v>
                </c:pt>
              </c:numCache>
            </c:numRef>
          </c:val>
          <c:extLst>
            <c:ext xmlns:c16="http://schemas.microsoft.com/office/drawing/2014/chart" uri="{C3380CC4-5D6E-409C-BE32-E72D297353CC}">
              <c16:uniqueId val="{00000002-CF33-4D7B-8663-13E8C1A52852}"/>
            </c:ext>
          </c:extLst>
        </c:ser>
        <c:dLbls>
          <c:showLegendKey val="0"/>
          <c:showVal val="0"/>
          <c:showCatName val="0"/>
          <c:showSerName val="0"/>
          <c:showPercent val="0"/>
          <c:showBubbleSize val="0"/>
        </c:dLbls>
        <c:gapWidth val="150"/>
        <c:overlap val="100"/>
        <c:axId val="560230512"/>
        <c:axId val="560232312"/>
      </c:barChart>
      <c:catAx>
        <c:axId val="560230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crossAx val="560232312"/>
        <c:crosses val="autoZero"/>
        <c:auto val="1"/>
        <c:lblAlgn val="ctr"/>
        <c:lblOffset val="100"/>
        <c:noMultiLvlLbl val="0"/>
      </c:catAx>
      <c:valAx>
        <c:axId val="5602323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de-DE"/>
          </a:p>
        </c:txPr>
        <c:crossAx val="560230512"/>
        <c:crosses val="autoZero"/>
        <c:crossBetween val="between"/>
      </c:valAx>
      <c:spPr>
        <a:noFill/>
        <a:ln>
          <a:noFill/>
        </a:ln>
        <a:effectLst/>
      </c:spPr>
    </c:plotArea>
    <c:legend>
      <c:legendPos val="b"/>
      <c:layout>
        <c:manualLayout>
          <c:xMode val="edge"/>
          <c:yMode val="edge"/>
          <c:x val="0.73618177948886609"/>
          <c:y val="0.9304891809783622"/>
          <c:w val="0.22214900655845538"/>
          <c:h val="5.6387459441585547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de-DE"/>
        </a:p>
      </c:txPr>
    </c:legend>
    <c:plotVisOnly val="1"/>
    <c:dispBlanksAs val="gap"/>
    <c:showDLblsOverMax val="0"/>
  </c:chart>
  <c:spPr>
    <a:noFill/>
    <a:ln>
      <a:noFill/>
    </a:ln>
    <a:effectLst/>
  </c:spPr>
  <c:txPr>
    <a:bodyPr/>
    <a:lstStyle/>
    <a:p>
      <a:pPr>
        <a:defRPr sz="1600"/>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Tabelle1!$B$1</c:f>
              <c:strCache>
                <c:ptCount val="1"/>
                <c:pt idx="0">
                  <c:v>Spalte1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3B0-4777-94F5-AE788DFDD19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3B0-4777-94F5-AE788DFDD19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3B0-4777-94F5-AE788DFDD19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3B0-4777-94F5-AE788DFDD19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63B0-4777-94F5-AE788DFDD19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63B0-4777-94F5-AE788DFDD19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63B0-4777-94F5-AE788DFDD195}"/>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63B0-4777-94F5-AE788DFDD195}"/>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63B0-4777-94F5-AE788DFDD195}"/>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63B0-4777-94F5-AE788DFDD195}"/>
              </c:ext>
            </c:extLst>
          </c:dPt>
          <c:dPt>
            <c:idx val="10"/>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15-63B0-4777-94F5-AE788DFDD195}"/>
              </c:ext>
            </c:extLst>
          </c:dPt>
          <c:dLbls>
            <c:dLbl>
              <c:idx val="3"/>
              <c:layout>
                <c:manualLayout>
                  <c:x val="-1.9389014684565629E-2"/>
                  <c:y val="2.1618787577538205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B0-4777-94F5-AE788DFDD195}"/>
                </c:ext>
              </c:extLst>
            </c:dLbl>
            <c:dLbl>
              <c:idx val="4"/>
              <c:layout>
                <c:manualLayout>
                  <c:x val="-3.1320716028913731E-2"/>
                  <c:y val="3.6031312629230414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B0-4777-94F5-AE788DFDD195}"/>
                </c:ext>
              </c:extLst>
            </c:dLbl>
            <c:dLbl>
              <c:idx val="5"/>
              <c:layout>
                <c:manualLayout>
                  <c:x val="-3.5795104033044263E-2"/>
                  <c:y val="2.6422962594768951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B0-4777-94F5-AE788DFDD195}"/>
                </c:ext>
              </c:extLst>
            </c:dLbl>
            <c:dLbl>
              <c:idx val="7"/>
              <c:layout>
                <c:manualLayout>
                  <c:x val="-6.7115820061957945E-2"/>
                  <c:y val="-4.8041750172307333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63B0-4777-94F5-AE788DFDD195}"/>
                </c:ext>
              </c:extLst>
            </c:dLbl>
            <c:dLbl>
              <c:idx val="8"/>
              <c:layout>
                <c:manualLayout>
                  <c:x val="-3.8778029369131259E-2"/>
                  <c:y val="-3.3629225120615058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63B0-4777-94F5-AE788DFDD195}"/>
                </c:ext>
              </c:extLst>
            </c:dLbl>
            <c:dLbl>
              <c:idx val="9"/>
              <c:layout>
                <c:manualLayout>
                  <c:x val="1.3295780748140685E-2"/>
                  <c:y val="-7.0537254728313709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63B0-4777-94F5-AE788DFDD195}"/>
                </c:ext>
              </c:extLst>
            </c:dLbl>
            <c:spPr>
              <a:solidFill>
                <a:prstClr val="white"/>
              </a:solidFill>
              <a:ln>
                <a:solidFill>
                  <a:prstClr val="black">
                    <a:lumMod val="25000"/>
                    <a:lumOff val="75000"/>
                  </a:prstClr>
                </a:solidFill>
              </a:ln>
              <a:effectLst/>
            </c:spPr>
            <c:txPr>
              <a:bodyPr rot="0" spcFirstLastPara="1" vertOverflow="clip" horzOverflow="clip"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de-DE"/>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Tabelle1!$A$2:$A$12</c:f>
              <c:strCache>
                <c:ptCount val="11"/>
                <c:pt idx="0">
                  <c:v>Ukraine</c:v>
                </c:pt>
                <c:pt idx="1">
                  <c:v>Indien</c:v>
                </c:pt>
                <c:pt idx="2">
                  <c:v>Iran</c:v>
                </c:pt>
                <c:pt idx="3">
                  <c:v>Pakistan</c:v>
                </c:pt>
                <c:pt idx="4">
                  <c:v>China</c:v>
                </c:pt>
                <c:pt idx="5">
                  <c:v>Bangladesch</c:v>
                </c:pt>
                <c:pt idx="6">
                  <c:v>Marokko</c:v>
                </c:pt>
                <c:pt idx="7">
                  <c:v>Ghana</c:v>
                </c:pt>
                <c:pt idx="8">
                  <c:v>Mongolei</c:v>
                </c:pt>
                <c:pt idx="9">
                  <c:v>Russland</c:v>
                </c:pt>
                <c:pt idx="10">
                  <c:v>Sonstige</c:v>
                </c:pt>
              </c:strCache>
            </c:strRef>
          </c:cat>
          <c:val>
            <c:numRef>
              <c:f>Tabelle1!$B$2:$B$12</c:f>
              <c:numCache>
                <c:formatCode>General</c:formatCode>
                <c:ptCount val="11"/>
                <c:pt idx="0">
                  <c:v>1151</c:v>
                </c:pt>
                <c:pt idx="1">
                  <c:v>575</c:v>
                </c:pt>
                <c:pt idx="2">
                  <c:v>101</c:v>
                </c:pt>
                <c:pt idx="3">
                  <c:v>86</c:v>
                </c:pt>
                <c:pt idx="4">
                  <c:v>69</c:v>
                </c:pt>
                <c:pt idx="5">
                  <c:v>44</c:v>
                </c:pt>
                <c:pt idx="6">
                  <c:v>43</c:v>
                </c:pt>
                <c:pt idx="7">
                  <c:v>38</c:v>
                </c:pt>
                <c:pt idx="8">
                  <c:v>29</c:v>
                </c:pt>
                <c:pt idx="9">
                  <c:v>27</c:v>
                </c:pt>
                <c:pt idx="10">
                  <c:v>442</c:v>
                </c:pt>
              </c:numCache>
            </c:numRef>
          </c:val>
          <c:extLst>
            <c:ext xmlns:c16="http://schemas.microsoft.com/office/drawing/2014/chart" uri="{C3380CC4-5D6E-409C-BE32-E72D297353CC}">
              <c16:uniqueId val="{00000016-63B0-4777-94F5-AE788DFDD19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Tabelle1!$B$1</c:f>
              <c:strCache>
                <c:ptCount val="1"/>
                <c:pt idx="0">
                  <c:v>Spalte1</c:v>
                </c:pt>
              </c:strCache>
            </c:strRef>
          </c:tx>
          <c:spPr>
            <a:solidFill>
              <a:srgbClr val="00497F"/>
            </a:solidFill>
            <a:effectLst>
              <a:softEdge rad="0"/>
            </a:effectLst>
          </c:spPr>
          <c:dPt>
            <c:idx val="0"/>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5-A1DB-46AB-8C61-88EC1591429F}"/>
              </c:ext>
            </c:extLst>
          </c:dPt>
          <c:dPt>
            <c:idx val="1"/>
            <c:bubble3D val="0"/>
            <c:spPr>
              <a:solidFill>
                <a:srgbClr val="00497F"/>
              </a:solidFill>
              <a:ln w="19050">
                <a:solidFill>
                  <a:schemeClr val="lt1"/>
                </a:solidFill>
              </a:ln>
              <a:effectLst>
                <a:softEdge rad="25400"/>
              </a:effectLst>
            </c:spPr>
            <c:extLst>
              <c:ext xmlns:c16="http://schemas.microsoft.com/office/drawing/2014/chart" uri="{C3380CC4-5D6E-409C-BE32-E72D297353CC}">
                <c16:uniqueId val="{00000004-A1DB-46AB-8C61-88EC1591429F}"/>
              </c:ext>
            </c:extLst>
          </c:dPt>
          <c:dPt>
            <c:idx val="2"/>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3-A1DB-46AB-8C61-88EC1591429F}"/>
              </c:ext>
            </c:extLst>
          </c:dPt>
          <c:dPt>
            <c:idx val="3"/>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6-A1DB-46AB-8C61-88EC1591429F}"/>
              </c:ext>
            </c:extLst>
          </c:dPt>
          <c:dPt>
            <c:idx val="4"/>
            <c:bubble3D val="0"/>
            <c:spPr>
              <a:solidFill>
                <a:srgbClr val="00497F"/>
              </a:solidFill>
              <a:ln w="19050">
                <a:solidFill>
                  <a:schemeClr val="lt1"/>
                </a:solidFill>
              </a:ln>
              <a:effectLst>
                <a:softEdge rad="0"/>
              </a:effectLst>
            </c:spPr>
            <c:extLst>
              <c:ext xmlns:c16="http://schemas.microsoft.com/office/drawing/2014/chart" uri="{C3380CC4-5D6E-409C-BE32-E72D297353CC}">
                <c16:uniqueId val="{00000002-A1DB-46AB-8C61-88EC1591429F}"/>
              </c:ext>
            </c:extLst>
          </c:dPt>
          <c:dPt>
            <c:idx val="5"/>
            <c:bubble3D val="0"/>
            <c:spPr>
              <a:solidFill>
                <a:srgbClr val="00497F"/>
              </a:solidFill>
              <a:ln w="19050">
                <a:solidFill>
                  <a:schemeClr val="lt1"/>
                </a:solidFill>
              </a:ln>
              <a:effectLst>
                <a:softEdge rad="38100"/>
              </a:effectLst>
            </c:spPr>
            <c:extLst>
              <c:ext xmlns:c16="http://schemas.microsoft.com/office/drawing/2014/chart" uri="{C3380CC4-5D6E-409C-BE32-E72D297353CC}">
                <c16:uniqueId val="{0000000B-89F3-46E9-8D9C-6A972EDEF3F6}"/>
              </c:ext>
            </c:extLst>
          </c:dPt>
          <c:cat>
            <c:strRef>
              <c:f>Tabelle1!$A$2:$A$7</c:f>
              <c:strCache>
                <c:ptCount val="6"/>
                <c:pt idx="0">
                  <c:v>1. Gebiet</c:v>
                </c:pt>
                <c:pt idx="1">
                  <c:v>2. Gebiet</c:v>
                </c:pt>
                <c:pt idx="2">
                  <c:v>3. Gebiet</c:v>
                </c:pt>
                <c:pt idx="3">
                  <c:v>4. Gebiet</c:v>
                </c:pt>
                <c:pt idx="4">
                  <c:v>5. Gebiet</c:v>
                </c:pt>
                <c:pt idx="5">
                  <c:v>6. Gebiet</c:v>
                </c:pt>
              </c:strCache>
            </c:strRef>
          </c:cat>
          <c:val>
            <c:numRef>
              <c:f>Tabelle1!$B$2:$B$7</c:f>
              <c:numCache>
                <c:formatCode>General</c:formatCode>
                <c:ptCount val="6"/>
                <c:pt idx="0">
                  <c:v>25</c:v>
                </c:pt>
                <c:pt idx="1">
                  <c:v>25</c:v>
                </c:pt>
                <c:pt idx="2">
                  <c:v>25</c:v>
                </c:pt>
                <c:pt idx="3">
                  <c:v>25</c:v>
                </c:pt>
                <c:pt idx="4">
                  <c:v>25</c:v>
                </c:pt>
                <c:pt idx="5">
                  <c:v>25</c:v>
                </c:pt>
              </c:numCache>
            </c:numRef>
          </c:val>
          <c:extLst>
            <c:ext xmlns:c16="http://schemas.microsoft.com/office/drawing/2014/chart" uri="{C3380CC4-5D6E-409C-BE32-E72D297353CC}">
              <c16:uniqueId val="{00000000-A1DB-46AB-8C61-88EC1591429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b="0" i="0" u="none" strike="noStrike" kern="1200" baseline="0">
              <a:solidFill>
                <a:srgbClr val="333333"/>
              </a:solidFill>
              <a:effectLst/>
              <a:latin typeface="Arial" panose="020B0604020202020204" pitchFamily="34" charset="0"/>
              <a:ea typeface="+mn-ea"/>
              <a:cs typeface="Arial" panose="020B0604020202020204" pitchFamily="34" charset="0"/>
            </a:defRPr>
          </a:pPr>
          <a:endParaRPr lang="de-DE"/>
        </a:p>
      </c:txPr>
    </c:title>
    <c:autoTitleDeleted val="0"/>
    <c:plotArea>
      <c:layout>
        <c:manualLayout>
          <c:layoutTarget val="inner"/>
          <c:xMode val="edge"/>
          <c:yMode val="edge"/>
          <c:x val="1.4060363141839977E-2"/>
          <c:y val="5.1107014869797808E-3"/>
          <c:w val="0.97187927371631999"/>
          <c:h val="0.91343858837643255"/>
        </c:manualLayout>
      </c:layout>
      <c:barChart>
        <c:barDir val="col"/>
        <c:grouping val="clustered"/>
        <c:varyColors val="0"/>
        <c:ser>
          <c:idx val="0"/>
          <c:order val="0"/>
          <c:tx>
            <c:strRef>
              <c:f>Tabelle1!$B$1</c:f>
              <c:strCache>
                <c:ptCount val="1"/>
                <c:pt idx="0">
                  <c:v>Drittmittel ges. (in Mio €)</c:v>
                </c:pt>
              </c:strCache>
            </c:strRef>
          </c:tx>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2-E898-4C16-AD52-8DE41C339458}"/>
              </c:ext>
            </c:extLst>
          </c:dPt>
          <c:dPt>
            <c:idx val="1"/>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3-E898-4C16-AD52-8DE41C339458}"/>
              </c:ext>
            </c:extLst>
          </c:dPt>
          <c:dPt>
            <c:idx val="2"/>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4-E898-4C16-AD52-8DE41C339458}"/>
              </c:ext>
            </c:extLst>
          </c:dPt>
          <c:dPt>
            <c:idx val="3"/>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5-E898-4C16-AD52-8DE41C339458}"/>
              </c:ext>
            </c:extLst>
          </c:dPt>
          <c:dPt>
            <c:idx val="4"/>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6-E898-4C16-AD52-8DE41C339458}"/>
              </c:ext>
            </c:extLst>
          </c:dPt>
          <c:dPt>
            <c:idx val="5"/>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7-E898-4C16-AD52-8DE41C339458}"/>
              </c:ext>
            </c:extLst>
          </c:dPt>
          <c:dPt>
            <c:idx val="6"/>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8-E898-4C16-AD52-8DE41C339458}"/>
              </c:ext>
            </c:extLst>
          </c:dPt>
          <c:dPt>
            <c:idx val="7"/>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9-E898-4C16-AD52-8DE41C339458}"/>
              </c:ext>
            </c:extLst>
          </c:dPt>
          <c:dPt>
            <c:idx val="8"/>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E898-4C16-AD52-8DE41C339458}"/>
              </c:ext>
            </c:extLst>
          </c:dPt>
          <c:dPt>
            <c:idx val="9"/>
            <c:invertIfNegative val="0"/>
            <c:bubble3D val="0"/>
            <c:spPr>
              <a:solidFill>
                <a:schemeClr val="accent5">
                  <a:lumMod val="50000"/>
                </a:schemeClr>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A-E898-4C16-AD52-8DE41C339458}"/>
              </c:ext>
            </c:extLst>
          </c:dPt>
          <c:dLbls>
            <c:spPr>
              <a:noFill/>
              <a:ln>
                <a:noFill/>
              </a:ln>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Arial" panose="020B0604020202020204" pitchFamily="34" charset="0"/>
                    <a:ea typeface="+mn-ea"/>
                    <a:cs typeface="Arial" panose="020B060402020202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Tabelle1!$A$7:$A$16</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Tabelle1!$B$7:$B$16</c:f>
              <c:numCache>
                <c:formatCode>General</c:formatCode>
                <c:ptCount val="10"/>
                <c:pt idx="0">
                  <c:v>56.1</c:v>
                </c:pt>
                <c:pt idx="1">
                  <c:v>51.7</c:v>
                </c:pt>
                <c:pt idx="2">
                  <c:v>56.1</c:v>
                </c:pt>
                <c:pt idx="3">
                  <c:v>55.9</c:v>
                </c:pt>
                <c:pt idx="4">
                  <c:v>59</c:v>
                </c:pt>
                <c:pt idx="5">
                  <c:v>57.2</c:v>
                </c:pt>
                <c:pt idx="6">
                  <c:v>52.9</c:v>
                </c:pt>
                <c:pt idx="7">
                  <c:v>60.2</c:v>
                </c:pt>
                <c:pt idx="8">
                  <c:v>66.900000000000006</c:v>
                </c:pt>
                <c:pt idx="9">
                  <c:v>63.9</c:v>
                </c:pt>
              </c:numCache>
            </c:numRef>
          </c:val>
          <c:extLst>
            <c:ext xmlns:c16="http://schemas.microsoft.com/office/drawing/2014/chart" uri="{C3380CC4-5D6E-409C-BE32-E72D297353CC}">
              <c16:uniqueId val="{00000000-E898-4C16-AD52-8DE41C339458}"/>
            </c:ext>
          </c:extLst>
        </c:ser>
        <c:dLbls>
          <c:dLblPos val="inEnd"/>
          <c:showLegendKey val="0"/>
          <c:showVal val="1"/>
          <c:showCatName val="0"/>
          <c:showSerName val="0"/>
          <c:showPercent val="0"/>
          <c:showBubbleSize val="0"/>
        </c:dLbls>
        <c:gapWidth val="41"/>
        <c:axId val="670459840"/>
        <c:axId val="670456312"/>
      </c:barChart>
      <c:catAx>
        <c:axId val="6704598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effectLst/>
                <a:latin typeface="Arial" panose="020B0604020202020204" pitchFamily="34" charset="0"/>
                <a:ea typeface="+mn-ea"/>
                <a:cs typeface="Arial" panose="020B0604020202020204" pitchFamily="34" charset="0"/>
              </a:defRPr>
            </a:pPr>
            <a:endParaRPr lang="de-DE"/>
          </a:p>
        </c:txPr>
        <c:crossAx val="670456312"/>
        <c:crosses val="autoZero"/>
        <c:auto val="1"/>
        <c:lblAlgn val="ctr"/>
        <c:lblOffset val="100"/>
        <c:noMultiLvlLbl val="0"/>
      </c:catAx>
      <c:valAx>
        <c:axId val="670456312"/>
        <c:scaling>
          <c:orientation val="minMax"/>
        </c:scaling>
        <c:delete val="1"/>
        <c:axPos val="l"/>
        <c:numFmt formatCode="General" sourceLinked="1"/>
        <c:majorTickMark val="none"/>
        <c:minorTickMark val="none"/>
        <c:tickLblPos val="nextTo"/>
        <c:crossAx val="670459840"/>
        <c:crosses val="autoZero"/>
        <c:crossBetween val="between"/>
      </c:valAx>
      <c:spPr>
        <a:noFill/>
        <a:ln>
          <a:noFill/>
        </a:ln>
        <a:effectLst/>
      </c:spPr>
    </c:plotArea>
    <c:plotVisOnly val="1"/>
    <c:dispBlanksAs val="gap"/>
    <c:showDLblsOverMax val="0"/>
  </c:chart>
  <c:spPr>
    <a:noFill/>
    <a:ln w="9525" cap="flat" cmpd="sng" algn="ctr">
      <a:solidFill>
        <a:schemeClr val="dk1">
          <a:lumMod val="15000"/>
          <a:lumOff val="85000"/>
        </a:schemeClr>
      </a:solidFill>
      <a:round/>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defRPr sz="1197"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spPr/>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4301543" cy="341064"/>
          </a:xfrm>
          <a:prstGeom prst="rect">
            <a:avLst/>
          </a:prstGeom>
        </p:spPr>
        <p:txBody>
          <a:bodyPr vert="horz" lIns="93170" tIns="46586" rIns="93170" bIns="46586" rtlCol="0"/>
          <a:lstStyle>
            <a:lvl1pPr algn="l">
              <a:defRPr sz="1200"/>
            </a:lvl1pPr>
          </a:lstStyle>
          <a:p>
            <a:endParaRPr lang="de-DE" dirty="0"/>
          </a:p>
        </p:txBody>
      </p:sp>
      <p:sp>
        <p:nvSpPr>
          <p:cNvPr id="3" name="Datumsplatzhalter 2"/>
          <p:cNvSpPr>
            <a:spLocks noGrp="1"/>
          </p:cNvSpPr>
          <p:nvPr>
            <p:ph type="dt" idx="1"/>
          </p:nvPr>
        </p:nvSpPr>
        <p:spPr>
          <a:xfrm>
            <a:off x="5622799" y="1"/>
            <a:ext cx="4301543" cy="341064"/>
          </a:xfrm>
          <a:prstGeom prst="rect">
            <a:avLst/>
          </a:prstGeom>
        </p:spPr>
        <p:txBody>
          <a:bodyPr vert="horz" lIns="93170" tIns="46586" rIns="93170" bIns="46586" rtlCol="0"/>
          <a:lstStyle>
            <a:lvl1pPr algn="r">
              <a:defRPr sz="1200"/>
            </a:lvl1pPr>
          </a:lstStyle>
          <a:p>
            <a:fld id="{89A2D55D-E9BC-4C36-B72D-B1213935B848}" type="datetimeFigureOut">
              <a:rPr lang="de-DE" smtClean="0"/>
              <a:t>05.02.2025</a:t>
            </a:fld>
            <a:endParaRPr lang="de-DE" dirty="0"/>
          </a:p>
        </p:txBody>
      </p:sp>
      <p:sp>
        <p:nvSpPr>
          <p:cNvPr id="4" name="Folienbildplatzhalter 3"/>
          <p:cNvSpPr>
            <a:spLocks noGrp="1" noRot="1" noChangeAspect="1"/>
          </p:cNvSpPr>
          <p:nvPr>
            <p:ph type="sldImg" idx="2"/>
          </p:nvPr>
        </p:nvSpPr>
        <p:spPr>
          <a:xfrm>
            <a:off x="2924175" y="849313"/>
            <a:ext cx="4078288" cy="2293937"/>
          </a:xfrm>
          <a:prstGeom prst="rect">
            <a:avLst/>
          </a:prstGeom>
          <a:noFill/>
          <a:ln w="12700">
            <a:solidFill>
              <a:prstClr val="black"/>
            </a:solidFill>
          </a:ln>
        </p:spPr>
        <p:txBody>
          <a:bodyPr vert="horz" lIns="93170" tIns="46586" rIns="93170" bIns="46586" rtlCol="0" anchor="ctr"/>
          <a:lstStyle/>
          <a:p>
            <a:endParaRPr lang="de-DE" dirty="0"/>
          </a:p>
        </p:txBody>
      </p:sp>
      <p:sp>
        <p:nvSpPr>
          <p:cNvPr id="5" name="Notizenplatzhalter 4"/>
          <p:cNvSpPr>
            <a:spLocks noGrp="1"/>
          </p:cNvSpPr>
          <p:nvPr>
            <p:ph type="body" sz="quarter" idx="3"/>
          </p:nvPr>
        </p:nvSpPr>
        <p:spPr>
          <a:xfrm>
            <a:off x="992665" y="3271381"/>
            <a:ext cx="7941310" cy="2676585"/>
          </a:xfrm>
          <a:prstGeom prst="rect">
            <a:avLst/>
          </a:prstGeom>
        </p:spPr>
        <p:txBody>
          <a:bodyPr vert="horz" lIns="93170" tIns="46586" rIns="93170" bIns="46586"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6456613"/>
            <a:ext cx="4301543" cy="341063"/>
          </a:xfrm>
          <a:prstGeom prst="rect">
            <a:avLst/>
          </a:prstGeom>
        </p:spPr>
        <p:txBody>
          <a:bodyPr vert="horz" lIns="93170" tIns="46586" rIns="93170" bIns="46586" rtlCol="0" anchor="b"/>
          <a:lstStyle>
            <a:lvl1pPr algn="l">
              <a:defRPr sz="1200"/>
            </a:lvl1pPr>
          </a:lstStyle>
          <a:p>
            <a:endParaRPr lang="de-DE" dirty="0"/>
          </a:p>
        </p:txBody>
      </p:sp>
      <p:sp>
        <p:nvSpPr>
          <p:cNvPr id="7" name="Foliennummernplatzhalter 6"/>
          <p:cNvSpPr>
            <a:spLocks noGrp="1"/>
          </p:cNvSpPr>
          <p:nvPr>
            <p:ph type="sldNum" sz="quarter" idx="5"/>
          </p:nvPr>
        </p:nvSpPr>
        <p:spPr>
          <a:xfrm>
            <a:off x="5622799" y="6456613"/>
            <a:ext cx="4301543" cy="341063"/>
          </a:xfrm>
          <a:prstGeom prst="rect">
            <a:avLst/>
          </a:prstGeom>
        </p:spPr>
        <p:txBody>
          <a:bodyPr vert="horz" lIns="93170" tIns="46586" rIns="93170" bIns="46586" rtlCol="0" anchor="b"/>
          <a:lstStyle>
            <a:lvl1pPr algn="r">
              <a:defRPr sz="1200"/>
            </a:lvl1pPr>
          </a:lstStyle>
          <a:p>
            <a:fld id="{89146D6B-7675-4AF9-A4D9-D66329B706FC}" type="slidenum">
              <a:rPr lang="de-DE" smtClean="0"/>
              <a:t>‹Nr.›</a:t>
            </a:fld>
            <a:endParaRPr lang="de-DE" dirty="0"/>
          </a:p>
        </p:txBody>
      </p:sp>
    </p:spTree>
    <p:extLst>
      <p:ext uri="{BB962C8B-B14F-4D97-AF65-F5344CB8AC3E}">
        <p14:creationId xmlns:p14="http://schemas.microsoft.com/office/powerpoint/2010/main" val="2306325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Das Selbstverständnis der TU Bergakademie Freiberg</a:t>
            </a:r>
          </a:p>
        </p:txBody>
      </p:sp>
      <p:sp>
        <p:nvSpPr>
          <p:cNvPr id="4" name="Foliennummernplatzhalter 3"/>
          <p:cNvSpPr>
            <a:spLocks noGrp="1"/>
          </p:cNvSpPr>
          <p:nvPr>
            <p:ph type="sldNum" sz="quarter" idx="5"/>
          </p:nvPr>
        </p:nvSpPr>
        <p:spPr/>
        <p:txBody>
          <a:bodyPr/>
          <a:lstStyle/>
          <a:p>
            <a:fld id="{89146D6B-7675-4AF9-A4D9-D66329B706FC}" type="slidenum">
              <a:rPr lang="de-DE" smtClean="0"/>
              <a:t>2</a:t>
            </a:fld>
            <a:endParaRPr lang="de-DE" dirty="0"/>
          </a:p>
        </p:txBody>
      </p:sp>
    </p:spTree>
    <p:extLst>
      <p:ext uri="{BB962C8B-B14F-4D97-AF65-F5344CB8AC3E}">
        <p14:creationId xmlns:p14="http://schemas.microsoft.com/office/powerpoint/2010/main" val="995217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33</a:t>
            </a:fld>
            <a:endParaRPr lang="de-DE" dirty="0"/>
          </a:p>
        </p:txBody>
      </p:sp>
    </p:spTree>
    <p:extLst>
      <p:ext uri="{BB962C8B-B14F-4D97-AF65-F5344CB8AC3E}">
        <p14:creationId xmlns:p14="http://schemas.microsoft.com/office/powerpoint/2010/main" val="223352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36</a:t>
            </a:fld>
            <a:endParaRPr lang="de-DE" dirty="0"/>
          </a:p>
        </p:txBody>
      </p:sp>
    </p:spTree>
    <p:extLst>
      <p:ext uri="{BB962C8B-B14F-4D97-AF65-F5344CB8AC3E}">
        <p14:creationId xmlns:p14="http://schemas.microsoft.com/office/powerpoint/2010/main" val="304605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Technikum Silikattechnik, Agricolastr.</a:t>
            </a:r>
          </a:p>
          <a:p>
            <a:r>
              <a:rPr lang="de-DE" dirty="0"/>
              <a:t>Großforschungsanlage am IEC, Reiche Zeche im Pilotmaßstab</a:t>
            </a:r>
          </a:p>
          <a:p>
            <a:r>
              <a:rPr lang="de-DE" dirty="0"/>
              <a:t>TMV Hallo, Versuchsstand</a:t>
            </a:r>
          </a:p>
          <a:p>
            <a:r>
              <a:rPr lang="de-DE" dirty="0"/>
              <a:t>Umformtechnikum an der Fakultät 5</a:t>
            </a:r>
          </a:p>
          <a:p>
            <a:r>
              <a:rPr lang="de-DE" dirty="0"/>
              <a:t>Reinstraum im Gellert-Bau</a:t>
            </a:r>
          </a:p>
        </p:txBody>
      </p:sp>
      <p:sp>
        <p:nvSpPr>
          <p:cNvPr id="4" name="Foliennummernplatzhalter 3"/>
          <p:cNvSpPr>
            <a:spLocks noGrp="1"/>
          </p:cNvSpPr>
          <p:nvPr>
            <p:ph type="sldNum" sz="quarter" idx="5"/>
          </p:nvPr>
        </p:nvSpPr>
        <p:spPr/>
        <p:txBody>
          <a:bodyPr/>
          <a:lstStyle/>
          <a:p>
            <a:fld id="{89146D6B-7675-4AF9-A4D9-D66329B706FC}" type="slidenum">
              <a:rPr lang="de-DE" smtClean="0"/>
              <a:t>38</a:t>
            </a:fld>
            <a:endParaRPr lang="de-DE" dirty="0"/>
          </a:p>
        </p:txBody>
      </p:sp>
    </p:spTree>
    <p:extLst>
      <p:ext uri="{BB962C8B-B14F-4D97-AF65-F5344CB8AC3E}">
        <p14:creationId xmlns:p14="http://schemas.microsoft.com/office/powerpoint/2010/main" val="3537069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Neubau Universitäts- und Hörsaalzentrum</a:t>
            </a:r>
          </a:p>
          <a:p>
            <a:pPr marL="171437" indent="-171437">
              <a:buFontTx/>
              <a:buChar char="-"/>
            </a:pPr>
            <a:r>
              <a:rPr lang="de-DE" dirty="0"/>
              <a:t>Übergeben zum Wintersemester 2023/24</a:t>
            </a:r>
          </a:p>
          <a:p>
            <a:r>
              <a:rPr lang="de-DE" dirty="0"/>
              <a:t>- Im EG 2 große barrierefreie Hörsäle, 3 Seminarräume, 1 Vortragssaal</a:t>
            </a:r>
          </a:p>
          <a:p>
            <a:pPr marL="171437" indent="-171437">
              <a:buFontTx/>
              <a:buChar char="-"/>
            </a:pPr>
            <a:r>
              <a:rPr lang="de-DE" dirty="0"/>
              <a:t>Im 1. OG: Eingangsbereich/Foyer der Bibliothek</a:t>
            </a:r>
          </a:p>
          <a:p>
            <a:r>
              <a:rPr lang="de-DE" dirty="0"/>
              <a:t>- Bibliothek in drei Bereich unterteilt von laut nach leise, im Obergeschoss ist der hinsichtlich der Umgebungsgeräusche  die größtmögliche Ruhe</a:t>
            </a:r>
          </a:p>
        </p:txBody>
      </p:sp>
      <p:sp>
        <p:nvSpPr>
          <p:cNvPr id="4" name="Foliennummernplatzhalter 3"/>
          <p:cNvSpPr>
            <a:spLocks noGrp="1"/>
          </p:cNvSpPr>
          <p:nvPr>
            <p:ph type="sldNum" sz="quarter" idx="5"/>
          </p:nvPr>
        </p:nvSpPr>
        <p:spPr/>
        <p:txBody>
          <a:bodyPr/>
          <a:lstStyle/>
          <a:p>
            <a:fld id="{89146D6B-7675-4AF9-A4D9-D66329B706FC}" type="slidenum">
              <a:rPr lang="de-DE" smtClean="0"/>
              <a:t>39</a:t>
            </a:fld>
            <a:endParaRPr lang="de-DE" dirty="0"/>
          </a:p>
        </p:txBody>
      </p:sp>
    </p:spTree>
    <p:extLst>
      <p:ext uri="{BB962C8B-B14F-4D97-AF65-F5344CB8AC3E}">
        <p14:creationId xmlns:p14="http://schemas.microsoft.com/office/powerpoint/2010/main" val="877748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40</a:t>
            </a:fld>
            <a:endParaRPr lang="de-DE" dirty="0"/>
          </a:p>
        </p:txBody>
      </p:sp>
    </p:spTree>
    <p:extLst>
      <p:ext uri="{BB962C8B-B14F-4D97-AF65-F5344CB8AC3E}">
        <p14:creationId xmlns:p14="http://schemas.microsoft.com/office/powerpoint/2010/main" val="129186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Clemens-Winkler-Laborneubau – drei modernste Laborflügel</a:t>
            </a:r>
          </a:p>
        </p:txBody>
      </p:sp>
      <p:sp>
        <p:nvSpPr>
          <p:cNvPr id="4" name="Foliennummernplatzhalter 3"/>
          <p:cNvSpPr>
            <a:spLocks noGrp="1"/>
          </p:cNvSpPr>
          <p:nvPr>
            <p:ph type="sldNum" sz="quarter" idx="5"/>
          </p:nvPr>
        </p:nvSpPr>
        <p:spPr/>
        <p:txBody>
          <a:bodyPr/>
          <a:lstStyle/>
          <a:p>
            <a:fld id="{89146D6B-7675-4AF9-A4D9-D66329B706FC}" type="slidenum">
              <a:rPr lang="de-DE" smtClean="0"/>
              <a:t>41</a:t>
            </a:fld>
            <a:endParaRPr lang="de-DE" dirty="0"/>
          </a:p>
        </p:txBody>
      </p:sp>
    </p:spTree>
    <p:extLst>
      <p:ext uri="{BB962C8B-B14F-4D97-AF65-F5344CB8AC3E}">
        <p14:creationId xmlns:p14="http://schemas.microsoft.com/office/powerpoint/2010/main" val="1363980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Weitere historische Persönlichkeiten:</a:t>
            </a:r>
            <a:br>
              <a:rPr lang="de-DE" dirty="0"/>
            </a:br>
            <a:r>
              <a:rPr lang="de-DE" dirty="0"/>
              <a:t>Abraham-Gottlob Werner – Begründer der modernen Geologie</a:t>
            </a:r>
          </a:p>
          <a:p>
            <a:r>
              <a:rPr lang="de-DE" dirty="0"/>
              <a:t>Lampadius – Gasbeleuchtung auf dem europäischen Kontinent</a:t>
            </a:r>
          </a:p>
        </p:txBody>
      </p:sp>
      <p:sp>
        <p:nvSpPr>
          <p:cNvPr id="4" name="Foliennummernplatzhalter 3"/>
          <p:cNvSpPr>
            <a:spLocks noGrp="1"/>
          </p:cNvSpPr>
          <p:nvPr>
            <p:ph type="sldNum" sz="quarter" idx="5"/>
          </p:nvPr>
        </p:nvSpPr>
        <p:spPr/>
        <p:txBody>
          <a:bodyPr/>
          <a:lstStyle/>
          <a:p>
            <a:fld id="{89146D6B-7675-4AF9-A4D9-D66329B706FC}" type="slidenum">
              <a:rPr lang="de-DE" smtClean="0"/>
              <a:t>3</a:t>
            </a:fld>
            <a:endParaRPr lang="de-DE" dirty="0"/>
          </a:p>
        </p:txBody>
      </p:sp>
    </p:spTree>
    <p:extLst>
      <p:ext uri="{BB962C8B-B14F-4D97-AF65-F5344CB8AC3E}">
        <p14:creationId xmlns:p14="http://schemas.microsoft.com/office/powerpoint/2010/main" val="1222525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2023 hat die das Zertifikat als familiengerechte Hochschule erhalten</a:t>
            </a:r>
          </a:p>
        </p:txBody>
      </p:sp>
      <p:sp>
        <p:nvSpPr>
          <p:cNvPr id="4" name="Foliennummernplatzhalter 3"/>
          <p:cNvSpPr>
            <a:spLocks noGrp="1"/>
          </p:cNvSpPr>
          <p:nvPr>
            <p:ph type="sldNum" sz="quarter" idx="5"/>
          </p:nvPr>
        </p:nvSpPr>
        <p:spPr/>
        <p:txBody>
          <a:bodyPr/>
          <a:lstStyle/>
          <a:p>
            <a:fld id="{89146D6B-7675-4AF9-A4D9-D66329B706FC}" type="slidenum">
              <a:rPr lang="de-DE" smtClean="0"/>
              <a:t>8</a:t>
            </a:fld>
            <a:endParaRPr lang="de-DE" dirty="0"/>
          </a:p>
        </p:txBody>
      </p:sp>
    </p:spTree>
    <p:extLst>
      <p:ext uri="{BB962C8B-B14F-4D97-AF65-F5344CB8AC3E}">
        <p14:creationId xmlns:p14="http://schemas.microsoft.com/office/powerpoint/2010/main" val="4021083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Kompetenz</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Hohe fachliche &amp; interdisziplinäre Kompetenzen für die verantwortungsvolle Gestaltung der Zukunft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Forschungsorientierte Lehre</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Praxisnähe des Studiums </a:t>
            </a:r>
            <a:br>
              <a:rPr lang="de-DE" dirty="0">
                <a:ea typeface="Calibri" panose="020F0502020204030204" pitchFamily="34" charset="0"/>
                <a:cs typeface="Times New Roman" panose="02020603050405020304" pitchFamily="18" charset="0"/>
              </a:rPr>
            </a:br>
            <a:r>
              <a:rPr lang="de-DE" dirty="0">
                <a:ea typeface="Calibri" panose="020F0502020204030204" pitchFamily="34" charset="0"/>
                <a:cs typeface="Times New Roman" panose="02020603050405020304" pitchFamily="18" charset="0"/>
              </a:rPr>
              <a:t>Verbindung von theoretischem Wissen mit Fach- und Laborpraktika, Exkursionen, Zusammenarbeit mit Unternehmen und Forschungseinrichtungen weltweit</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Internationalität</a:t>
            </a:r>
          </a:p>
          <a:p>
            <a:pPr>
              <a:lnSpc>
                <a:spcPct val="107000"/>
              </a:lnSpc>
            </a:pPr>
            <a:r>
              <a:rPr lang="de-DE" dirty="0">
                <a:ea typeface="Calibri" panose="020F0502020204030204" pitchFamily="34" charset="0"/>
                <a:cs typeface="Times New Roman" panose="02020603050405020304" pitchFamily="18" charset="0"/>
              </a:rPr>
              <a:t>Interkultureller Austausch &amp; Zusammenarbeit weltweit, sowie vielfältige internationale Studiengänge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Diversitätsgerechte Lehre</a:t>
            </a:r>
          </a:p>
          <a:p>
            <a:pPr>
              <a:lnSpc>
                <a:spcPct val="107000"/>
              </a:lnSpc>
            </a:pPr>
            <a:r>
              <a:rPr lang="de-DE" dirty="0">
                <a:ea typeface="Calibri" panose="020F0502020204030204" pitchFamily="34" charset="0"/>
                <a:cs typeface="Times New Roman" panose="02020603050405020304" pitchFamily="18" charset="0"/>
              </a:rPr>
              <a:t>Diversitätssensibles Lernen und Lehren durch flexible Studienpläne und Betreuungsangebote </a:t>
            </a:r>
            <a:r>
              <a:rPr lang="de-DE" b="1" dirty="0">
                <a:solidFill>
                  <a:schemeClr val="accent1">
                    <a:lumMod val="50000"/>
                  </a:schemeClr>
                </a:solidFill>
                <a:ea typeface="Calibri" panose="020F0502020204030204" pitchFamily="34" charset="0"/>
                <a:cs typeface="Times New Roman" panose="02020603050405020304" pitchFamily="18" charset="0"/>
              </a:rPr>
              <a:t>Digitalisierung</a:t>
            </a:r>
          </a:p>
          <a:p>
            <a:pPr>
              <a:lnSpc>
                <a:spcPct val="107000"/>
              </a:lnSpc>
            </a:pPr>
            <a:r>
              <a:rPr lang="de-DE" dirty="0">
                <a:ea typeface="Calibri" panose="020F0502020204030204" pitchFamily="34" charset="0"/>
                <a:cs typeface="Times New Roman" panose="02020603050405020304" pitchFamily="18" charset="0"/>
              </a:rPr>
              <a:t>Präsenzlehre mit Unterstützung und Ergänzung durch digitale Technologien und Methoden </a:t>
            </a:r>
          </a:p>
          <a:p>
            <a:pPr>
              <a:lnSpc>
                <a:spcPct val="107000"/>
              </a:lnSpc>
            </a:pPr>
            <a:r>
              <a:rPr lang="de-DE" b="1" dirty="0">
                <a:solidFill>
                  <a:schemeClr val="accent1">
                    <a:lumMod val="50000"/>
                  </a:schemeClr>
                </a:solidFill>
                <a:ea typeface="Calibri" panose="020F0502020204030204" pitchFamily="34" charset="0"/>
                <a:cs typeface="Times New Roman" panose="02020603050405020304" pitchFamily="18" charset="0"/>
              </a:rPr>
              <a:t>Lebenslanges Lernen</a:t>
            </a:r>
          </a:p>
          <a:p>
            <a:pPr>
              <a:lnSpc>
                <a:spcPct val="107000"/>
              </a:lnSpc>
            </a:pPr>
            <a:r>
              <a:rPr lang="de-DE" dirty="0">
                <a:ea typeface="Calibri" panose="020F0502020204030204" pitchFamily="34" charset="0"/>
                <a:cs typeface="Times New Roman" panose="02020603050405020304" pitchFamily="18" charset="0"/>
              </a:rPr>
              <a:t>Fortbildungen und Weiterbildungen für lebenslanges Lernen </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12</a:t>
            </a:fld>
            <a:endParaRPr lang="de-DE" dirty="0"/>
          </a:p>
        </p:txBody>
      </p:sp>
    </p:spTree>
    <p:extLst>
      <p:ext uri="{BB962C8B-B14F-4D97-AF65-F5344CB8AC3E}">
        <p14:creationId xmlns:p14="http://schemas.microsoft.com/office/powerpoint/2010/main" val="329319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dirty="0">
                <a:solidFill>
                  <a:srgbClr val="004A7D"/>
                </a:solidFill>
                <a:effectLst/>
                <a:latin typeface="Jost"/>
              </a:rPr>
              <a:t>In Freiberg können Studierende campusnah und umgeben von der historischen Altstadt studieren, wohnen und leben – und das bezahlbar!</a:t>
            </a:r>
          </a:p>
          <a:p>
            <a:r>
              <a:rPr lang="de-DE" b="0" i="0" dirty="0">
                <a:solidFill>
                  <a:srgbClr val="004A7D"/>
                </a:solidFill>
                <a:effectLst/>
                <a:latin typeface="Jost"/>
              </a:rPr>
              <a:t>Jeder Student:in bekommt in Freiberg eine Wohnung</a:t>
            </a:r>
            <a:br>
              <a:rPr lang="de-DE" b="0" i="0" dirty="0">
                <a:solidFill>
                  <a:srgbClr val="004A7D"/>
                </a:solidFill>
                <a:effectLst/>
                <a:latin typeface="Jost"/>
              </a:rPr>
            </a:br>
            <a:r>
              <a:rPr lang="de-DE" b="0" i="0" dirty="0">
                <a:solidFill>
                  <a:srgbClr val="004A7D"/>
                </a:solidFill>
                <a:effectLst/>
                <a:latin typeface="Jost"/>
              </a:rPr>
              <a:t>Freiberg bietet lt. einem Wohnungscouring den günstigsten Wohnraum für Studierende.</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13</a:t>
            </a:fld>
            <a:endParaRPr lang="de-DE" dirty="0"/>
          </a:p>
        </p:txBody>
      </p:sp>
    </p:spTree>
    <p:extLst>
      <p:ext uri="{BB962C8B-B14F-4D97-AF65-F5344CB8AC3E}">
        <p14:creationId xmlns:p14="http://schemas.microsoft.com/office/powerpoint/2010/main" val="906935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Und weitere Studiengänge mit Mehrfachabschlüssen: ENTER, EMERALD, SINREM</a:t>
            </a:r>
          </a:p>
        </p:txBody>
      </p:sp>
      <p:sp>
        <p:nvSpPr>
          <p:cNvPr id="4" name="Foliennummernplatzhalter 3"/>
          <p:cNvSpPr>
            <a:spLocks noGrp="1"/>
          </p:cNvSpPr>
          <p:nvPr>
            <p:ph type="sldNum" sz="quarter" idx="5"/>
          </p:nvPr>
        </p:nvSpPr>
        <p:spPr/>
        <p:txBody>
          <a:bodyPr/>
          <a:lstStyle/>
          <a:p>
            <a:fld id="{89146D6B-7675-4AF9-A4D9-D66329B706FC}" type="slidenum">
              <a:rPr lang="de-DE" smtClean="0"/>
              <a:t>15</a:t>
            </a:fld>
            <a:endParaRPr lang="de-DE" dirty="0"/>
          </a:p>
        </p:txBody>
      </p:sp>
    </p:spTree>
    <p:extLst>
      <p:ext uri="{BB962C8B-B14F-4D97-AF65-F5344CB8AC3E}">
        <p14:creationId xmlns:p14="http://schemas.microsoft.com/office/powerpoint/2010/main" val="132351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de-DE" b="0" i="0" dirty="0">
                <a:solidFill>
                  <a:srgbClr val="131313"/>
                </a:solidFill>
                <a:effectLst/>
                <a:latin typeface="Jost"/>
              </a:rPr>
              <a:t>Über die Umfrage „Digital Campus“</a:t>
            </a:r>
          </a:p>
          <a:p>
            <a:pPr algn="l"/>
            <a:r>
              <a:rPr lang="de-DE" b="0" i="0" dirty="0">
                <a:solidFill>
                  <a:srgbClr val="131313"/>
                </a:solidFill>
                <a:effectLst/>
                <a:latin typeface="Jost"/>
              </a:rPr>
              <a:t>In der Umfrage der Uni Now GmbH haben rund 12.700 Studierende von 239 Hochschulen aus ganz Deutschland ihre Stimme abgegeben und bewertet, wie digital ihre Hochschule in den Bereichen Lehre, Ausstattung und Verwaltung ist. Der Digital Campus Award wurde 2024 zum ersten Mal von UniNow vergeben und soll in den Folgejahren zunehmend zur Einschätzung des eigenen Fortschritts der deutschen Universitäten auf dem Weg zu digitaler Lehre, Forschung und Verwaltung dienen.</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18</a:t>
            </a:fld>
            <a:endParaRPr lang="de-DE" dirty="0"/>
          </a:p>
        </p:txBody>
      </p:sp>
    </p:spTree>
    <p:extLst>
      <p:ext uri="{BB962C8B-B14F-4D97-AF65-F5344CB8AC3E}">
        <p14:creationId xmlns:p14="http://schemas.microsoft.com/office/powerpoint/2010/main" val="2782334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629747">
              <a:defRPr/>
            </a:pPr>
            <a:r>
              <a:rPr lang="de-DE" dirty="0"/>
              <a:t>Graduierten- und Forschungsakademie GraFa unterstützt und begleitet die wissenschaftliche Nachwuchsförderung</a:t>
            </a:r>
          </a:p>
          <a:p>
            <a:endParaRPr lang="de-DE" dirty="0"/>
          </a:p>
        </p:txBody>
      </p:sp>
      <p:sp>
        <p:nvSpPr>
          <p:cNvPr id="4" name="Foliennummernplatzhalter 3"/>
          <p:cNvSpPr>
            <a:spLocks noGrp="1"/>
          </p:cNvSpPr>
          <p:nvPr>
            <p:ph type="sldNum" sz="quarter" idx="5"/>
          </p:nvPr>
        </p:nvSpPr>
        <p:spPr/>
        <p:txBody>
          <a:bodyPr/>
          <a:lstStyle/>
          <a:p>
            <a:fld id="{89146D6B-7675-4AF9-A4D9-D66329B706FC}" type="slidenum">
              <a:rPr lang="de-DE" smtClean="0"/>
              <a:t>22</a:t>
            </a:fld>
            <a:endParaRPr lang="de-DE" dirty="0"/>
          </a:p>
        </p:txBody>
      </p:sp>
    </p:spTree>
    <p:extLst>
      <p:ext uri="{BB962C8B-B14F-4D97-AF65-F5344CB8AC3E}">
        <p14:creationId xmlns:p14="http://schemas.microsoft.com/office/powerpoint/2010/main" val="1963376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5"/>
          </p:nvPr>
        </p:nvSpPr>
        <p:spPr/>
        <p:txBody>
          <a:bodyPr/>
          <a:lstStyle/>
          <a:p>
            <a:pPr defTabSz="914787">
              <a:defRPr/>
            </a:pPr>
            <a:fld id="{945D10DE-47ED-469C-85D0-A5C6EFAD4B75}" type="slidenum">
              <a:rPr lang="de-DE">
                <a:solidFill>
                  <a:prstClr val="black"/>
                </a:solidFill>
                <a:latin typeface="Calibri" panose="020F0502020204030204"/>
              </a:rPr>
              <a:pPr defTabSz="914787">
                <a:defRPr/>
              </a:pPr>
              <a:t>26</a:t>
            </a:fld>
            <a:endParaRPr lang="de-DE" dirty="0">
              <a:solidFill>
                <a:prstClr val="black"/>
              </a:solidFill>
              <a:latin typeface="Calibri" panose="020F0502020204030204"/>
            </a:endParaRPr>
          </a:p>
        </p:txBody>
      </p:sp>
    </p:spTree>
    <p:extLst>
      <p:ext uri="{BB962C8B-B14F-4D97-AF65-F5344CB8AC3E}">
        <p14:creationId xmlns:p14="http://schemas.microsoft.com/office/powerpoint/2010/main" val="10400335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elfolie1 Bild + + weisses Logo + weiss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70000"/>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2" name="Rechteck 1">
            <a:extLst>
              <a:ext uri="{FF2B5EF4-FFF2-40B4-BE49-F238E27FC236}">
                <a16:creationId xmlns:a16="http://schemas.microsoft.com/office/drawing/2014/main" id="{0C9A7614-023E-4EFF-A4AA-9231476C029E}"/>
              </a:ext>
            </a:extLst>
          </p:cNvPr>
          <p:cNvSpPr/>
          <p:nvPr userDrawn="1"/>
        </p:nvSpPr>
        <p:spPr>
          <a:xfrm rot="-300000">
            <a:off x="-316825" y="-213790"/>
            <a:ext cx="5288128" cy="7355278"/>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700864"/>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150036"/>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2025</a:t>
            </a:r>
          </a:p>
        </p:txBody>
      </p:sp>
      <p:sp>
        <p:nvSpPr>
          <p:cNvPr id="10" name="Flussdiagramm: Manuelle Eingabe 9">
            <a:extLst>
              <a:ext uri="{FF2B5EF4-FFF2-40B4-BE49-F238E27FC236}">
                <a16:creationId xmlns:a16="http://schemas.microsoft.com/office/drawing/2014/main" id="{60DB3B62-A813-4588-8B0D-18F04C0659FF}"/>
              </a:ext>
            </a:extLst>
          </p:cNvPr>
          <p:cNvSpPr/>
          <p:nvPr userDrawn="1"/>
        </p:nvSpPr>
        <p:spPr>
          <a:xfrm rot="16200000">
            <a:off x="6633658" y="131413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3" name="Grafik 2">
            <a:extLst>
              <a:ext uri="{FF2B5EF4-FFF2-40B4-BE49-F238E27FC236}">
                <a16:creationId xmlns:a16="http://schemas.microsoft.com/office/drawing/2014/main" id="{DF4C922F-831B-4ADB-AE58-FCCD6E37EE7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3523108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754083" y="1968104"/>
            <a:ext cx="10976598" cy="1611917"/>
          </a:xfrm>
          <a:prstGeom prst="rect">
            <a:avLst/>
          </a:prstGeom>
          <a:noFill/>
        </p:spPr>
        <p:txBody>
          <a:bodyPr lIns="0" tIns="0" rIns="0" anchor="t">
            <a:normAutofit/>
          </a:bodyPr>
          <a:lstStyle>
            <a:lvl1pPr algn="l">
              <a:lnSpc>
                <a:spcPct val="120000"/>
              </a:lnSpc>
              <a:defRPr sz="3000" b="1" i="0" cap="all"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754083" y="3800669"/>
            <a:ext cx="10976597"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3129EC27-6B75-5683-899C-CEE80C23EAA2}"/>
              </a:ext>
            </a:extLst>
          </p:cNvPr>
          <p:cNvSpPr txBox="1"/>
          <p:nvPr userDrawn="1"/>
        </p:nvSpPr>
        <p:spPr>
          <a:xfrm>
            <a:off x="7208613" y="5508839"/>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25277986-215E-49C4-1E98-21F190856D43}"/>
              </a:ext>
            </a:extLst>
          </p:cNvPr>
          <p:cNvSpPr txBox="1"/>
          <p:nvPr userDrawn="1"/>
        </p:nvSpPr>
        <p:spPr>
          <a:xfrm>
            <a:off x="1371600" y="6350696"/>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2" name="Textfeld 1">
            <a:extLst>
              <a:ext uri="{FF2B5EF4-FFF2-40B4-BE49-F238E27FC236}">
                <a16:creationId xmlns:a16="http://schemas.microsoft.com/office/drawing/2014/main" id="{5879BACC-6AFA-9366-6C23-4DBF780B5600}"/>
              </a:ext>
            </a:extLst>
          </p:cNvPr>
          <p:cNvSpPr txBox="1"/>
          <p:nvPr userDrawn="1"/>
        </p:nvSpPr>
        <p:spPr>
          <a:xfrm>
            <a:off x="5278295" y="573234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pic>
        <p:nvPicPr>
          <p:cNvPr id="5" name="Grafik 4">
            <a:extLst>
              <a:ext uri="{FF2B5EF4-FFF2-40B4-BE49-F238E27FC236}">
                <a16:creationId xmlns:a16="http://schemas.microsoft.com/office/drawing/2014/main" id="{2B417703-DC8E-AEE4-B1CF-FB23BEB0598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51683" y="348327"/>
            <a:ext cx="1799436" cy="635821"/>
          </a:xfrm>
          <a:prstGeom prst="rect">
            <a:avLst/>
          </a:prstGeom>
        </p:spPr>
      </p:pic>
      <p:pic>
        <p:nvPicPr>
          <p:cNvPr id="8" name="Grafik 7">
            <a:extLst>
              <a:ext uri="{FF2B5EF4-FFF2-40B4-BE49-F238E27FC236}">
                <a16:creationId xmlns:a16="http://schemas.microsoft.com/office/drawing/2014/main" id="{8C2210E4-ED95-4E35-BE7E-63D4B12765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
        <p:nvSpPr>
          <p:cNvPr id="9" name="Flussdiagramm: Manuelle Eingabe 8">
            <a:extLst>
              <a:ext uri="{FF2B5EF4-FFF2-40B4-BE49-F238E27FC236}">
                <a16:creationId xmlns:a16="http://schemas.microsoft.com/office/drawing/2014/main" id="{A1D2D2B7-BE87-4644-A7FC-33715859552B}"/>
              </a:ext>
            </a:extLst>
          </p:cNvPr>
          <p:cNvSpPr/>
          <p:nvPr userDrawn="1"/>
        </p:nvSpPr>
        <p:spPr>
          <a:xfrm rot="16200000">
            <a:off x="6615909"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34256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 Titel + Text / Tabelle, Bild, Diagramm">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760226" y="1364456"/>
            <a:ext cx="10982535"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760227" y="532176"/>
            <a:ext cx="10982536" cy="781764"/>
          </a:xfrm>
          <a:prstGeom prst="rect">
            <a:avLst/>
          </a:prstGeom>
        </p:spPr>
        <p:txBody>
          <a:bodyPr lIns="0" tIns="0"/>
          <a:lstStyle>
            <a:lvl1pPr>
              <a:defRPr sz="2800" b="1" i="0">
                <a:solidFill>
                  <a:srgbClr val="004A7D"/>
                </a:solidFill>
                <a:latin typeface="+mn-lt"/>
              </a:defRPr>
            </a:lvl1pPr>
          </a:lstStyle>
          <a:p>
            <a:r>
              <a:rPr lang="de-DE" dirty="0"/>
              <a:t>Mastertitelformat bearbeiten</a:t>
            </a:r>
          </a:p>
        </p:txBody>
      </p:sp>
      <p:cxnSp>
        <p:nvCxnSpPr>
          <p:cNvPr id="6" name="Gerade Verbindung 5">
            <a:extLst>
              <a:ext uri="{FF2B5EF4-FFF2-40B4-BE49-F238E27FC236}">
                <a16:creationId xmlns:a16="http://schemas.microsoft.com/office/drawing/2014/main" id="{ED3A5DB9-A55B-BE5A-9FC1-A325D770964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pic>
        <p:nvPicPr>
          <p:cNvPr id="3" name="Grafik 2">
            <a:extLst>
              <a:ext uri="{FF2B5EF4-FFF2-40B4-BE49-F238E27FC236}">
                <a16:creationId xmlns:a16="http://schemas.microsoft.com/office/drawing/2014/main" id="{DE80AFF6-A21C-4601-A053-9C90FA6D0F9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640603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760227"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742950" indent="-285750">
              <a:buClr>
                <a:srgbClr val="004A7D"/>
              </a:buClr>
              <a:buSzPct val="110000"/>
              <a:buFont typeface="Arial" panose="020B0604020202020204" pitchFamily="34" charset="0"/>
              <a:buChar char="•"/>
              <a:defRPr sz="1600">
                <a:latin typeface="+mn-lt"/>
              </a:defRPr>
            </a:lvl2pPr>
            <a:lvl3pPr marL="1200150" indent="-285750">
              <a:buClr>
                <a:srgbClr val="004A7D"/>
              </a:buClr>
              <a:buSzPct val="110000"/>
              <a:buFont typeface="Arial" panose="020B0604020202020204" pitchFamily="34" charset="0"/>
              <a:buChar char="•"/>
              <a:defRPr sz="1400">
                <a:latin typeface="+mn-lt"/>
              </a:defRPr>
            </a:lvl3pPr>
            <a:lvl4pPr marL="1657350" indent="-285750">
              <a:buClr>
                <a:srgbClr val="004A7D"/>
              </a:buClr>
              <a:buSzPct val="110000"/>
              <a:buFont typeface="Arial" panose="020B0604020202020204" pitchFamily="34" charset="0"/>
              <a:buChar char="•"/>
              <a:defRPr sz="1400">
                <a:latin typeface="+mn-lt"/>
              </a:defRPr>
            </a:lvl4pPr>
            <a:lvl5pPr marL="2000250" indent="-17145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83534" y="1364456"/>
            <a:ext cx="5259227" cy="4450557"/>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 name="Titel 4">
            <a:extLst>
              <a:ext uri="{FF2B5EF4-FFF2-40B4-BE49-F238E27FC236}">
                <a16:creationId xmlns:a16="http://schemas.microsoft.com/office/drawing/2014/main" id="{23C83711-D7AE-B6FC-12A5-E27D3D5C285D}"/>
              </a:ext>
            </a:extLst>
          </p:cNvPr>
          <p:cNvSpPr>
            <a:spLocks noGrp="1"/>
          </p:cNvSpPr>
          <p:nvPr>
            <p:ph type="title"/>
          </p:nvPr>
        </p:nvSpPr>
        <p:spPr>
          <a:xfrm>
            <a:off x="760227" y="532176"/>
            <a:ext cx="10982536" cy="781764"/>
          </a:xfrm>
          <a:prstGeom prst="rect">
            <a:avLst/>
          </a:prstGeom>
        </p:spPr>
        <p:txBody>
          <a:bodyPr lIns="0" tIns="0"/>
          <a:lstStyle>
            <a:lvl1pPr>
              <a:defRPr sz="2400" b="1" i="0">
                <a:solidFill>
                  <a:srgbClr val="004A7D"/>
                </a:solidFill>
                <a:latin typeface="+mn-lt"/>
              </a:defRPr>
            </a:lvl1pPr>
          </a:lstStyle>
          <a:p>
            <a:r>
              <a:rPr lang="de-DE" dirty="0"/>
              <a:t>Mastertitelformat bearbeiten</a:t>
            </a:r>
          </a:p>
        </p:txBody>
      </p:sp>
      <p:pic>
        <p:nvPicPr>
          <p:cNvPr id="7" name="Grafik 6">
            <a:extLst>
              <a:ext uri="{FF2B5EF4-FFF2-40B4-BE49-F238E27FC236}">
                <a16:creationId xmlns:a16="http://schemas.microsoft.com/office/drawing/2014/main" id="{A54B07BC-1767-43AA-A92F-AE91BA1D79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367709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754083" y="532176"/>
            <a:ext cx="10976598" cy="5282838"/>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5" name="Grafik 4">
            <a:extLst>
              <a:ext uri="{FF2B5EF4-FFF2-40B4-BE49-F238E27FC236}">
                <a16:creationId xmlns:a16="http://schemas.microsoft.com/office/drawing/2014/main" id="{EA48D41D-F38E-4F0A-A054-AF40382F21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5761568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532177"/>
            <a:ext cx="5259227" cy="5282835"/>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753301" y="532177"/>
            <a:ext cx="5259227" cy="5282836"/>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Arial" panose="020B0604020202020204" pitchFamily="34" charset="0"/>
              <a:buChar char="•"/>
              <a:defRPr sz="1600">
                <a:latin typeface="+mn-lt"/>
              </a:defRPr>
            </a:lvl2pPr>
            <a:lvl3pPr marL="1143000" indent="-228600">
              <a:buClr>
                <a:srgbClr val="004A7D"/>
              </a:buClr>
              <a:buSzPct val="110000"/>
              <a:buFont typeface="Arial" panose="020B0604020202020204" pitchFamily="34" charset="0"/>
              <a:buChar char="•"/>
              <a:defRPr sz="1400">
                <a:latin typeface="+mn-lt"/>
              </a:defRPr>
            </a:lvl3pPr>
            <a:lvl4pPr marL="1600200" indent="-228600">
              <a:buClr>
                <a:srgbClr val="004A7D"/>
              </a:buClr>
              <a:buSzPct val="110000"/>
              <a:buFont typeface="Arial" panose="020B0604020202020204" pitchFamily="34" charset="0"/>
              <a:buChar char="•"/>
              <a:defRPr sz="1400">
                <a:latin typeface="+mn-lt"/>
              </a:defRPr>
            </a:lvl4pPr>
            <a:lvl5pPr marL="2057400" indent="-228600">
              <a:buClr>
                <a:srgbClr val="004A7D"/>
              </a:buClr>
              <a:buSzPct val="110000"/>
              <a:buFont typeface="Arial" panose="020B0604020202020204" pitchFamily="34" charset="0"/>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6" name="Grafik 5">
            <a:extLst>
              <a:ext uri="{FF2B5EF4-FFF2-40B4-BE49-F238E27FC236}">
                <a16:creationId xmlns:a16="http://schemas.microsoft.com/office/drawing/2014/main" id="{ECC9EC37-A850-4988-A5D6-2F1D41425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2574307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hasCustomPrompt="1"/>
          </p:nvPr>
        </p:nvSpPr>
        <p:spPr>
          <a:xfrm>
            <a:off x="748145" y="841376"/>
            <a:ext cx="10982536" cy="4959918"/>
          </a:xfrm>
          <a:prstGeom prst="rect">
            <a:avLst/>
          </a:prstGeom>
        </p:spPr>
        <p:txBody>
          <a:bodyPr/>
          <a:lstStyle>
            <a:lvl1pPr marL="228600" indent="-228600">
              <a:buFont typeface="Arial" panose="020B0604020202020204" pitchFamily="34" charset="0"/>
              <a:buChar char="•"/>
              <a:defRPr/>
            </a:lvl1pPr>
          </a:lstStyle>
          <a:p>
            <a:r>
              <a:rPr lang="de-DE" dirty="0"/>
              <a:t>Video einfügen</a:t>
            </a:r>
          </a:p>
        </p:txBody>
      </p:sp>
      <p:pic>
        <p:nvPicPr>
          <p:cNvPr id="6" name="Grafik 5">
            <a:extLst>
              <a:ext uri="{FF2B5EF4-FFF2-40B4-BE49-F238E27FC236}">
                <a16:creationId xmlns:a16="http://schemas.microsoft.com/office/drawing/2014/main" id="{BE3F64B9-EA5C-48B7-8CF4-9B1A9BA5867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4315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 Bild">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hasCustomPrompt="1"/>
          </p:nvPr>
        </p:nvSpPr>
        <p:spPr>
          <a:xfrm>
            <a:off x="754083" y="1364456"/>
            <a:ext cx="10988678"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Bild einfügen</a:t>
            </a:r>
          </a:p>
        </p:txBody>
      </p:sp>
      <p:sp>
        <p:nvSpPr>
          <p:cNvPr id="3" name="Titel 4">
            <a:extLst>
              <a:ext uri="{FF2B5EF4-FFF2-40B4-BE49-F238E27FC236}">
                <a16:creationId xmlns:a16="http://schemas.microsoft.com/office/drawing/2014/main" id="{84BD04B7-A0B3-1D5C-8BB1-965799F3A05C}"/>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60DF70F1-482C-4DC2-BB43-42D3BEE875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70302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 + 2 Diagramme">
    <p:spTree>
      <p:nvGrpSpPr>
        <p:cNvPr id="1" name=""/>
        <p:cNvGrpSpPr/>
        <p:nvPr/>
      </p:nvGrpSpPr>
      <p:grpSpPr>
        <a:xfrm>
          <a:off x="0" y="0"/>
          <a:ext cx="0" cy="0"/>
          <a:chOff x="0" y="0"/>
          <a:chExt cx="0" cy="0"/>
        </a:xfrm>
      </p:grpSpPr>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753301"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12" name="Diagrammplatzhalter 2">
            <a:extLst>
              <a:ext uri="{FF2B5EF4-FFF2-40B4-BE49-F238E27FC236}">
                <a16:creationId xmlns:a16="http://schemas.microsoft.com/office/drawing/2014/main" id="{3EB6AEF6-6159-9C47-894F-6BB8454DB9E2}"/>
              </a:ext>
            </a:extLst>
          </p:cNvPr>
          <p:cNvSpPr>
            <a:spLocks noGrp="1"/>
          </p:cNvSpPr>
          <p:nvPr>
            <p:ph type="chart" sz="quarter" idx="15" hasCustomPrompt="1"/>
          </p:nvPr>
        </p:nvSpPr>
        <p:spPr>
          <a:xfrm>
            <a:off x="6475787" y="1364456"/>
            <a:ext cx="5259227" cy="4450557"/>
          </a:xfrm>
          <a:prstGeom prst="rect">
            <a:avLst/>
          </a:prstGeom>
        </p:spPr>
        <p:txBody>
          <a:bodyPr/>
          <a:lstStyle>
            <a:lvl1pPr marL="228600" indent="-228600">
              <a:buFont typeface="Arial" panose="020B0604020202020204" pitchFamily="34" charset="0"/>
              <a:buChar char="•"/>
              <a:defRPr>
                <a:latin typeface="+mn-lt"/>
              </a:defRPr>
            </a:lvl1pPr>
          </a:lstStyle>
          <a:p>
            <a:r>
              <a:rPr lang="de-DE" dirty="0"/>
              <a:t>Diagramm einfügen</a:t>
            </a:r>
          </a:p>
        </p:txBody>
      </p:sp>
      <p:sp>
        <p:nvSpPr>
          <p:cNvPr id="4" name="Titel 4">
            <a:extLst>
              <a:ext uri="{FF2B5EF4-FFF2-40B4-BE49-F238E27FC236}">
                <a16:creationId xmlns:a16="http://schemas.microsoft.com/office/drawing/2014/main" id="{70EA125E-FBCA-938A-E6C2-5B89B94C9ECE}"/>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CA46BCFA-29AB-4565-9E28-F0AFC784CC2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365922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 + Tabelle">
    <p:spTree>
      <p:nvGrpSpPr>
        <p:cNvPr id="1" name=""/>
        <p:cNvGrpSpPr/>
        <p:nvPr/>
      </p:nvGrpSpPr>
      <p:grpSpPr>
        <a:xfrm>
          <a:off x="0" y="0"/>
          <a:ext cx="0" cy="0"/>
          <a:chOff x="0" y="0"/>
          <a:chExt cx="0" cy="0"/>
        </a:xfrm>
      </p:grpSpPr>
      <p:sp>
        <p:nvSpPr>
          <p:cNvPr id="4" name="Tabellenplatzhalter 3">
            <a:extLst>
              <a:ext uri="{FF2B5EF4-FFF2-40B4-BE49-F238E27FC236}">
                <a16:creationId xmlns:a16="http://schemas.microsoft.com/office/drawing/2014/main" id="{42393A5D-B8CA-DB43-A5C3-B61EB6BE6DAB}"/>
              </a:ext>
            </a:extLst>
          </p:cNvPr>
          <p:cNvSpPr>
            <a:spLocks noGrp="1"/>
          </p:cNvSpPr>
          <p:nvPr>
            <p:ph type="tbl" sz="quarter" idx="15" hasCustomPrompt="1"/>
          </p:nvPr>
        </p:nvSpPr>
        <p:spPr>
          <a:xfrm>
            <a:off x="754084" y="1364456"/>
            <a:ext cx="10976598" cy="4450557"/>
          </a:xfrm>
          <a:prstGeom prst="rect">
            <a:avLst/>
          </a:prstGeom>
        </p:spPr>
        <p:txBody>
          <a:bodyPr/>
          <a:lstStyle>
            <a:lvl1pPr marL="285750" indent="-285750">
              <a:buFont typeface="Arial" panose="020B0604020202020204" pitchFamily="34" charset="0"/>
              <a:buChar char="•"/>
              <a:defRPr>
                <a:latin typeface="+mn-lt"/>
              </a:defRPr>
            </a:lvl1pPr>
          </a:lstStyle>
          <a:p>
            <a:r>
              <a:rPr lang="de-DE" dirty="0"/>
              <a:t>Tabelle einfügen</a:t>
            </a:r>
          </a:p>
        </p:txBody>
      </p:sp>
      <p:sp>
        <p:nvSpPr>
          <p:cNvPr id="6" name="Titel 4">
            <a:extLst>
              <a:ext uri="{FF2B5EF4-FFF2-40B4-BE49-F238E27FC236}">
                <a16:creationId xmlns:a16="http://schemas.microsoft.com/office/drawing/2014/main" id="{9B1AE0C7-BA07-BFB9-E0A6-FE66767B1F40}"/>
              </a:ext>
            </a:extLst>
          </p:cNvPr>
          <p:cNvSpPr txBox="1">
            <a:spLocks/>
          </p:cNvSpPr>
          <p:nvPr userDrawn="1"/>
        </p:nvSpPr>
        <p:spPr>
          <a:xfrm>
            <a:off x="760227" y="532176"/>
            <a:ext cx="10982536" cy="781764"/>
          </a:xfrm>
          <a:prstGeom prst="rect">
            <a:avLst/>
          </a:prstGeom>
        </p:spPr>
        <p:txBody>
          <a:bodyPr lIns="0" tIns="0"/>
          <a:lstStyle>
            <a:lvl1pPr algn="l" defTabSz="914400" rtl="0" eaLnBrk="1" latinLnBrk="0" hangingPunct="1">
              <a:lnSpc>
                <a:spcPct val="90000"/>
              </a:lnSpc>
              <a:spcBef>
                <a:spcPct val="0"/>
              </a:spcBef>
              <a:buNone/>
              <a:defRPr sz="2400" b="1" i="0" kern="1200">
                <a:solidFill>
                  <a:srgbClr val="004A7D"/>
                </a:solidFill>
                <a:latin typeface="+mn-lt"/>
                <a:ea typeface="+mj-ea"/>
                <a:cs typeface="+mj-cs"/>
              </a:defRPr>
            </a:lvl1pPr>
          </a:lstStyle>
          <a:p>
            <a:r>
              <a:rPr lang="de-DE" dirty="0"/>
              <a:t>Mastertitelformat bearbeiten</a:t>
            </a:r>
          </a:p>
        </p:txBody>
      </p:sp>
      <p:pic>
        <p:nvPicPr>
          <p:cNvPr id="7" name="Grafik 6">
            <a:extLst>
              <a:ext uri="{FF2B5EF4-FFF2-40B4-BE49-F238E27FC236}">
                <a16:creationId xmlns:a16="http://schemas.microsoft.com/office/drawing/2014/main" id="{517CCDAB-96DA-4493-AE63-73AB48AAFE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015933" y="5948357"/>
            <a:ext cx="714748" cy="716892"/>
          </a:xfrm>
          <a:prstGeom prst="rect">
            <a:avLst/>
          </a:prstGeom>
        </p:spPr>
      </p:pic>
    </p:spTree>
    <p:extLst>
      <p:ext uri="{BB962C8B-B14F-4D97-AF65-F5344CB8AC3E}">
        <p14:creationId xmlns:p14="http://schemas.microsoft.com/office/powerpoint/2010/main" val="4117712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1248000" y="1988840"/>
            <a:ext cx="9744000" cy="3936437"/>
          </a:xfrm>
          <a:prstGeom prst="rect">
            <a:avLst/>
          </a:prstGeo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Foliennummernplatzhalter 5"/>
          <p:cNvSpPr>
            <a:spLocks noGrp="1"/>
          </p:cNvSpPr>
          <p:nvPr>
            <p:ph type="sldNum" sz="quarter" idx="4"/>
          </p:nvPr>
        </p:nvSpPr>
        <p:spPr>
          <a:xfrm>
            <a:off x="10992544" y="6213310"/>
            <a:ext cx="972256" cy="486833"/>
          </a:xfrm>
          <a:prstGeom prst="rect">
            <a:avLst/>
          </a:prstGeom>
        </p:spPr>
        <p:txBody>
          <a:bodyPr vert="horz" lIns="0" tIns="0" rIns="0" bIns="0" rtlCol="0" anchor="t" anchorCtr="0"/>
          <a:lstStyle>
            <a:lvl1pPr algn="r">
              <a:defRPr sz="1333">
                <a:solidFill>
                  <a:srgbClr val="B3B3B3"/>
                </a:solidFill>
                <a:latin typeface="Arial" panose="020B0604020202020204" pitchFamily="34" charset="0"/>
                <a:cs typeface="Arial" panose="020B0604020202020204" pitchFamily="34" charset="0"/>
              </a:defRPr>
            </a:lvl1pPr>
          </a:lstStyle>
          <a:p>
            <a:fld id="{F9CA7F02-FF28-4D8F-AF3B-6C950C783A54}" type="slidenum">
              <a:rPr lang="de-DE" smtClean="0"/>
              <a:pPr/>
              <a:t>‹Nr.›</a:t>
            </a:fld>
            <a:endParaRPr lang="de-DE" dirty="0"/>
          </a:p>
        </p:txBody>
      </p:sp>
      <p:sp>
        <p:nvSpPr>
          <p:cNvPr id="11" name="Inhaltsplatzhalter 8"/>
          <p:cNvSpPr>
            <a:spLocks noGrp="1"/>
          </p:cNvSpPr>
          <p:nvPr>
            <p:ph sz="quarter" idx="13" hasCustomPrompt="1"/>
          </p:nvPr>
        </p:nvSpPr>
        <p:spPr>
          <a:xfrm>
            <a:off x="1248000" y="1220755"/>
            <a:ext cx="9744000" cy="572829"/>
          </a:xfrm>
        </p:spPr>
        <p:txBody>
          <a:bodyPr>
            <a:normAutofit/>
          </a:bodyPr>
          <a:lstStyle>
            <a:lvl1pPr>
              <a:defRPr sz="3200" b="1">
                <a:solidFill>
                  <a:srgbClr val="0064A8"/>
                </a:solidFill>
              </a:defRPr>
            </a:lvl1pPr>
          </a:lstStyle>
          <a:p>
            <a:pPr lvl="0"/>
            <a:r>
              <a:rPr lang="de-DE"/>
              <a:t>TITELMASTERFORMAT BEARBEITEN</a:t>
            </a:r>
          </a:p>
        </p:txBody>
      </p:sp>
      <p:sp>
        <p:nvSpPr>
          <p:cNvPr id="9" name="Fußzeilenplatzhalter 4"/>
          <p:cNvSpPr>
            <a:spLocks noGrp="1"/>
          </p:cNvSpPr>
          <p:nvPr>
            <p:ph type="ftr" sz="quarter" idx="3"/>
          </p:nvPr>
        </p:nvSpPr>
        <p:spPr>
          <a:xfrm>
            <a:off x="1248000" y="6213309"/>
            <a:ext cx="9744000" cy="480000"/>
          </a:xfrm>
          <a:prstGeom prst="rect">
            <a:avLst/>
          </a:prstGeom>
        </p:spPr>
        <p:txBody>
          <a:bodyPr vert="horz" lIns="0" tIns="0" rIns="0" bIns="0" rtlCol="0" anchor="t" anchorCtr="0"/>
          <a:lstStyle>
            <a:lvl1pPr algn="l">
              <a:defRPr sz="1333">
                <a:solidFill>
                  <a:srgbClr val="B3B3B3"/>
                </a:solidFill>
                <a:latin typeface="Arial" pitchFamily="34" charset="0"/>
                <a:cs typeface="Arial" pitchFamily="34" charset="0"/>
              </a:defRPr>
            </a:lvl1pPr>
          </a:lstStyle>
          <a:p>
            <a:r>
              <a:rPr lang="de-DE" dirty="0"/>
              <a:t>TU Bergakademie Freiberg | Rektor | Personalversammlung des Personalrates | 25.03.2020 | </a:t>
            </a:r>
          </a:p>
        </p:txBody>
      </p:sp>
    </p:spTree>
    <p:extLst>
      <p:ext uri="{BB962C8B-B14F-4D97-AF65-F5344CB8AC3E}">
        <p14:creationId xmlns:p14="http://schemas.microsoft.com/office/powerpoint/2010/main" val="2992840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elfolie1 Bild + + weisses Logo + weiss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1" y="4044462"/>
            <a:ext cx="12192000" cy="2813538"/>
          </a:xfrm>
          <a:prstGeom prst="rect">
            <a:avLst/>
          </a:prstGeom>
        </p:spPr>
      </p:pic>
      <p:sp>
        <p:nvSpPr>
          <p:cNvPr id="8" name="Rechteck 1">
            <a:extLst>
              <a:ext uri="{FF2B5EF4-FFF2-40B4-BE49-F238E27FC236}">
                <a16:creationId xmlns:a16="http://schemas.microsoft.com/office/drawing/2014/main" id="{79898AF9-FE47-4DE8-820F-851FE2A806E9}"/>
              </a:ext>
            </a:extLst>
          </p:cNvPr>
          <p:cNvSpPr/>
          <p:nvPr userDrawn="1"/>
        </p:nvSpPr>
        <p:spPr>
          <a:xfrm rot="21300000">
            <a:off x="-315722" y="-213838"/>
            <a:ext cx="5288128" cy="7380582"/>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itel 1">
            <a:extLst>
              <a:ext uri="{FF2B5EF4-FFF2-40B4-BE49-F238E27FC236}">
                <a16:creationId xmlns:a16="http://schemas.microsoft.com/office/drawing/2014/main" id="{B8C8C45B-0590-C7B4-4504-AF5F749CE6EF}"/>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6" name="Untertitel 2">
            <a:extLst>
              <a:ext uri="{FF2B5EF4-FFF2-40B4-BE49-F238E27FC236}">
                <a16:creationId xmlns:a16="http://schemas.microsoft.com/office/drawing/2014/main" id="{89554E58-6C8D-C438-4557-B795D4C2EBAE}"/>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cxnSp>
        <p:nvCxnSpPr>
          <p:cNvPr id="9" name="Gerade Verbindung 3">
            <a:extLst>
              <a:ext uri="{FF2B5EF4-FFF2-40B4-BE49-F238E27FC236}">
                <a16:creationId xmlns:a16="http://schemas.microsoft.com/office/drawing/2014/main" id="{98AFF68E-B822-4231-A61A-A6F10FDB7A17}"/>
              </a:ext>
            </a:extLst>
          </p:cNvPr>
          <p:cNvCxnSpPr>
            <a:cxnSpLocks/>
          </p:cNvCxnSpPr>
          <p:nvPr userDrawn="1"/>
        </p:nvCxnSpPr>
        <p:spPr>
          <a:xfrm flipV="1">
            <a:off x="760227" y="5843528"/>
            <a:ext cx="0"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Untertitel 2">
            <a:extLst>
              <a:ext uri="{FF2B5EF4-FFF2-40B4-BE49-F238E27FC236}">
                <a16:creationId xmlns:a16="http://schemas.microsoft.com/office/drawing/2014/main" id="{56B27123-8F5C-F2DB-F8F9-639C4EE84C5A}"/>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2025</a:t>
            </a:r>
          </a:p>
        </p:txBody>
      </p:sp>
      <p:pic>
        <p:nvPicPr>
          <p:cNvPr id="11" name="Grafik 10">
            <a:extLst>
              <a:ext uri="{FF2B5EF4-FFF2-40B4-BE49-F238E27FC236}">
                <a16:creationId xmlns:a16="http://schemas.microsoft.com/office/drawing/2014/main" id="{B9F189BA-0220-43A1-A694-1FFBE0350C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4283990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475283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elfolie-2">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8D0131B3-0B2A-8542-B35A-046598C3D906}"/>
              </a:ext>
            </a:extLst>
          </p:cNvPr>
          <p:cNvSpPr/>
          <p:nvPr userDrawn="1"/>
        </p:nvSpPr>
        <p:spPr>
          <a:xfrm>
            <a:off x="0" y="0"/>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pic>
        <p:nvPicPr>
          <p:cNvPr id="9" name="Grafik 8">
            <a:extLst>
              <a:ext uri="{FF2B5EF4-FFF2-40B4-BE49-F238E27FC236}">
                <a16:creationId xmlns:a16="http://schemas.microsoft.com/office/drawing/2014/main" id="{9AB10A2C-8E9D-2343-8288-2D5D967A47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5" name="Fußzeilenplatzhalter 4">
            <a:extLst>
              <a:ext uri="{FF2B5EF4-FFF2-40B4-BE49-F238E27FC236}">
                <a16:creationId xmlns:a16="http://schemas.microsoft.com/office/drawing/2014/main" id="{5A3381FA-7DBF-46A6-BC24-AB6DA7E67B12}"/>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Spartan" pitchFamily="2" charset="77"/>
              </a:defRPr>
            </a:lvl1pPr>
          </a:lstStyle>
          <a:p>
            <a:r>
              <a:rPr lang="de-DE" dirty="0"/>
              <a:t>Titel &amp; Name</a:t>
            </a:r>
          </a:p>
          <a:p>
            <a:r>
              <a:rPr lang="de-DE" dirty="0"/>
              <a:t>Institut</a:t>
            </a:r>
          </a:p>
        </p:txBody>
      </p:sp>
      <p:sp>
        <p:nvSpPr>
          <p:cNvPr id="13" name="Titel 1">
            <a:extLst>
              <a:ext uri="{FF2B5EF4-FFF2-40B4-BE49-F238E27FC236}">
                <a16:creationId xmlns:a16="http://schemas.microsoft.com/office/drawing/2014/main" id="{98F6D78E-AEAB-4D15-95A6-F747FBAB31CE}"/>
              </a:ext>
            </a:extLst>
          </p:cNvPr>
          <p:cNvSpPr>
            <a:spLocks noGrp="1"/>
          </p:cNvSpPr>
          <p:nvPr>
            <p:ph type="ctrTitle"/>
          </p:nvPr>
        </p:nvSpPr>
        <p:spPr>
          <a:xfrm>
            <a:off x="1333595" y="1973966"/>
            <a:ext cx="10397085" cy="1611917"/>
          </a:xfrm>
          <a:prstGeom prst="rect">
            <a:avLst/>
          </a:prstGeom>
          <a:noFill/>
        </p:spPr>
        <p:txBody>
          <a:bodyPr lIns="0" tIns="0" rIns="0" anchor="t">
            <a:normAutofit/>
          </a:bodyPr>
          <a:lstStyle>
            <a:lvl1pPr algn="l">
              <a:lnSpc>
                <a:spcPct val="120000"/>
              </a:lnSpc>
              <a:defRPr sz="3600" b="1" i="0" cap="none" spc="0" baseline="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71C30BD1-38AF-4C3B-BC9D-EFB3EF16489B}"/>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pic>
        <p:nvPicPr>
          <p:cNvPr id="11" name="Grafik 10">
            <a:extLst>
              <a:ext uri="{FF2B5EF4-FFF2-40B4-BE49-F238E27FC236}">
                <a16:creationId xmlns:a16="http://schemas.microsoft.com/office/drawing/2014/main" id="{C16A8720-30B5-4C6D-9EC2-6CBC9EA5347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8032" y="244637"/>
            <a:ext cx="1831305" cy="648000"/>
          </a:xfrm>
          <a:prstGeom prst="rect">
            <a:avLst/>
          </a:prstGeom>
        </p:spPr>
      </p:pic>
    </p:spTree>
    <p:extLst>
      <p:ext uri="{BB962C8B-B14F-4D97-AF65-F5344CB8AC3E}">
        <p14:creationId xmlns:p14="http://schemas.microsoft.com/office/powerpoint/2010/main" val="468568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folie-1">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9" name="Fußzeilenplatzhalter 4">
            <a:extLst>
              <a:ext uri="{FF2B5EF4-FFF2-40B4-BE49-F238E27FC236}">
                <a16:creationId xmlns:a16="http://schemas.microsoft.com/office/drawing/2014/main" id="{28FB30E5-856C-E84F-94AD-70136233FB06}"/>
              </a:ext>
            </a:extLst>
          </p:cNvPr>
          <p:cNvSpPr>
            <a:spLocks noGrp="1"/>
          </p:cNvSpPr>
          <p:nvPr>
            <p:ph type="ftr" sz="quarter" idx="11"/>
          </p:nvPr>
        </p:nvSpPr>
        <p:spPr>
          <a:xfrm>
            <a:off x="1333595" y="5622575"/>
            <a:ext cx="10397084" cy="896321"/>
          </a:xfrm>
          <a:prstGeom prst="rect">
            <a:avLst/>
          </a:prstGeom>
        </p:spPr>
        <p:txBody>
          <a:bodyPr lIns="0" tIns="0"/>
          <a:lstStyle>
            <a:lvl1pPr algn="l">
              <a:lnSpc>
                <a:spcPct val="150000"/>
              </a:lnSpc>
              <a:defRPr sz="2000" b="0" i="0" spc="0">
                <a:solidFill>
                  <a:schemeClr val="bg1"/>
                </a:solidFill>
                <a:latin typeface="+mn-lt"/>
              </a:defRPr>
            </a:lvl1pPr>
          </a:lstStyle>
          <a:p>
            <a:r>
              <a:rPr lang="de-DE" dirty="0"/>
              <a:t>Titel &amp; Name</a:t>
            </a:r>
          </a:p>
          <a:p>
            <a:r>
              <a:rPr lang="de-DE" dirty="0"/>
              <a:t>Institut</a:t>
            </a:r>
          </a:p>
        </p:txBody>
      </p:sp>
      <p:sp>
        <p:nvSpPr>
          <p:cNvPr id="10" name="Titel 1">
            <a:extLst>
              <a:ext uri="{FF2B5EF4-FFF2-40B4-BE49-F238E27FC236}">
                <a16:creationId xmlns:a16="http://schemas.microsoft.com/office/drawing/2014/main" id="{AE4DC475-0773-FD4F-8894-FD86AB375A42}"/>
              </a:ext>
            </a:extLst>
          </p:cNvPr>
          <p:cNvSpPr>
            <a:spLocks noGrp="1"/>
          </p:cNvSpPr>
          <p:nvPr>
            <p:ph type="ctrTitle"/>
          </p:nvPr>
        </p:nvSpPr>
        <p:spPr>
          <a:xfrm>
            <a:off x="1333595" y="1979827"/>
            <a:ext cx="10397085" cy="1611917"/>
          </a:xfrm>
          <a:prstGeom prst="rect">
            <a:avLst/>
          </a:prstGeom>
          <a:noFill/>
        </p:spPr>
        <p:txBody>
          <a:bodyPr lIns="0" tIns="0" rIns="0" anchor="t">
            <a:normAutofit/>
          </a:bodyPr>
          <a:lstStyle>
            <a:lvl1pPr algn="l">
              <a:lnSpc>
                <a:spcPct val="120000"/>
              </a:lnSpc>
              <a:defRPr sz="36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1" name="Untertitel 2">
            <a:extLst>
              <a:ext uri="{FF2B5EF4-FFF2-40B4-BE49-F238E27FC236}">
                <a16:creationId xmlns:a16="http://schemas.microsoft.com/office/drawing/2014/main" id="{C0AF655A-574C-354D-BC9B-554D42DDD4BE}"/>
              </a:ext>
            </a:extLst>
          </p:cNvPr>
          <p:cNvSpPr>
            <a:spLocks noGrp="1"/>
          </p:cNvSpPr>
          <p:nvPr>
            <p:ph type="subTitle" idx="1"/>
          </p:nvPr>
        </p:nvSpPr>
        <p:spPr>
          <a:xfrm>
            <a:off x="1333596" y="3818253"/>
            <a:ext cx="10397084" cy="999932"/>
          </a:xfrm>
          <a:prstGeom prst="rect">
            <a:avLst/>
          </a:prstGeom>
        </p:spPr>
        <p:txBody>
          <a:bodyPr lIns="0" tIns="0" rIns="0">
            <a:normAutofit/>
          </a:bodyPr>
          <a:lstStyle>
            <a:lvl1pPr marL="0" indent="0" algn="l">
              <a:buNone/>
              <a:defRPr sz="2600" b="0"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324200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pitelfolie">
    <p:spTree>
      <p:nvGrpSpPr>
        <p:cNvPr id="1" name=""/>
        <p:cNvGrpSpPr/>
        <p:nvPr/>
      </p:nvGrpSpPr>
      <p:grpSpPr>
        <a:xfrm>
          <a:off x="0" y="0"/>
          <a:ext cx="0" cy="0"/>
          <a:chOff x="0" y="0"/>
          <a:chExt cx="0" cy="0"/>
        </a:xfrm>
      </p:grpSpPr>
      <p:sp>
        <p:nvSpPr>
          <p:cNvPr id="12" name="Titel 1">
            <a:extLst>
              <a:ext uri="{FF2B5EF4-FFF2-40B4-BE49-F238E27FC236}">
                <a16:creationId xmlns:a16="http://schemas.microsoft.com/office/drawing/2014/main" id="{0C982A6E-B854-614E-80C2-782A66419C20}"/>
              </a:ext>
            </a:extLst>
          </p:cNvPr>
          <p:cNvSpPr>
            <a:spLocks noGrp="1"/>
          </p:cNvSpPr>
          <p:nvPr>
            <p:ph type="ctrTitle"/>
          </p:nvPr>
        </p:nvSpPr>
        <p:spPr>
          <a:xfrm>
            <a:off x="902677" y="1968104"/>
            <a:ext cx="10828004" cy="1611917"/>
          </a:xfrm>
          <a:prstGeom prst="rect">
            <a:avLst/>
          </a:prstGeom>
          <a:noFill/>
        </p:spPr>
        <p:txBody>
          <a:bodyPr lIns="0" tIns="0" rIns="0" anchor="t">
            <a:normAutofit/>
          </a:bodyPr>
          <a:lstStyle>
            <a:lvl1pPr algn="l">
              <a:lnSpc>
                <a:spcPct val="120000"/>
              </a:lnSpc>
              <a:defRPr sz="3000" b="1" i="0" cap="none" spc="0" baseline="0">
                <a:solidFill>
                  <a:srgbClr val="004A7D"/>
                </a:solidFill>
                <a:latin typeface="+mn-lt"/>
                <a:cs typeface="Arial" panose="020B0604020202020204" pitchFamily="34" charset="0"/>
              </a:defRPr>
            </a:lvl1pPr>
          </a:lstStyle>
          <a:p>
            <a:r>
              <a:rPr lang="de-DE" dirty="0"/>
              <a:t>Mastertitelformat bearbeiten</a:t>
            </a:r>
          </a:p>
        </p:txBody>
      </p:sp>
      <p:sp>
        <p:nvSpPr>
          <p:cNvPr id="13" name="Untertitel 2">
            <a:extLst>
              <a:ext uri="{FF2B5EF4-FFF2-40B4-BE49-F238E27FC236}">
                <a16:creationId xmlns:a16="http://schemas.microsoft.com/office/drawing/2014/main" id="{F72706C7-B025-2E4B-99F6-271DCFCCB53E}"/>
              </a:ext>
            </a:extLst>
          </p:cNvPr>
          <p:cNvSpPr>
            <a:spLocks noGrp="1"/>
          </p:cNvSpPr>
          <p:nvPr>
            <p:ph type="subTitle" idx="1"/>
          </p:nvPr>
        </p:nvSpPr>
        <p:spPr>
          <a:xfrm>
            <a:off x="902677" y="3800669"/>
            <a:ext cx="10828003" cy="999932"/>
          </a:xfrm>
          <a:prstGeom prst="rect">
            <a:avLst/>
          </a:prstGeom>
        </p:spPr>
        <p:txBody>
          <a:bodyPr lIns="0" tIns="0" rIns="0">
            <a:normAutofit/>
          </a:bodyPr>
          <a:lstStyle>
            <a:lvl1pPr marL="0" indent="0" algn="l">
              <a:buNone/>
              <a:defRPr sz="2600" b="1" i="0" baseline="0">
                <a:solidFill>
                  <a:srgbClr val="004A7D"/>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Tree>
    <p:extLst>
      <p:ext uri="{BB962C8B-B14F-4D97-AF65-F5344CB8AC3E}">
        <p14:creationId xmlns:p14="http://schemas.microsoft.com/office/powerpoint/2010/main" val="3574486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Inhalt + Titel">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mn-lt"/>
              </a:defRPr>
            </a:lvl1pPr>
          </a:lstStyle>
          <a:p>
            <a:r>
              <a:rPr lang="de-DE" dirty="0"/>
              <a:t>Mastertitelformat bearbeiten</a:t>
            </a:r>
          </a:p>
        </p:txBody>
      </p:sp>
      <p:sp>
        <p:nvSpPr>
          <p:cNvPr id="2" name="Textfeld 1">
            <a:extLst>
              <a:ext uri="{FF2B5EF4-FFF2-40B4-BE49-F238E27FC236}">
                <a16:creationId xmlns:a16="http://schemas.microsoft.com/office/drawing/2014/main" id="{035D39A1-1AA2-FBAA-E6E5-B1368A0E814A}"/>
              </a:ext>
            </a:extLst>
          </p:cNvPr>
          <p:cNvSpPr txBox="1"/>
          <p:nvPr userDrawn="1"/>
        </p:nvSpPr>
        <p:spPr>
          <a:xfrm>
            <a:off x="2729552" y="6455391"/>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1116897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Inhalt 2-spaltig + Titel">
    <p:spTree>
      <p:nvGrpSpPr>
        <p:cNvPr id="1" name=""/>
        <p:cNvGrpSpPr/>
        <p:nvPr/>
      </p:nvGrpSpPr>
      <p:grpSpPr>
        <a:xfrm>
          <a:off x="0" y="0"/>
          <a:ext cx="0" cy="0"/>
          <a:chOff x="0" y="0"/>
          <a:chExt cx="0" cy="0"/>
        </a:xfrm>
      </p:grpSpPr>
      <p:sp>
        <p:nvSpPr>
          <p:cNvPr id="13" name="Inhaltsplatzhalter 2">
            <a:extLst>
              <a:ext uri="{FF2B5EF4-FFF2-40B4-BE49-F238E27FC236}">
                <a16:creationId xmlns:a16="http://schemas.microsoft.com/office/drawing/2014/main" id="{960BD8C6-7AB3-C64F-8C75-0984F7FD809D}"/>
              </a:ext>
            </a:extLst>
          </p:cNvPr>
          <p:cNvSpPr>
            <a:spLocks noGrp="1"/>
          </p:cNvSpPr>
          <p:nvPr>
            <p:ph idx="12"/>
          </p:nvPr>
        </p:nvSpPr>
        <p:spPr>
          <a:xfrm>
            <a:off x="902676"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6" name="Inhaltsplatzhalter 2">
            <a:extLst>
              <a:ext uri="{FF2B5EF4-FFF2-40B4-BE49-F238E27FC236}">
                <a16:creationId xmlns:a16="http://schemas.microsoft.com/office/drawing/2014/main" id="{64349417-2101-9E4F-957C-40EE9DC94BA6}"/>
              </a:ext>
            </a:extLst>
          </p:cNvPr>
          <p:cNvSpPr>
            <a:spLocks noGrp="1"/>
          </p:cNvSpPr>
          <p:nvPr>
            <p:ph idx="13"/>
          </p:nvPr>
        </p:nvSpPr>
        <p:spPr>
          <a:xfrm>
            <a:off x="6471454" y="1721708"/>
            <a:ext cx="5259227" cy="4213234"/>
          </a:xfrm>
          <a:prstGeom prst="rect">
            <a:avLst/>
          </a:prstGeom>
        </p:spPr>
        <p:txBody>
          <a:bodyPr lIns="0" rIns="0"/>
          <a:lstStyle>
            <a:lvl1pPr marL="0" indent="0">
              <a:buClr>
                <a:srgbClr val="004A7D"/>
              </a:buClr>
              <a:buSzPct val="110000"/>
              <a:buFont typeface="Wingdings" pitchFamily="2" charset="2"/>
              <a:buNone/>
              <a:defRPr sz="1800">
                <a:latin typeface="Spartan" pitchFamily="2" charset="77"/>
              </a:defRPr>
            </a:lvl1pPr>
            <a:lvl2pPr marL="685800" indent="-228600">
              <a:buClr>
                <a:srgbClr val="004A7D"/>
              </a:buClr>
              <a:buSzPct val="110000"/>
              <a:buFont typeface="Wingdings" pitchFamily="2" charset="2"/>
              <a:buChar char="§"/>
              <a:defRPr sz="1600">
                <a:latin typeface="Spartan" pitchFamily="2" charset="77"/>
              </a:defRPr>
            </a:lvl2pPr>
            <a:lvl3pPr marL="1143000" indent="-228600">
              <a:buClr>
                <a:srgbClr val="004A7D"/>
              </a:buClr>
              <a:buSzPct val="110000"/>
              <a:buFont typeface="Wingdings" pitchFamily="2" charset="2"/>
              <a:buChar char="§"/>
              <a:defRPr sz="1400">
                <a:latin typeface="Spartan" pitchFamily="2" charset="77"/>
              </a:defRPr>
            </a:lvl3pPr>
            <a:lvl4pPr marL="1600200" indent="-228600">
              <a:buClr>
                <a:srgbClr val="004A7D"/>
              </a:buClr>
              <a:buSzPct val="110000"/>
              <a:buFont typeface="Wingdings" pitchFamily="2" charset="2"/>
              <a:buChar char="§"/>
              <a:defRPr sz="1400">
                <a:latin typeface="Spartan" pitchFamily="2" charset="77"/>
              </a:defRPr>
            </a:lvl4pPr>
            <a:lvl5pPr marL="2057400" indent="-228600">
              <a:buClr>
                <a:srgbClr val="004A7D"/>
              </a:buClr>
              <a:buSzPct val="110000"/>
              <a:buFont typeface="Wingdings" pitchFamily="2" charset="2"/>
              <a:buChar char="§"/>
              <a:defRPr sz="1200">
                <a:latin typeface="Spartan" pitchFamily="2" charset="77"/>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 name="Titel 4">
            <a:extLst>
              <a:ext uri="{FF2B5EF4-FFF2-40B4-BE49-F238E27FC236}">
                <a16:creationId xmlns:a16="http://schemas.microsoft.com/office/drawing/2014/main" id="{BCAE72CF-FE3E-B44F-A41E-BFF4769C3051}"/>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Tree>
    <p:extLst>
      <p:ext uri="{BB962C8B-B14F-4D97-AF65-F5344CB8AC3E}">
        <p14:creationId xmlns:p14="http://schemas.microsoft.com/office/powerpoint/2010/main" val="28733075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nhalt">
    <p:spTree>
      <p:nvGrpSpPr>
        <p:cNvPr id="1" name=""/>
        <p:cNvGrpSpPr/>
        <p:nvPr/>
      </p:nvGrpSpPr>
      <p:grpSpPr>
        <a:xfrm>
          <a:off x="0" y="0"/>
          <a:ext cx="0" cy="0"/>
          <a:chOff x="0" y="0"/>
          <a:chExt cx="0" cy="0"/>
        </a:xfrm>
      </p:grpSpPr>
      <p:sp>
        <p:nvSpPr>
          <p:cNvPr id="10" name="Inhaltsplatzhalter 2">
            <a:extLst>
              <a:ext uri="{FF2B5EF4-FFF2-40B4-BE49-F238E27FC236}">
                <a16:creationId xmlns:a16="http://schemas.microsoft.com/office/drawing/2014/main" id="{5244DFFF-5FDB-2845-9FB3-C504544BB021}"/>
              </a:ext>
            </a:extLst>
          </p:cNvPr>
          <p:cNvSpPr>
            <a:spLocks noGrp="1"/>
          </p:cNvSpPr>
          <p:nvPr>
            <p:ph idx="12"/>
          </p:nvPr>
        </p:nvSpPr>
        <p:spPr>
          <a:xfrm>
            <a:off x="902677" y="864231"/>
            <a:ext cx="10828004"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497167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Inhalt 2-spaltig">
    <p:spTree>
      <p:nvGrpSpPr>
        <p:cNvPr id="1" name=""/>
        <p:cNvGrpSpPr/>
        <p:nvPr/>
      </p:nvGrpSpPr>
      <p:grpSpPr>
        <a:xfrm>
          <a:off x="0" y="0"/>
          <a:ext cx="0" cy="0"/>
          <a:chOff x="0" y="0"/>
          <a:chExt cx="0" cy="0"/>
        </a:xfrm>
      </p:grpSpPr>
      <p:sp>
        <p:nvSpPr>
          <p:cNvPr id="11" name="Inhaltsplatzhalter 2">
            <a:extLst>
              <a:ext uri="{FF2B5EF4-FFF2-40B4-BE49-F238E27FC236}">
                <a16:creationId xmlns:a16="http://schemas.microsoft.com/office/drawing/2014/main" id="{EC617361-E60C-DE46-BBF4-073B94746F1F}"/>
              </a:ext>
            </a:extLst>
          </p:cNvPr>
          <p:cNvSpPr>
            <a:spLocks noGrp="1"/>
          </p:cNvSpPr>
          <p:nvPr>
            <p:ph idx="12"/>
          </p:nvPr>
        </p:nvSpPr>
        <p:spPr>
          <a:xfrm>
            <a:off x="6471453"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4" name="Inhaltsplatzhalter 2">
            <a:extLst>
              <a:ext uri="{FF2B5EF4-FFF2-40B4-BE49-F238E27FC236}">
                <a16:creationId xmlns:a16="http://schemas.microsoft.com/office/drawing/2014/main" id="{400A0BB4-9691-2743-8231-5FFC854F1A80}"/>
              </a:ext>
            </a:extLst>
          </p:cNvPr>
          <p:cNvSpPr>
            <a:spLocks noGrp="1"/>
          </p:cNvSpPr>
          <p:nvPr>
            <p:ph idx="14"/>
          </p:nvPr>
        </p:nvSpPr>
        <p:spPr>
          <a:xfrm>
            <a:off x="894438" y="864231"/>
            <a:ext cx="5259227" cy="5070711"/>
          </a:xfrm>
          <a:prstGeom prst="rect">
            <a:avLst/>
          </a:prstGeom>
        </p:spPr>
        <p:txBody>
          <a:bodyPr lIns="0" rIns="0"/>
          <a:lstStyle>
            <a:lvl1pPr marL="0" indent="0">
              <a:buClr>
                <a:srgbClr val="004A7D"/>
              </a:buClr>
              <a:buSzPct val="110000"/>
              <a:buFont typeface="Wingdings" pitchFamily="2" charset="2"/>
              <a:buNone/>
              <a:defRPr sz="1800">
                <a:latin typeface="+mn-lt"/>
              </a:defRPr>
            </a:lvl1pPr>
            <a:lvl2pPr marL="685800" indent="-228600">
              <a:buClr>
                <a:srgbClr val="004A7D"/>
              </a:buClr>
              <a:buSzPct val="110000"/>
              <a:buFont typeface="Wingdings" pitchFamily="2" charset="2"/>
              <a:buChar char="§"/>
              <a:defRPr sz="1600">
                <a:latin typeface="+mn-lt"/>
              </a:defRPr>
            </a:lvl2pPr>
            <a:lvl3pPr marL="1143000" indent="-228600">
              <a:buClr>
                <a:srgbClr val="004A7D"/>
              </a:buClr>
              <a:buSzPct val="110000"/>
              <a:buFont typeface="Wingdings" pitchFamily="2" charset="2"/>
              <a:buChar char="§"/>
              <a:defRPr sz="1400">
                <a:latin typeface="+mn-lt"/>
              </a:defRPr>
            </a:lvl3pPr>
            <a:lvl4pPr marL="1600200" indent="-228600">
              <a:buClr>
                <a:srgbClr val="004A7D"/>
              </a:buClr>
              <a:buSzPct val="110000"/>
              <a:buFont typeface="Wingdings" pitchFamily="2" charset="2"/>
              <a:buChar char="§"/>
              <a:defRPr sz="1400">
                <a:latin typeface="+mn-lt"/>
              </a:defRPr>
            </a:lvl4pPr>
            <a:lvl5pPr marL="2057400" indent="-228600">
              <a:buClr>
                <a:srgbClr val="004A7D"/>
              </a:buClr>
              <a:buSzPct val="110000"/>
              <a:buFont typeface="Wingdings" pitchFamily="2" charset="2"/>
              <a:buChar char="§"/>
              <a:defRPr sz="1200">
                <a:latin typeface="+mn-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511284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Video/Film">
    <p:spTree>
      <p:nvGrpSpPr>
        <p:cNvPr id="1" name=""/>
        <p:cNvGrpSpPr/>
        <p:nvPr/>
      </p:nvGrpSpPr>
      <p:grpSpPr>
        <a:xfrm>
          <a:off x="0" y="0"/>
          <a:ext cx="0" cy="0"/>
          <a:chOff x="0" y="0"/>
          <a:chExt cx="0" cy="0"/>
        </a:xfrm>
      </p:grpSpPr>
      <p:sp>
        <p:nvSpPr>
          <p:cNvPr id="5" name="Medienplatzhalter 4">
            <a:extLst>
              <a:ext uri="{FF2B5EF4-FFF2-40B4-BE49-F238E27FC236}">
                <a16:creationId xmlns:a16="http://schemas.microsoft.com/office/drawing/2014/main" id="{20FE898B-58F2-9142-9ED3-EEBBA769A76A}"/>
              </a:ext>
            </a:extLst>
          </p:cNvPr>
          <p:cNvSpPr>
            <a:spLocks noGrp="1"/>
          </p:cNvSpPr>
          <p:nvPr>
            <p:ph type="media" sz="quarter" idx="10"/>
          </p:nvPr>
        </p:nvSpPr>
        <p:spPr>
          <a:xfrm>
            <a:off x="902677" y="841376"/>
            <a:ext cx="10828004" cy="4959918"/>
          </a:xfrm>
          <a:prstGeom prst="rect">
            <a:avLst/>
          </a:prstGeom>
        </p:spPr>
        <p:txBody>
          <a:bodyPr/>
          <a:lstStyle/>
          <a:p>
            <a:endParaRPr lang="de-DE" dirty="0"/>
          </a:p>
        </p:txBody>
      </p:sp>
    </p:spTree>
    <p:extLst>
      <p:ext uri="{BB962C8B-B14F-4D97-AF65-F5344CB8AC3E}">
        <p14:creationId xmlns:p14="http://schemas.microsoft.com/office/powerpoint/2010/main" val="1270963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p:bg>
      <p:bgPr>
        <a:solidFill>
          <a:schemeClr val="bg1"/>
        </a:solidFill>
        <a:effectLst/>
      </p:bgPr>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3E4BC42F-D558-FF41-B4B9-7A075C25C7D7}"/>
              </a:ext>
            </a:extLst>
          </p:cNvPr>
          <p:cNvSpPr>
            <a:spLocks noGrp="1"/>
          </p:cNvSpPr>
          <p:nvPr>
            <p:ph type="pic" sz="quarter" idx="13"/>
          </p:nvPr>
        </p:nvSpPr>
        <p:spPr>
          <a:xfrm>
            <a:off x="902677" y="1704822"/>
            <a:ext cx="10828004" cy="4230841"/>
          </a:xfrm>
          <a:prstGeom prst="rect">
            <a:avLst/>
          </a:prstGeom>
        </p:spPr>
        <p:txBody>
          <a:bodyPr/>
          <a:lstStyle>
            <a:lvl1pPr>
              <a:defRPr>
                <a:latin typeface="Arial" panose="020B0604020202020204" pitchFamily="34" charset="0"/>
                <a:cs typeface="Arial" panose="020B0604020202020204" pitchFamily="34" charset="0"/>
              </a:defRPr>
            </a:lvl1pPr>
          </a:lstStyle>
          <a:p>
            <a:endParaRPr lang="de-DE" dirty="0"/>
          </a:p>
        </p:txBody>
      </p:sp>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32773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elfolie-2 mit Bild + blaues Logo + blaue Schrift">
    <p:bg>
      <p:bgPr>
        <a:blipFill dpi="0" rotWithShape="1">
          <a:blip r:embed="rId2" cstate="email">
            <a:lum/>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0" name="Rechteck 1">
            <a:extLst>
              <a:ext uri="{FF2B5EF4-FFF2-40B4-BE49-F238E27FC236}">
                <a16:creationId xmlns:a16="http://schemas.microsoft.com/office/drawing/2014/main" id="{C847A22B-509E-4E5E-BCCD-140ED364AB70}"/>
              </a:ext>
            </a:extLst>
          </p:cNvPr>
          <p:cNvSpPr/>
          <p:nvPr userDrawn="1"/>
        </p:nvSpPr>
        <p:spPr>
          <a:xfrm rot="21300000">
            <a:off x="-315722" y="-213838"/>
            <a:ext cx="5288128" cy="7380582"/>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2025</a:t>
            </a:r>
          </a:p>
        </p:txBody>
      </p:sp>
      <p:pic>
        <p:nvPicPr>
          <p:cNvPr id="16" name="Grafik 15">
            <a:extLst>
              <a:ext uri="{FF2B5EF4-FFF2-40B4-BE49-F238E27FC236}">
                <a16:creationId xmlns:a16="http://schemas.microsoft.com/office/drawing/2014/main" id="{39EE6C81-36FC-47E1-82F2-5BDB1EE32BD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9046939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Diagramme">
    <p:bg>
      <p:bgPr>
        <a:solidFill>
          <a:schemeClr val="bg1"/>
        </a:solidFill>
        <a:effectLst/>
      </p:bgPr>
    </p:bg>
    <p:spTree>
      <p:nvGrpSpPr>
        <p:cNvPr id="1" name=""/>
        <p:cNvGrpSpPr/>
        <p:nvPr/>
      </p:nvGrpSpPr>
      <p:grpSpPr>
        <a:xfrm>
          <a:off x="0" y="0"/>
          <a:ext cx="0" cy="0"/>
          <a:chOff x="0" y="0"/>
          <a:chExt cx="0" cy="0"/>
        </a:xfrm>
      </p:grpSpPr>
      <p:sp>
        <p:nvSpPr>
          <p:cNvPr id="9" name="Titel 4">
            <a:extLst>
              <a:ext uri="{FF2B5EF4-FFF2-40B4-BE49-F238E27FC236}">
                <a16:creationId xmlns:a16="http://schemas.microsoft.com/office/drawing/2014/main" id="{B7933CBF-A719-B444-8AF5-04F23B2A8EDB}"/>
              </a:ext>
            </a:extLst>
          </p:cNvPr>
          <p:cNvSpPr>
            <a:spLocks noGrp="1"/>
          </p:cNvSpPr>
          <p:nvPr>
            <p:ph type="title"/>
          </p:nvPr>
        </p:nvSpPr>
        <p:spPr>
          <a:xfrm>
            <a:off x="902677" y="923058"/>
            <a:ext cx="10828004" cy="781764"/>
          </a:xfrm>
          <a:prstGeom prst="rect">
            <a:avLst/>
          </a:prstGeom>
        </p:spPr>
        <p:txBody>
          <a:bodyPr lIns="0" tIns="0"/>
          <a:lstStyle>
            <a:lvl1pPr>
              <a:defRPr sz="2000" b="1" i="0">
                <a:solidFill>
                  <a:srgbClr val="004A7D"/>
                </a:solidFill>
                <a:latin typeface="Spartan ExtraBold" pitchFamily="2" charset="77"/>
              </a:defRPr>
            </a:lvl1pPr>
          </a:lstStyle>
          <a:p>
            <a:r>
              <a:rPr lang="de-DE" dirty="0"/>
              <a:t>Mastertitelformat bearbeiten</a:t>
            </a:r>
          </a:p>
        </p:txBody>
      </p:sp>
      <p:sp>
        <p:nvSpPr>
          <p:cNvPr id="3" name="Diagrammplatzhalter 2">
            <a:extLst>
              <a:ext uri="{FF2B5EF4-FFF2-40B4-BE49-F238E27FC236}">
                <a16:creationId xmlns:a16="http://schemas.microsoft.com/office/drawing/2014/main" id="{2483862F-6D91-964D-BE35-72549DABF132}"/>
              </a:ext>
            </a:extLst>
          </p:cNvPr>
          <p:cNvSpPr>
            <a:spLocks noGrp="1"/>
          </p:cNvSpPr>
          <p:nvPr>
            <p:ph type="chart" sz="quarter" idx="14" hasCustomPrompt="1"/>
          </p:nvPr>
        </p:nvSpPr>
        <p:spPr>
          <a:xfrm>
            <a:off x="902678" y="1712981"/>
            <a:ext cx="3393426" cy="4230688"/>
          </a:xfrm>
          <a:prstGeom prst="rect">
            <a:avLst/>
          </a:prstGeom>
        </p:spPr>
        <p:txBody>
          <a:bodyPr/>
          <a:lstStyle/>
          <a:p>
            <a:r>
              <a:rPr lang="de-DE" dirty="0"/>
              <a:t>v</a:t>
            </a:r>
          </a:p>
        </p:txBody>
      </p:sp>
      <p:sp>
        <p:nvSpPr>
          <p:cNvPr id="14" name="Diagrammplatzhalter 2">
            <a:extLst>
              <a:ext uri="{FF2B5EF4-FFF2-40B4-BE49-F238E27FC236}">
                <a16:creationId xmlns:a16="http://schemas.microsoft.com/office/drawing/2014/main" id="{85493028-4E16-3C4A-BD65-3436E4073715}"/>
              </a:ext>
            </a:extLst>
          </p:cNvPr>
          <p:cNvSpPr>
            <a:spLocks noGrp="1"/>
          </p:cNvSpPr>
          <p:nvPr>
            <p:ph type="chart" sz="quarter" idx="15" hasCustomPrompt="1"/>
          </p:nvPr>
        </p:nvSpPr>
        <p:spPr>
          <a:xfrm>
            <a:off x="8344003" y="1712981"/>
            <a:ext cx="3393426" cy="4230688"/>
          </a:xfrm>
          <a:prstGeom prst="rect">
            <a:avLst/>
          </a:prstGeom>
        </p:spPr>
        <p:txBody>
          <a:bodyPr/>
          <a:lstStyle/>
          <a:p>
            <a:r>
              <a:rPr lang="de-DE" dirty="0"/>
              <a:t>v</a:t>
            </a:r>
          </a:p>
        </p:txBody>
      </p:sp>
      <p:sp>
        <p:nvSpPr>
          <p:cNvPr id="15" name="Diagrammplatzhalter 2">
            <a:extLst>
              <a:ext uri="{FF2B5EF4-FFF2-40B4-BE49-F238E27FC236}">
                <a16:creationId xmlns:a16="http://schemas.microsoft.com/office/drawing/2014/main" id="{C53FB2FC-6039-1F45-AC1C-11CB345BEDEA}"/>
              </a:ext>
            </a:extLst>
          </p:cNvPr>
          <p:cNvSpPr>
            <a:spLocks noGrp="1"/>
          </p:cNvSpPr>
          <p:nvPr>
            <p:ph type="chart" sz="quarter" idx="16" hasCustomPrompt="1"/>
          </p:nvPr>
        </p:nvSpPr>
        <p:spPr>
          <a:xfrm>
            <a:off x="4623340" y="1712981"/>
            <a:ext cx="3393426" cy="4230688"/>
          </a:xfrm>
          <a:prstGeom prst="rect">
            <a:avLst/>
          </a:prstGeom>
        </p:spPr>
        <p:txBody>
          <a:bodyPr/>
          <a:lstStyle/>
          <a:p>
            <a:r>
              <a:rPr lang="de-DE" dirty="0"/>
              <a:t>v</a:t>
            </a:r>
          </a:p>
        </p:txBody>
      </p:sp>
    </p:spTree>
    <p:extLst>
      <p:ext uri="{BB962C8B-B14F-4D97-AF65-F5344CB8AC3E}">
        <p14:creationId xmlns:p14="http://schemas.microsoft.com/office/powerpoint/2010/main" val="10800788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halt + Titel invertiert">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C0D80FC7-2B7F-FB4D-A6CD-6B41FD0B52CD}"/>
              </a:ext>
            </a:extLst>
          </p:cNvPr>
          <p:cNvSpPr/>
          <p:nvPr userDrawn="1"/>
        </p:nvSpPr>
        <p:spPr>
          <a:xfrm>
            <a:off x="-3175" y="0"/>
            <a:ext cx="12195175" cy="6857999"/>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3" name="Rechteck 2">
            <a:extLst>
              <a:ext uri="{FF2B5EF4-FFF2-40B4-BE49-F238E27FC236}">
                <a16:creationId xmlns:a16="http://schemas.microsoft.com/office/drawing/2014/main" id="{1C62F762-44BA-FD4F-8E9B-452B906BB961}"/>
              </a:ext>
            </a:extLst>
          </p:cNvPr>
          <p:cNvSpPr/>
          <p:nvPr userDrawn="1"/>
        </p:nvSpPr>
        <p:spPr>
          <a:xfrm>
            <a:off x="-3175" y="4809289"/>
            <a:ext cx="12195786" cy="2048711"/>
          </a:xfrm>
          <a:custGeom>
            <a:avLst/>
            <a:gdLst>
              <a:gd name="connsiteX0" fmla="*/ 0 w 12192000"/>
              <a:gd name="connsiteY0" fmla="*/ 0 h 2061411"/>
              <a:gd name="connsiteX1" fmla="*/ 12192000 w 12192000"/>
              <a:gd name="connsiteY1" fmla="*/ 0 h 2061411"/>
              <a:gd name="connsiteX2" fmla="*/ 12192000 w 12192000"/>
              <a:gd name="connsiteY2" fmla="*/ 2061411 h 2061411"/>
              <a:gd name="connsiteX3" fmla="*/ 0 w 12192000"/>
              <a:gd name="connsiteY3" fmla="*/ 2061411 h 2061411"/>
              <a:gd name="connsiteX4" fmla="*/ 0 w 12192000"/>
              <a:gd name="connsiteY4" fmla="*/ 0 h 2061411"/>
              <a:gd name="connsiteX0" fmla="*/ 0 w 12198350"/>
              <a:gd name="connsiteY0" fmla="*/ 0 h 2061411"/>
              <a:gd name="connsiteX1" fmla="*/ 12198350 w 12198350"/>
              <a:gd name="connsiteY1" fmla="*/ 123825 h 2061411"/>
              <a:gd name="connsiteX2" fmla="*/ 12192000 w 12198350"/>
              <a:gd name="connsiteY2" fmla="*/ 2061411 h 2061411"/>
              <a:gd name="connsiteX3" fmla="*/ 0 w 12198350"/>
              <a:gd name="connsiteY3" fmla="*/ 2061411 h 2061411"/>
              <a:gd name="connsiteX4" fmla="*/ 0 w 12198350"/>
              <a:gd name="connsiteY4" fmla="*/ 0 h 2061411"/>
              <a:gd name="connsiteX0" fmla="*/ 0 w 12192611"/>
              <a:gd name="connsiteY0" fmla="*/ 0 h 2061411"/>
              <a:gd name="connsiteX1" fmla="*/ 12192000 w 12192611"/>
              <a:gd name="connsiteY1" fmla="*/ 12700 h 2061411"/>
              <a:gd name="connsiteX2" fmla="*/ 12192000 w 12192611"/>
              <a:gd name="connsiteY2" fmla="*/ 2061411 h 2061411"/>
              <a:gd name="connsiteX3" fmla="*/ 0 w 12192611"/>
              <a:gd name="connsiteY3" fmla="*/ 2061411 h 2061411"/>
              <a:gd name="connsiteX4" fmla="*/ 0 w 12192611"/>
              <a:gd name="connsiteY4" fmla="*/ 0 h 2061411"/>
              <a:gd name="connsiteX0" fmla="*/ 0 w 12202136"/>
              <a:gd name="connsiteY0" fmla="*/ 793750 h 2048711"/>
              <a:gd name="connsiteX1" fmla="*/ 12201525 w 12202136"/>
              <a:gd name="connsiteY1" fmla="*/ 0 h 2048711"/>
              <a:gd name="connsiteX2" fmla="*/ 12201525 w 12202136"/>
              <a:gd name="connsiteY2" fmla="*/ 2048711 h 2048711"/>
              <a:gd name="connsiteX3" fmla="*/ 9525 w 12202136"/>
              <a:gd name="connsiteY3" fmla="*/ 2048711 h 2048711"/>
              <a:gd name="connsiteX4" fmla="*/ 0 w 12202136"/>
              <a:gd name="connsiteY4" fmla="*/ 793750 h 2048711"/>
              <a:gd name="connsiteX0" fmla="*/ 0 w 12198961"/>
              <a:gd name="connsiteY0" fmla="*/ 98425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984250 h 2048711"/>
              <a:gd name="connsiteX0" fmla="*/ 0 w 12198961"/>
              <a:gd name="connsiteY0" fmla="*/ 1130300 h 2048711"/>
              <a:gd name="connsiteX1" fmla="*/ 12198350 w 12198961"/>
              <a:gd name="connsiteY1" fmla="*/ 0 h 2048711"/>
              <a:gd name="connsiteX2" fmla="*/ 12198350 w 12198961"/>
              <a:gd name="connsiteY2" fmla="*/ 2048711 h 2048711"/>
              <a:gd name="connsiteX3" fmla="*/ 6350 w 12198961"/>
              <a:gd name="connsiteY3" fmla="*/ 2048711 h 2048711"/>
              <a:gd name="connsiteX4" fmla="*/ 0 w 12198961"/>
              <a:gd name="connsiteY4" fmla="*/ 1130300 h 2048711"/>
              <a:gd name="connsiteX0" fmla="*/ 0 w 12195786"/>
              <a:gd name="connsiteY0" fmla="*/ 1069975 h 2048711"/>
              <a:gd name="connsiteX1" fmla="*/ 12195175 w 12195786"/>
              <a:gd name="connsiteY1" fmla="*/ 0 h 2048711"/>
              <a:gd name="connsiteX2" fmla="*/ 12195175 w 12195786"/>
              <a:gd name="connsiteY2" fmla="*/ 2048711 h 2048711"/>
              <a:gd name="connsiteX3" fmla="*/ 3175 w 12195786"/>
              <a:gd name="connsiteY3" fmla="*/ 2048711 h 2048711"/>
              <a:gd name="connsiteX4" fmla="*/ 0 w 12195786"/>
              <a:gd name="connsiteY4" fmla="*/ 1069975 h 2048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5786" h="2048711">
                <a:moveTo>
                  <a:pt x="0" y="1069975"/>
                </a:moveTo>
                <a:lnTo>
                  <a:pt x="12195175" y="0"/>
                </a:lnTo>
                <a:cubicBezTo>
                  <a:pt x="12193058" y="645862"/>
                  <a:pt x="12197292" y="1402849"/>
                  <a:pt x="12195175" y="2048711"/>
                </a:cubicBezTo>
                <a:lnTo>
                  <a:pt x="3175" y="2048711"/>
                </a:lnTo>
                <a:cubicBezTo>
                  <a:pt x="1058" y="1693891"/>
                  <a:pt x="2117" y="1424795"/>
                  <a:pt x="0" y="1069975"/>
                </a:cubicBezTo>
                <a:close/>
              </a:path>
            </a:pathLst>
          </a:custGeom>
          <a:solidFill>
            <a:srgbClr val="004A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9" name="Inhaltsplatzhalter 2">
            <a:extLst>
              <a:ext uri="{FF2B5EF4-FFF2-40B4-BE49-F238E27FC236}">
                <a16:creationId xmlns:a16="http://schemas.microsoft.com/office/drawing/2014/main" id="{C27592B3-D4DC-E24F-AA1C-2A05D60DD6CE}"/>
              </a:ext>
            </a:extLst>
          </p:cNvPr>
          <p:cNvSpPr>
            <a:spLocks noGrp="1"/>
          </p:cNvSpPr>
          <p:nvPr>
            <p:ph idx="12"/>
          </p:nvPr>
        </p:nvSpPr>
        <p:spPr>
          <a:xfrm>
            <a:off x="902677" y="1721708"/>
            <a:ext cx="10828004" cy="4213234"/>
          </a:xfrm>
          <a:prstGeom prst="rect">
            <a:avLst/>
          </a:prstGeom>
        </p:spPr>
        <p:txBody>
          <a:bodyPr lIns="0" rIns="0"/>
          <a:lstStyle>
            <a:lvl1pPr marL="285750" indent="-285750">
              <a:buClr>
                <a:schemeClr val="bg1"/>
              </a:buClr>
              <a:buSzPct val="110000"/>
              <a:buFont typeface="Wingdings" pitchFamily="2" charset="2"/>
              <a:buChar char="§"/>
              <a:defRPr sz="1800" b="0" i="0">
                <a:solidFill>
                  <a:schemeClr val="bg1"/>
                </a:solidFill>
                <a:latin typeface="Arial" panose="020B0604020202020204" pitchFamily="34" charset="0"/>
                <a:cs typeface="Arial" panose="020B0604020202020204" pitchFamily="34" charset="0"/>
              </a:defRPr>
            </a:lvl1pPr>
            <a:lvl2pPr marL="685800" indent="-228600">
              <a:buClr>
                <a:schemeClr val="bg1"/>
              </a:buClr>
              <a:buSzPct val="110000"/>
              <a:buFont typeface="Wingdings" pitchFamily="2" charset="2"/>
              <a:buChar char="§"/>
              <a:defRPr sz="1600" b="0" i="0">
                <a:solidFill>
                  <a:schemeClr val="bg1"/>
                </a:solidFill>
                <a:latin typeface="Arial" panose="020B0604020202020204" pitchFamily="34" charset="0"/>
                <a:cs typeface="Arial" panose="020B0604020202020204" pitchFamily="34" charset="0"/>
              </a:defRPr>
            </a:lvl2pPr>
            <a:lvl3pPr marL="11430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3pPr>
            <a:lvl4pPr marL="1600200" indent="-228600">
              <a:buClr>
                <a:schemeClr val="bg1"/>
              </a:buClr>
              <a:buSzPct val="110000"/>
              <a:buFont typeface="Wingdings" pitchFamily="2" charset="2"/>
              <a:buChar char="§"/>
              <a:defRPr sz="1400" b="0" i="0">
                <a:solidFill>
                  <a:schemeClr val="bg1"/>
                </a:solidFill>
                <a:latin typeface="Arial" panose="020B0604020202020204" pitchFamily="34" charset="0"/>
                <a:cs typeface="Arial" panose="020B0604020202020204" pitchFamily="34" charset="0"/>
              </a:defRPr>
            </a:lvl4pPr>
            <a:lvl5pPr marL="2057400" indent="-228600">
              <a:buClr>
                <a:schemeClr val="bg1"/>
              </a:buClr>
              <a:buSzPct val="110000"/>
              <a:buFont typeface="Wingdings" pitchFamily="2" charset="2"/>
              <a:buChar char="§"/>
              <a:defRPr sz="1200" b="0" i="0">
                <a:solidFill>
                  <a:schemeClr val="bg1"/>
                </a:solidFill>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itel 4">
            <a:extLst>
              <a:ext uri="{FF2B5EF4-FFF2-40B4-BE49-F238E27FC236}">
                <a16:creationId xmlns:a16="http://schemas.microsoft.com/office/drawing/2014/main" id="{EDE3F634-B07A-6F47-9151-9C187E088330}"/>
              </a:ext>
            </a:extLst>
          </p:cNvPr>
          <p:cNvSpPr>
            <a:spLocks noGrp="1"/>
          </p:cNvSpPr>
          <p:nvPr>
            <p:ph type="title"/>
          </p:nvPr>
        </p:nvSpPr>
        <p:spPr>
          <a:xfrm>
            <a:off x="902677" y="923058"/>
            <a:ext cx="10828004" cy="781764"/>
          </a:xfrm>
          <a:prstGeom prst="rect">
            <a:avLst/>
          </a:prstGeom>
        </p:spPr>
        <p:txBody>
          <a:bodyPr lIns="0" tIns="0"/>
          <a:lstStyle>
            <a:lvl1pPr>
              <a:defRPr sz="2000" b="1" i="0">
                <a:solidFill>
                  <a:schemeClr val="bg1"/>
                </a:solidFill>
                <a:latin typeface="Arial" panose="020B0604020202020204" pitchFamily="34" charset="0"/>
                <a:cs typeface="Arial" panose="020B0604020202020204" pitchFamily="34" charset="0"/>
              </a:defRPr>
            </a:lvl1pPr>
          </a:lstStyle>
          <a:p>
            <a:r>
              <a:rPr lang="de-DE" dirty="0"/>
              <a:t>Mastertitelformat bearbeiten</a:t>
            </a:r>
          </a:p>
        </p:txBody>
      </p:sp>
      <p:sp>
        <p:nvSpPr>
          <p:cNvPr id="2" name="Textfeld 1">
            <a:extLst>
              <a:ext uri="{FF2B5EF4-FFF2-40B4-BE49-F238E27FC236}">
                <a16:creationId xmlns:a16="http://schemas.microsoft.com/office/drawing/2014/main" id="{DEC91338-AE94-E24B-95BE-9B88E8F63158}"/>
              </a:ext>
            </a:extLst>
          </p:cNvPr>
          <p:cNvSpPr txBox="1"/>
          <p:nvPr userDrawn="1"/>
        </p:nvSpPr>
        <p:spPr>
          <a:xfrm>
            <a:off x="12023558" y="5422232"/>
            <a:ext cx="0" cy="0"/>
          </a:xfrm>
          <a:prstGeom prst="rect">
            <a:avLst/>
          </a:prstGeom>
        </p:spPr>
        <p:txBody>
          <a:bodyPr wrap="none" lIns="0" rIns="0" rtlCol="0" anchor="t">
            <a:normAutofit fontScale="25000" lnSpcReduction="20000"/>
          </a:bodyPr>
          <a:lstStyle/>
          <a:p>
            <a:pPr algn="l"/>
            <a:endParaRPr lang="de-DE" sz="2000" b="1" i="0" dirty="0">
              <a:solidFill>
                <a:srgbClr val="004A7D"/>
              </a:solidFill>
              <a:latin typeface="Spartan ExtraBold" pitchFamily="2" charset="77"/>
            </a:endParaRPr>
          </a:p>
        </p:txBody>
      </p:sp>
      <p:cxnSp>
        <p:nvCxnSpPr>
          <p:cNvPr id="12" name="Gerade Verbindung 11">
            <a:extLst>
              <a:ext uri="{FF2B5EF4-FFF2-40B4-BE49-F238E27FC236}">
                <a16:creationId xmlns:a16="http://schemas.microsoft.com/office/drawing/2014/main" id="{EFD9B3A6-4637-964E-9ED6-3D7A7F723902}"/>
              </a:ext>
            </a:extLst>
          </p:cNvPr>
          <p:cNvCxnSpPr>
            <a:cxnSpLocks/>
          </p:cNvCxnSpPr>
          <p:nvPr userDrawn="1"/>
        </p:nvCxnSpPr>
        <p:spPr>
          <a:xfrm flipV="1">
            <a:off x="688975" y="6217600"/>
            <a:ext cx="0" cy="640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Foliennummernplatzhalter 5">
            <a:extLst>
              <a:ext uri="{FF2B5EF4-FFF2-40B4-BE49-F238E27FC236}">
                <a16:creationId xmlns:a16="http://schemas.microsoft.com/office/drawing/2014/main" id="{223287EB-6DD4-5D49-864F-C93AD02E1A09}"/>
              </a:ext>
            </a:extLst>
          </p:cNvPr>
          <p:cNvSpPr txBox="1">
            <a:spLocks/>
          </p:cNvSpPr>
          <p:nvPr userDrawn="1"/>
        </p:nvSpPr>
        <p:spPr>
          <a:xfrm>
            <a:off x="135206"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solidFill>
                  <a:schemeClr val="bg1"/>
                </a:solidFill>
              </a:rPr>
              <a:pPr/>
              <a:t>‹Nr.›</a:t>
            </a:fld>
            <a:endParaRPr lang="de-DE" dirty="0">
              <a:solidFill>
                <a:schemeClr val="bg1"/>
              </a:solidFill>
            </a:endParaRPr>
          </a:p>
        </p:txBody>
      </p:sp>
      <p:sp>
        <p:nvSpPr>
          <p:cNvPr id="14" name="Fußzeilenplatzhalter 4">
            <a:extLst>
              <a:ext uri="{FF2B5EF4-FFF2-40B4-BE49-F238E27FC236}">
                <a16:creationId xmlns:a16="http://schemas.microsoft.com/office/drawing/2014/main" id="{A0BA2B67-48B6-AD49-870D-CAA31DD6644F}"/>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solidFill>
                  <a:schemeClr val="bg1"/>
                </a:solidFill>
              </a:rPr>
              <a:t>Dr. Sabine Schellbach</a:t>
            </a:r>
          </a:p>
          <a:p>
            <a:r>
              <a:rPr lang="de-DE" dirty="0">
                <a:solidFill>
                  <a:schemeClr val="bg1"/>
                </a:solidFill>
              </a:rPr>
              <a:t>TU Bergakademie Freiberg  |  Universitätskommunikation  |  2021</a:t>
            </a:r>
          </a:p>
        </p:txBody>
      </p:sp>
    </p:spTree>
    <p:extLst>
      <p:ext uri="{BB962C8B-B14F-4D97-AF65-F5344CB8AC3E}">
        <p14:creationId xmlns:p14="http://schemas.microsoft.com/office/powerpoint/2010/main" val="258579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0" name="Rechteck 1">
            <a:extLst>
              <a:ext uri="{FF2B5EF4-FFF2-40B4-BE49-F238E27FC236}">
                <a16:creationId xmlns:a16="http://schemas.microsoft.com/office/drawing/2014/main" id="{108135D7-95D7-4C9E-9BED-45F902837760}"/>
              </a:ext>
            </a:extLst>
          </p:cNvPr>
          <p:cNvSpPr/>
          <p:nvPr userDrawn="1"/>
        </p:nvSpPr>
        <p:spPr>
          <a:xfrm rot="21300000">
            <a:off x="-316225" y="-213816"/>
            <a:ext cx="5288128" cy="7369037"/>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473624">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2025</a:t>
            </a:r>
          </a:p>
        </p:txBody>
      </p:sp>
      <p:pic>
        <p:nvPicPr>
          <p:cNvPr id="16" name="Grafik 15">
            <a:extLst>
              <a:ext uri="{FF2B5EF4-FFF2-40B4-BE49-F238E27FC236}">
                <a16:creationId xmlns:a16="http://schemas.microsoft.com/office/drawing/2014/main" id="{BAFB55C9-09BE-4584-8E05-35048D4AF55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6835063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1" name="Rechteck 1">
            <a:extLst>
              <a:ext uri="{FF2B5EF4-FFF2-40B4-BE49-F238E27FC236}">
                <a16:creationId xmlns:a16="http://schemas.microsoft.com/office/drawing/2014/main" id="{8936CF23-9AD3-4783-9740-E8AAD8AC399D}"/>
              </a:ext>
            </a:extLst>
          </p:cNvPr>
          <p:cNvSpPr/>
          <p:nvPr userDrawn="1"/>
        </p:nvSpPr>
        <p:spPr>
          <a:xfrm rot="21300000">
            <a:off x="-315219" y="-213860"/>
            <a:ext cx="5288128" cy="7392126"/>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157068">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2025</a:t>
            </a:r>
          </a:p>
        </p:txBody>
      </p:sp>
      <p:pic>
        <p:nvPicPr>
          <p:cNvPr id="16" name="Grafik 15">
            <a:extLst>
              <a:ext uri="{FF2B5EF4-FFF2-40B4-BE49-F238E27FC236}">
                <a16:creationId xmlns:a16="http://schemas.microsoft.com/office/drawing/2014/main" id="{B6C78DA3-E08B-456C-8B54-E9641E599BD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18762604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elfolie-2 mit Bild + blaues Logo + blaue Schrif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3" cstate="email">
            <a:alphaModFix amt="85000"/>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1" name="Rechteck 1">
            <a:extLst>
              <a:ext uri="{FF2B5EF4-FFF2-40B4-BE49-F238E27FC236}">
                <a16:creationId xmlns:a16="http://schemas.microsoft.com/office/drawing/2014/main" id="{D2C9837D-4507-40DB-8CB2-05D6ECC942CF}"/>
              </a:ext>
            </a:extLst>
          </p:cNvPr>
          <p:cNvSpPr/>
          <p:nvPr userDrawn="1"/>
        </p:nvSpPr>
        <p:spPr>
          <a:xfrm rot="21300000">
            <a:off x="-316418" y="-213808"/>
            <a:ext cx="5288128" cy="7364609"/>
          </a:xfrm>
          <a:custGeom>
            <a:avLst/>
            <a:gdLst>
              <a:gd name="connsiteX0" fmla="*/ 0 w 7024914"/>
              <a:gd name="connsiteY0" fmla="*/ 0 h 8563429"/>
              <a:gd name="connsiteX1" fmla="*/ 7024914 w 7024914"/>
              <a:gd name="connsiteY1" fmla="*/ 0 h 8563429"/>
              <a:gd name="connsiteX2" fmla="*/ 7024914 w 7024914"/>
              <a:gd name="connsiteY2" fmla="*/ 8563429 h 8563429"/>
              <a:gd name="connsiteX3" fmla="*/ 0 w 7024914"/>
              <a:gd name="connsiteY3" fmla="*/ 8563429 h 8563429"/>
              <a:gd name="connsiteX4" fmla="*/ 0 w 7024914"/>
              <a:gd name="connsiteY4" fmla="*/ 0 h 8563429"/>
              <a:gd name="connsiteX0" fmla="*/ 0 w 7026350"/>
              <a:gd name="connsiteY0" fmla="*/ 0 h 8563429"/>
              <a:gd name="connsiteX1" fmla="*/ 7026350 w 7026350"/>
              <a:gd name="connsiteY1" fmla="*/ 1185738 h 8563429"/>
              <a:gd name="connsiteX2" fmla="*/ 7024914 w 7026350"/>
              <a:gd name="connsiteY2" fmla="*/ 8563429 h 8563429"/>
              <a:gd name="connsiteX3" fmla="*/ 0 w 7026350"/>
              <a:gd name="connsiteY3" fmla="*/ 8563429 h 8563429"/>
              <a:gd name="connsiteX4" fmla="*/ 0 w 7026350"/>
              <a:gd name="connsiteY4" fmla="*/ 0 h 8563429"/>
              <a:gd name="connsiteX0" fmla="*/ 1416677 w 7026350"/>
              <a:gd name="connsiteY0" fmla="*/ 0 h 7853054"/>
              <a:gd name="connsiteX1" fmla="*/ 7026350 w 7026350"/>
              <a:gd name="connsiteY1" fmla="*/ 475363 h 7853054"/>
              <a:gd name="connsiteX2" fmla="*/ 7024914 w 7026350"/>
              <a:gd name="connsiteY2" fmla="*/ 7853054 h 7853054"/>
              <a:gd name="connsiteX3" fmla="*/ 0 w 7026350"/>
              <a:gd name="connsiteY3" fmla="*/ 7853054 h 7853054"/>
              <a:gd name="connsiteX4" fmla="*/ 1416677 w 7026350"/>
              <a:gd name="connsiteY4" fmla="*/ 0 h 7853054"/>
              <a:gd name="connsiteX0" fmla="*/ 587689 w 6197362"/>
              <a:gd name="connsiteY0" fmla="*/ 0 h 7853054"/>
              <a:gd name="connsiteX1" fmla="*/ 6197362 w 6197362"/>
              <a:gd name="connsiteY1" fmla="*/ 475363 h 7853054"/>
              <a:gd name="connsiteX2" fmla="*/ 6195926 w 6197362"/>
              <a:gd name="connsiteY2" fmla="*/ 7853054 h 7853054"/>
              <a:gd name="connsiteX3" fmla="*/ 0 w 6197362"/>
              <a:gd name="connsiteY3" fmla="*/ 6829209 h 7853054"/>
              <a:gd name="connsiteX4" fmla="*/ 587689 w 6197362"/>
              <a:gd name="connsiteY4" fmla="*/ 0 h 7853054"/>
              <a:gd name="connsiteX0" fmla="*/ 587689 w 6198715"/>
              <a:gd name="connsiteY0" fmla="*/ 0 h 7384784"/>
              <a:gd name="connsiteX1" fmla="*/ 6197362 w 6198715"/>
              <a:gd name="connsiteY1" fmla="*/ 475363 h 7384784"/>
              <a:gd name="connsiteX2" fmla="*/ 6198648 w 6198715"/>
              <a:gd name="connsiteY2" fmla="*/ 7384784 h 7384784"/>
              <a:gd name="connsiteX3" fmla="*/ 0 w 6198715"/>
              <a:gd name="connsiteY3" fmla="*/ 6829209 h 7384784"/>
              <a:gd name="connsiteX4" fmla="*/ 587689 w 6198715"/>
              <a:gd name="connsiteY4" fmla="*/ 0 h 7384784"/>
              <a:gd name="connsiteX0" fmla="*/ 587689 w 6198660"/>
              <a:gd name="connsiteY0" fmla="*/ 0 h 7384784"/>
              <a:gd name="connsiteX1" fmla="*/ 6184765 w 6198660"/>
              <a:gd name="connsiteY1" fmla="*/ 378815 h 7384784"/>
              <a:gd name="connsiteX2" fmla="*/ 6198648 w 6198660"/>
              <a:gd name="connsiteY2" fmla="*/ 7384784 h 7384784"/>
              <a:gd name="connsiteX3" fmla="*/ 0 w 6198660"/>
              <a:gd name="connsiteY3" fmla="*/ 6829209 h 7384784"/>
              <a:gd name="connsiteX4" fmla="*/ 587689 w 6198660"/>
              <a:gd name="connsiteY4" fmla="*/ 0 h 7384784"/>
              <a:gd name="connsiteX0" fmla="*/ 692380 w 6198659"/>
              <a:gd name="connsiteY0" fmla="*/ 0 h 7415268"/>
              <a:gd name="connsiteX1" fmla="*/ 6184765 w 6198659"/>
              <a:gd name="connsiteY1" fmla="*/ 409299 h 7415268"/>
              <a:gd name="connsiteX2" fmla="*/ 6198648 w 6198659"/>
              <a:gd name="connsiteY2" fmla="*/ 7415268 h 7415268"/>
              <a:gd name="connsiteX3" fmla="*/ 0 w 6198659"/>
              <a:gd name="connsiteY3" fmla="*/ 6859693 h 7415268"/>
              <a:gd name="connsiteX4" fmla="*/ 692380 w 6198659"/>
              <a:gd name="connsiteY4" fmla="*/ 0 h 7415268"/>
              <a:gd name="connsiteX0" fmla="*/ 733807 w 6240086"/>
              <a:gd name="connsiteY0" fmla="*/ 0 h 7415268"/>
              <a:gd name="connsiteX1" fmla="*/ 6226192 w 6240086"/>
              <a:gd name="connsiteY1" fmla="*/ 409299 h 7415268"/>
              <a:gd name="connsiteX2" fmla="*/ 6240075 w 6240086"/>
              <a:gd name="connsiteY2" fmla="*/ 7415268 h 7415268"/>
              <a:gd name="connsiteX3" fmla="*/ 0 w 6240086"/>
              <a:gd name="connsiteY3" fmla="*/ 6933112 h 7415268"/>
              <a:gd name="connsiteX4" fmla="*/ 733807 w 6240086"/>
              <a:gd name="connsiteY4" fmla="*/ 0 h 7415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0086" h="7415268">
                <a:moveTo>
                  <a:pt x="733807" y="0"/>
                </a:moveTo>
                <a:lnTo>
                  <a:pt x="6226192" y="409299"/>
                </a:lnTo>
                <a:cubicBezTo>
                  <a:pt x="6225713" y="2868529"/>
                  <a:pt x="6240554" y="4956038"/>
                  <a:pt x="6240075" y="7415268"/>
                </a:cubicBezTo>
                <a:lnTo>
                  <a:pt x="0" y="6933112"/>
                </a:lnTo>
                <a:lnTo>
                  <a:pt x="733807" y="0"/>
                </a:lnTo>
                <a:close/>
              </a:path>
            </a:pathLst>
          </a:custGeom>
          <a:solidFill>
            <a:srgbClr val="521814">
              <a:alpha val="3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2025</a:t>
            </a:r>
          </a:p>
        </p:txBody>
      </p:sp>
      <p:pic>
        <p:nvPicPr>
          <p:cNvPr id="16" name="Grafik 15">
            <a:extLst>
              <a:ext uri="{FF2B5EF4-FFF2-40B4-BE49-F238E27FC236}">
                <a16:creationId xmlns:a16="http://schemas.microsoft.com/office/drawing/2014/main" id="{7EF7D3AF-539B-43AF-A69F-FBC17D486BF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7844" y="4662265"/>
            <a:ext cx="3471835" cy="1223822"/>
          </a:xfrm>
          <a:prstGeom prst="rect">
            <a:avLst/>
          </a:prstGeom>
        </p:spPr>
      </p:pic>
    </p:spTree>
    <p:extLst>
      <p:ext uri="{BB962C8B-B14F-4D97-AF65-F5344CB8AC3E}">
        <p14:creationId xmlns:p14="http://schemas.microsoft.com/office/powerpoint/2010/main" val="27549530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elfolie-2 mit Bild + blaues Logo + blaue Schrift">
    <p:bg>
      <p:bgPr>
        <a:solidFill>
          <a:schemeClr val="bg1"/>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44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917FADB-6BCB-450A-89B0-2C9D482F34B8}"/>
              </a:ext>
            </a:extLst>
          </p:cNvPr>
          <p:cNvCxnSpPr>
            <a:cxnSpLocks/>
          </p:cNvCxnSpPr>
          <p:nvPr userDrawn="1"/>
        </p:nvCxnSpPr>
        <p:spPr>
          <a:xfrm flipV="1">
            <a:off x="760227" y="5842067"/>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Untertitel 2">
            <a:extLst>
              <a:ext uri="{FF2B5EF4-FFF2-40B4-BE49-F238E27FC236}">
                <a16:creationId xmlns:a16="http://schemas.microsoft.com/office/drawing/2014/main" id="{09DEFA91-46EF-88C7-9E35-6B4BD3FBAF62}"/>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800" dirty="0"/>
              <a:t>2024</a:t>
            </a:r>
          </a:p>
        </p:txBody>
      </p:sp>
      <p:pic>
        <p:nvPicPr>
          <p:cNvPr id="11" name="Grafik 10">
            <a:extLst>
              <a:ext uri="{FF2B5EF4-FFF2-40B4-BE49-F238E27FC236}">
                <a16:creationId xmlns:a16="http://schemas.microsoft.com/office/drawing/2014/main" id="{2A638336-8EBC-4772-84EA-9FE61F89484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79210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elfolie-3 ohne Bild + blaues Logo + blaue Schrift">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rgbClr val="004A7D"/>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rgbClr val="004A7D"/>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2A691E1A-CBB1-B782-9D07-EC4D42689F31}"/>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1" name="Grafik 10">
            <a:extLst>
              <a:ext uri="{FF2B5EF4-FFF2-40B4-BE49-F238E27FC236}">
                <a16:creationId xmlns:a16="http://schemas.microsoft.com/office/drawing/2014/main" id="{9555D3B1-6B2E-4416-AF2D-F0A8189DF73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373"/>
          <a:stretch/>
        </p:blipFill>
        <p:spPr>
          <a:xfrm>
            <a:off x="1247331" y="400084"/>
            <a:ext cx="1633892" cy="936805"/>
          </a:xfrm>
          <a:prstGeom prst="rect">
            <a:avLst/>
          </a:prstGeom>
        </p:spPr>
      </p:pic>
      <p:pic>
        <p:nvPicPr>
          <p:cNvPr id="12" name="Grafik 11">
            <a:extLst>
              <a:ext uri="{FF2B5EF4-FFF2-40B4-BE49-F238E27FC236}">
                <a16:creationId xmlns:a16="http://schemas.microsoft.com/office/drawing/2014/main" id="{53B1A95E-0492-4C49-9077-E4A85BBD3C9B}"/>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spTree>
    <p:extLst>
      <p:ext uri="{BB962C8B-B14F-4D97-AF65-F5344CB8AC3E}">
        <p14:creationId xmlns:p14="http://schemas.microsoft.com/office/powerpoint/2010/main" val="3328947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folie-1 blauer Hintergrund + weiße Schrift">
    <p:bg>
      <p:bgPr>
        <a:solidFill>
          <a:srgbClr val="0069B4"/>
        </a:solidFill>
        <a:effectLst/>
      </p:bgPr>
    </p:bg>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A063EAD2-69D9-CD41-8A47-FB81C380401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044462"/>
            <a:ext cx="12192000" cy="2813538"/>
          </a:xfrm>
          <a:prstGeom prst="rect">
            <a:avLst/>
          </a:prstGeom>
        </p:spPr>
      </p:pic>
      <p:sp>
        <p:nvSpPr>
          <p:cNvPr id="13" name="Titel 1">
            <a:extLst>
              <a:ext uri="{FF2B5EF4-FFF2-40B4-BE49-F238E27FC236}">
                <a16:creationId xmlns:a16="http://schemas.microsoft.com/office/drawing/2014/main" id="{24884B69-E849-4E14-84C0-DB35C2BB7736}"/>
              </a:ext>
            </a:extLst>
          </p:cNvPr>
          <p:cNvSpPr>
            <a:spLocks noGrp="1"/>
          </p:cNvSpPr>
          <p:nvPr>
            <p:ph type="ctrTitle"/>
          </p:nvPr>
        </p:nvSpPr>
        <p:spPr>
          <a:xfrm>
            <a:off x="1333595" y="1979828"/>
            <a:ext cx="10397085" cy="1314518"/>
          </a:xfrm>
          <a:prstGeom prst="rect">
            <a:avLst/>
          </a:prstGeom>
          <a:noFill/>
        </p:spPr>
        <p:txBody>
          <a:bodyPr lIns="0" tIns="0" rIns="0" anchor="t">
            <a:normAutofit/>
          </a:bodyPr>
          <a:lstStyle>
            <a:lvl1pPr algn="l">
              <a:lnSpc>
                <a:spcPct val="120000"/>
              </a:lnSpc>
              <a:defRPr sz="3600" b="1" i="0" cap="all" spc="0" baseline="0">
                <a:solidFill>
                  <a:schemeClr val="bg1"/>
                </a:solidFill>
                <a:effectLst/>
                <a:latin typeface="+mn-lt"/>
                <a:cs typeface="Arial" panose="020B0604020202020204" pitchFamily="34" charset="0"/>
              </a:defRPr>
            </a:lvl1pPr>
          </a:lstStyle>
          <a:p>
            <a:r>
              <a:rPr lang="de-DE" dirty="0"/>
              <a:t>Mastertitelformat bearbeiten</a:t>
            </a:r>
          </a:p>
        </p:txBody>
      </p:sp>
      <p:sp>
        <p:nvSpPr>
          <p:cNvPr id="14" name="Untertitel 2">
            <a:extLst>
              <a:ext uri="{FF2B5EF4-FFF2-40B4-BE49-F238E27FC236}">
                <a16:creationId xmlns:a16="http://schemas.microsoft.com/office/drawing/2014/main" id="{8B5A38D9-4A1A-4CCF-BF40-AADD0B153BFF}"/>
              </a:ext>
            </a:extLst>
          </p:cNvPr>
          <p:cNvSpPr>
            <a:spLocks noGrp="1"/>
          </p:cNvSpPr>
          <p:nvPr>
            <p:ph type="subTitle" idx="1"/>
          </p:nvPr>
        </p:nvSpPr>
        <p:spPr>
          <a:xfrm>
            <a:off x="1333595" y="3429000"/>
            <a:ext cx="10397084" cy="999932"/>
          </a:xfrm>
          <a:prstGeom prst="rect">
            <a:avLst/>
          </a:prstGeom>
        </p:spPr>
        <p:txBody>
          <a:bodyPr lIns="0" tIns="0" rIns="0">
            <a:normAutofit/>
          </a:bodyPr>
          <a:lstStyle>
            <a:lvl1pPr marL="0" indent="0" algn="l">
              <a:buNone/>
              <a:defRPr sz="2600" b="0" i="0" baseline="0">
                <a:solidFill>
                  <a:schemeClr val="bg1"/>
                </a:solidFill>
                <a:effectLst/>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p>
        </p:txBody>
      </p:sp>
      <p:sp>
        <p:nvSpPr>
          <p:cNvPr id="4" name="Textfeld 3">
            <a:extLst>
              <a:ext uri="{FF2B5EF4-FFF2-40B4-BE49-F238E27FC236}">
                <a16:creationId xmlns:a16="http://schemas.microsoft.com/office/drawing/2014/main" id="{AD38EA40-35B3-4F1F-9F2E-D448E0324B63}"/>
              </a:ext>
            </a:extLst>
          </p:cNvPr>
          <p:cNvSpPr txBox="1"/>
          <p:nvPr userDrawn="1"/>
        </p:nvSpPr>
        <p:spPr>
          <a:xfrm>
            <a:off x="5644055" y="6597650"/>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cxnSp>
        <p:nvCxnSpPr>
          <p:cNvPr id="9" name="Gerade Verbindung 3">
            <a:extLst>
              <a:ext uri="{FF2B5EF4-FFF2-40B4-BE49-F238E27FC236}">
                <a16:creationId xmlns:a16="http://schemas.microsoft.com/office/drawing/2014/main" id="{58FCB21F-2CBC-4166-8B73-93512D64F867}"/>
              </a:ext>
            </a:extLst>
          </p:cNvPr>
          <p:cNvCxnSpPr>
            <a:cxnSpLocks/>
          </p:cNvCxnSpPr>
          <p:nvPr userDrawn="1"/>
        </p:nvCxnSpPr>
        <p:spPr>
          <a:xfrm flipV="1">
            <a:off x="760227" y="5840578"/>
            <a:ext cx="6536" cy="100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Untertitel 2">
            <a:extLst>
              <a:ext uri="{FF2B5EF4-FFF2-40B4-BE49-F238E27FC236}">
                <a16:creationId xmlns:a16="http://schemas.microsoft.com/office/drawing/2014/main" id="{5DB27594-909F-AD69-46E3-8F655F1AE30F}"/>
              </a:ext>
            </a:extLst>
          </p:cNvPr>
          <p:cNvSpPr txBox="1">
            <a:spLocks/>
          </p:cNvSpPr>
          <p:nvPr userDrawn="1"/>
        </p:nvSpPr>
        <p:spPr>
          <a:xfrm>
            <a:off x="1333595" y="5843588"/>
            <a:ext cx="10397084" cy="999932"/>
          </a:xfrm>
          <a:prstGeom prst="rect">
            <a:avLst/>
          </a:prstGeom>
        </p:spPr>
        <p:txBody>
          <a:bodyPr lIns="0" tIns="0" rIns="0">
            <a:norm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effectLst/>
                <a:latin typeface="+mn-lt"/>
                <a:ea typeface="+mn-ea"/>
                <a:cs typeface="+mn-cs"/>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000" dirty="0"/>
              <a:t>TECHNISCHE UNIVERSITÄT BERGAKADEMIE FREIBERG</a:t>
            </a:r>
          </a:p>
          <a:p>
            <a:r>
              <a:rPr lang="de-DE" sz="1600" dirty="0"/>
              <a:t>2024</a:t>
            </a:r>
          </a:p>
        </p:txBody>
      </p:sp>
      <p:pic>
        <p:nvPicPr>
          <p:cNvPr id="10" name="Grafik 9">
            <a:extLst>
              <a:ext uri="{FF2B5EF4-FFF2-40B4-BE49-F238E27FC236}">
                <a16:creationId xmlns:a16="http://schemas.microsoft.com/office/drawing/2014/main" id="{9232B6E5-741D-4C43-B32E-B736C132548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61599"/>
          <a:stretch/>
        </p:blipFill>
        <p:spPr>
          <a:xfrm>
            <a:off x="10787624" y="5550055"/>
            <a:ext cx="782477" cy="720000"/>
          </a:xfrm>
          <a:prstGeom prst="rect">
            <a:avLst/>
          </a:prstGeom>
        </p:spPr>
      </p:pic>
      <p:pic>
        <p:nvPicPr>
          <p:cNvPr id="11" name="Grafik 10">
            <a:extLst>
              <a:ext uri="{FF2B5EF4-FFF2-40B4-BE49-F238E27FC236}">
                <a16:creationId xmlns:a16="http://schemas.microsoft.com/office/drawing/2014/main" id="{E40C4E0C-3EFD-4737-A3A0-995B0D64867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8401"/>
          <a:stretch/>
        </p:blipFill>
        <p:spPr>
          <a:xfrm>
            <a:off x="1212824" y="251541"/>
            <a:ext cx="1961697" cy="1125264"/>
          </a:xfrm>
          <a:prstGeom prst="rect">
            <a:avLst/>
          </a:prstGeom>
        </p:spPr>
      </p:pic>
    </p:spTree>
    <p:extLst>
      <p:ext uri="{BB962C8B-B14F-4D97-AF65-F5344CB8AC3E}">
        <p14:creationId xmlns:p14="http://schemas.microsoft.com/office/powerpoint/2010/main" val="23320806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Gerade Verbindung 3">
            <a:extLst>
              <a:ext uri="{FF2B5EF4-FFF2-40B4-BE49-F238E27FC236}">
                <a16:creationId xmlns:a16="http://schemas.microsoft.com/office/drawing/2014/main" id="{2495EACA-308F-418C-B9EA-94945FBC3B27}"/>
              </a:ext>
            </a:extLst>
          </p:cNvPr>
          <p:cNvCxnSpPr>
            <a:cxnSpLocks/>
          </p:cNvCxnSpPr>
          <p:nvPr userDrawn="1"/>
        </p:nvCxnSpPr>
        <p:spPr>
          <a:xfrm flipV="1">
            <a:off x="760227" y="6217600"/>
            <a:ext cx="0" cy="640400"/>
          </a:xfrm>
          <a:prstGeom prst="line">
            <a:avLst/>
          </a:prstGeom>
          <a:ln>
            <a:solidFill>
              <a:srgbClr val="004A7D"/>
            </a:solidFill>
          </a:ln>
        </p:spPr>
        <p:style>
          <a:lnRef idx="1">
            <a:schemeClr val="accent1"/>
          </a:lnRef>
          <a:fillRef idx="0">
            <a:schemeClr val="accent1"/>
          </a:fillRef>
          <a:effectRef idx="0">
            <a:schemeClr val="accent1"/>
          </a:effectRef>
          <a:fontRef idx="minor">
            <a:schemeClr val="tx1"/>
          </a:fontRef>
        </p:style>
      </p:cxnSp>
      <p:sp>
        <p:nvSpPr>
          <p:cNvPr id="4" name="Foliennummernplatzhalter 5">
            <a:extLst>
              <a:ext uri="{FF2B5EF4-FFF2-40B4-BE49-F238E27FC236}">
                <a16:creationId xmlns:a16="http://schemas.microsoft.com/office/drawing/2014/main" id="{5FD97FBB-86D5-40D9-B3EC-5398F9E11FEC}"/>
              </a:ext>
            </a:extLst>
          </p:cNvPr>
          <p:cNvSpPr txBox="1">
            <a:spLocks/>
          </p:cNvSpPr>
          <p:nvPr userDrawn="1"/>
        </p:nvSpPr>
        <p:spPr>
          <a:xfrm>
            <a:off x="194239" y="6274750"/>
            <a:ext cx="494764" cy="365125"/>
          </a:xfrm>
          <a:prstGeom prst="rect">
            <a:avLst/>
          </a:prstGeom>
        </p:spPr>
        <p:txBody>
          <a:bodyPr lIns="0" tIns="0" rIns="0"/>
          <a:lstStyle>
            <a:defPPr>
              <a:defRPr lang="de-DE"/>
            </a:defPPr>
            <a:lvl1pPr marL="0" algn="r" defTabSz="914400" rtl="0" eaLnBrk="1" latinLnBrk="0" hangingPunct="1">
              <a:defRPr sz="1200" kern="120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01FBD69-6E57-4E10-B6F4-1F4D658D73AC}" type="slidenum">
              <a:rPr lang="de-DE" smtClean="0">
                <a:latin typeface="+mn-lt"/>
              </a:rPr>
              <a:pPr/>
              <a:t>‹Nr.›</a:t>
            </a:fld>
            <a:endParaRPr lang="de-DE" dirty="0">
              <a:latin typeface="+mn-lt"/>
            </a:endParaRPr>
          </a:p>
        </p:txBody>
      </p:sp>
      <p:sp>
        <p:nvSpPr>
          <p:cNvPr id="5" name="Fußzeilenplatzhalter 4">
            <a:extLst>
              <a:ext uri="{FF2B5EF4-FFF2-40B4-BE49-F238E27FC236}">
                <a16:creationId xmlns:a16="http://schemas.microsoft.com/office/drawing/2014/main" id="{EFA77748-C6C4-4817-BE47-EAF1BEA38A72}"/>
              </a:ext>
            </a:extLst>
          </p:cNvPr>
          <p:cNvSpPr txBox="1">
            <a:spLocks/>
          </p:cNvSpPr>
          <p:nvPr userDrawn="1"/>
        </p:nvSpPr>
        <p:spPr>
          <a:xfrm>
            <a:off x="902677" y="6223950"/>
            <a:ext cx="6864875" cy="533387"/>
          </a:xfrm>
          <a:prstGeom prst="rect">
            <a:avLst/>
          </a:prstGeom>
        </p:spPr>
        <p:txBody>
          <a:bodyPr lIns="0" tIns="0" rIns="0"/>
          <a:lstStyle>
            <a:defPPr>
              <a:defRPr lang="de-DE"/>
            </a:defPPr>
            <a:lvl1pPr marL="0" algn="l" defTabSz="914400" rtl="0" eaLnBrk="1" latinLnBrk="0" hangingPunct="1">
              <a:lnSpc>
                <a:spcPct val="150000"/>
              </a:lnSpc>
              <a:defRPr sz="1000" b="0" i="0" kern="1200" spc="0">
                <a:solidFill>
                  <a:srgbClr val="004A7D"/>
                </a:solidFill>
                <a:latin typeface="Spartan"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dirty="0">
                <a:latin typeface="+mn-lt"/>
              </a:rPr>
              <a:t>Universitätskommunikation</a:t>
            </a:r>
          </a:p>
          <a:p>
            <a:r>
              <a:rPr lang="de-DE" dirty="0">
                <a:latin typeface="+mn-lt"/>
              </a:rPr>
              <a:t>TU Bergakademie Freiberg</a:t>
            </a:r>
          </a:p>
        </p:txBody>
      </p:sp>
    </p:spTree>
    <p:extLst>
      <p:ext uri="{BB962C8B-B14F-4D97-AF65-F5344CB8AC3E}">
        <p14:creationId xmlns:p14="http://schemas.microsoft.com/office/powerpoint/2010/main" val="2895392174"/>
      </p:ext>
    </p:extLst>
  </p:cSld>
  <p:clrMap bg1="lt1" tx1="dk1" bg2="lt2" tx2="dk2" accent1="accent1" accent2="accent2" accent3="accent3" accent4="accent4" accent5="accent5" accent6="accent6" hlink="hlink" folHlink="folHlink"/>
  <p:sldLayoutIdLst>
    <p:sldLayoutId id="2147483692" r:id="rId1"/>
    <p:sldLayoutId id="2147483697" r:id="rId2"/>
    <p:sldLayoutId id="2147483694" r:id="rId3"/>
    <p:sldLayoutId id="2147483717" r:id="rId4"/>
    <p:sldLayoutId id="2147483699" r:id="rId5"/>
    <p:sldLayoutId id="2147483714" r:id="rId6"/>
    <p:sldLayoutId id="2147483716" r:id="rId7"/>
    <p:sldLayoutId id="2147483669" r:id="rId8"/>
    <p:sldLayoutId id="2147483691" r:id="rId9"/>
    <p:sldLayoutId id="2147483649" r:id="rId10"/>
    <p:sldLayoutId id="2147483682" r:id="rId11"/>
    <p:sldLayoutId id="2147483670" r:id="rId12"/>
    <p:sldLayoutId id="2147483672" r:id="rId13"/>
    <p:sldLayoutId id="2147483671" r:id="rId14"/>
    <p:sldLayoutId id="2147483665" r:id="rId15"/>
    <p:sldLayoutId id="2147483681" r:id="rId16"/>
    <p:sldLayoutId id="2147483684" r:id="rId17"/>
    <p:sldLayoutId id="2147483686" r:id="rId18"/>
    <p:sldLayoutId id="2147483700" r:id="rId19"/>
    <p:sldLayoutId id="2147483701" r:id="rId20"/>
    <p:sldLayoutId id="2147483715"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3" r:id="rId3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004A7D"/>
        </a:buClr>
        <a:buFont typeface="Wingdings" pitchFamily="2" charset="2"/>
        <a:buChar char="§"/>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00000"/>
        <a:buFont typeface="Wingdings"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Font typeface="Wingdings"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Font typeface="Wingdings" pitchFamily="2" charset="2"/>
        <a:buChar char="§"/>
        <a:defRPr sz="13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4.png"/><Relationship Id="rId1" Type="http://schemas.openxmlformats.org/officeDocument/2006/relationships/slideLayout" Target="../slideLayouts/slideLayout1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8.svg"/><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0.jpe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3.jpeg"/><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58.jpe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5.png"/><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3.png"/><Relationship Id="rId1" Type="http://schemas.openxmlformats.org/officeDocument/2006/relationships/slideLayout" Target="../slideLayouts/slideLayout19.xml"/><Relationship Id="rId4" Type="http://schemas.openxmlformats.org/officeDocument/2006/relationships/chart" Target="../charts/chart4.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3.png"/><Relationship Id="rId1" Type="http://schemas.openxmlformats.org/officeDocument/2006/relationships/slideLayout" Target="../slideLayouts/slideLayout19.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1.xml"/><Relationship Id="rId6" Type="http://schemas.openxmlformats.org/officeDocument/2006/relationships/image" Target="../media/image66.png"/><Relationship Id="rId5" Type="http://schemas.openxmlformats.org/officeDocument/2006/relationships/image" Target="../media/image13.png"/><Relationship Id="rId4" Type="http://schemas.openxmlformats.org/officeDocument/2006/relationships/image" Target="../media/image65.png"/></Relationships>
</file>

<file path=ppt/slides/_rels/slide33.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72.jpeg"/><Relationship Id="rId5" Type="http://schemas.openxmlformats.org/officeDocument/2006/relationships/image" Target="../media/image71.jpg"/><Relationship Id="rId4" Type="http://schemas.openxmlformats.org/officeDocument/2006/relationships/image" Target="../media/image70.png"/></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1.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72.jpeg"/><Relationship Id="rId4" Type="http://schemas.openxmlformats.org/officeDocument/2006/relationships/image" Target="../media/image71.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3.jpeg"/><Relationship Id="rId7" Type="http://schemas.openxmlformats.org/officeDocument/2006/relationships/image" Target="../media/image76.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8.jpeg"/><Relationship Id="rId7" Type="http://schemas.openxmlformats.org/officeDocument/2006/relationships/image" Target="../media/image81.jpe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11.xml"/><Relationship Id="rId6" Type="http://schemas.openxmlformats.org/officeDocument/2006/relationships/image" Target="../media/image20.jpeg"/><Relationship Id="rId11" Type="http://schemas.openxmlformats.org/officeDocument/2006/relationships/image" Target="../media/image13.pn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40.xml.rels><?xml version="1.0" encoding="UTF-8" standalone="yes"?>
<Relationships xmlns="http://schemas.openxmlformats.org/package/2006/relationships"><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41.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89.png"/><Relationship Id="rId4" Type="http://schemas.openxmlformats.org/officeDocument/2006/relationships/image" Target="../media/image13.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93.png"/><Relationship Id="rId2" Type="http://schemas.openxmlformats.org/officeDocument/2006/relationships/image" Target="../media/image90.png"/><Relationship Id="rId1" Type="http://schemas.openxmlformats.org/officeDocument/2006/relationships/slideLayout" Target="../slideLayouts/slideLayout21.xml"/><Relationship Id="rId6" Type="http://schemas.openxmlformats.org/officeDocument/2006/relationships/image" Target="../media/image92.png"/><Relationship Id="rId5" Type="http://schemas.openxmlformats.org/officeDocument/2006/relationships/image" Target="../media/image91.jpeg"/><Relationship Id="rId4" Type="http://schemas.openxmlformats.org/officeDocument/2006/relationships/image" Target="../media/image30.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3.png"/><Relationship Id="rId1" Type="http://schemas.openxmlformats.org/officeDocument/2006/relationships/slideLayout" Target="../slideLayouts/slideLayout11.xml"/><Relationship Id="rId5" Type="http://schemas.openxmlformats.org/officeDocument/2006/relationships/image" Target="../media/image33.jpg"/><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54C0DB-23D3-4B1F-83D5-E4506A3CA59B}"/>
              </a:ext>
            </a:extLst>
          </p:cNvPr>
          <p:cNvSpPr>
            <a:spLocks noGrp="1"/>
          </p:cNvSpPr>
          <p:nvPr>
            <p:ph type="ctrTitle"/>
          </p:nvPr>
        </p:nvSpPr>
        <p:spPr>
          <a:xfrm>
            <a:off x="1332000" y="1943066"/>
            <a:ext cx="5565969" cy="1485934"/>
          </a:xfrm>
          <a:noFill/>
        </p:spPr>
        <p:txBody>
          <a:bodyPr>
            <a:noAutofit/>
          </a:bodyPr>
          <a:lstStyle/>
          <a:p>
            <a:r>
              <a:rPr lang="de-DE" dirty="0"/>
              <a:t>Global denken</a:t>
            </a:r>
            <a:br>
              <a:rPr lang="de-DE" dirty="0"/>
            </a:br>
            <a:r>
              <a:rPr lang="de-DE" dirty="0"/>
              <a:t>global handeln</a:t>
            </a:r>
            <a:br>
              <a:rPr lang="de-DE" dirty="0"/>
            </a:br>
            <a:endParaRPr lang="de-DE" b="0" dirty="0"/>
          </a:p>
        </p:txBody>
      </p:sp>
    </p:spTree>
    <p:extLst>
      <p:ext uri="{BB962C8B-B14F-4D97-AF65-F5344CB8AC3E}">
        <p14:creationId xmlns:p14="http://schemas.microsoft.com/office/powerpoint/2010/main" val="4182208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ussdiagramm: Manuelle Eingabe 11">
            <a:extLst>
              <a:ext uri="{FF2B5EF4-FFF2-40B4-BE49-F238E27FC236}">
                <a16:creationId xmlns:a16="http://schemas.microsoft.com/office/drawing/2014/main" id="{93F907C7-DC31-492B-862F-F83930109EE3}"/>
              </a:ext>
            </a:extLst>
          </p:cNvPr>
          <p:cNvSpPr/>
          <p:nvPr/>
        </p:nvSpPr>
        <p:spPr>
          <a:xfrm rot="16200000">
            <a:off x="6633657" y="1296102"/>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B86DFBE-465D-4396-8CBD-31ED8292A41E}"/>
              </a:ext>
            </a:extLst>
          </p:cNvPr>
          <p:cNvSpPr>
            <a:spLocks noGrp="1"/>
          </p:cNvSpPr>
          <p:nvPr>
            <p:ph type="title"/>
          </p:nvPr>
        </p:nvSpPr>
        <p:spPr/>
        <p:txBody>
          <a:bodyPr/>
          <a:lstStyle/>
          <a:p>
            <a:r>
              <a:rPr lang="de-DE" sz="2800" dirty="0"/>
              <a:t>QS WORLD UNIVERSITY RANKING 2025</a:t>
            </a:r>
            <a:endParaRPr lang="de-DE" dirty="0"/>
          </a:p>
        </p:txBody>
      </p:sp>
      <p:sp>
        <p:nvSpPr>
          <p:cNvPr id="5" name="Rechteck 4">
            <a:extLst>
              <a:ext uri="{FF2B5EF4-FFF2-40B4-BE49-F238E27FC236}">
                <a16:creationId xmlns:a16="http://schemas.microsoft.com/office/drawing/2014/main" id="{66707097-32E5-4F0E-B845-F5CF19A9BF4B}"/>
              </a:ext>
            </a:extLst>
          </p:cNvPr>
          <p:cNvSpPr/>
          <p:nvPr/>
        </p:nvSpPr>
        <p:spPr>
          <a:xfrm>
            <a:off x="3671361" y="3861998"/>
            <a:ext cx="1697534" cy="1277612"/>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de-DE"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Platz 1 </a:t>
            </a:r>
            <a:r>
              <a:rPr kumimoji="0" lang="de-DE" sz="1100" b="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unter den deutschen Hochschulen im Geoingenieurwesen (Mining and Minerals Engineering) </a:t>
            </a:r>
            <a:endParaRPr kumimoji="0" lang="de-DE" sz="11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6" name="Grafik 5">
            <a:extLst>
              <a:ext uri="{FF2B5EF4-FFF2-40B4-BE49-F238E27FC236}">
                <a16:creationId xmlns:a16="http://schemas.microsoft.com/office/drawing/2014/main" id="{408CE64A-0971-42B7-ADF2-EE722B7E24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84692" y="2007179"/>
            <a:ext cx="1986584" cy="993292"/>
          </a:xfrm>
          <a:prstGeom prst="rect">
            <a:avLst/>
          </a:prstGeom>
          <a:solidFill>
            <a:srgbClr val="F7A70D"/>
          </a:solidFill>
        </p:spPr>
      </p:pic>
      <p:sp>
        <p:nvSpPr>
          <p:cNvPr id="8" name="Textfeld 7">
            <a:extLst>
              <a:ext uri="{FF2B5EF4-FFF2-40B4-BE49-F238E27FC236}">
                <a16:creationId xmlns:a16="http://schemas.microsoft.com/office/drawing/2014/main" id="{F5B6CEDC-8D83-4671-8F19-C68DBB3CD2E4}"/>
              </a:ext>
            </a:extLst>
          </p:cNvPr>
          <p:cNvSpPr txBox="1"/>
          <p:nvPr/>
        </p:nvSpPr>
        <p:spPr>
          <a:xfrm>
            <a:off x="7932739" y="1527809"/>
            <a:ext cx="3644664" cy="31830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Deutschlandweiter Vergleich</a:t>
            </a:r>
          </a:p>
        </p:txBody>
      </p:sp>
      <p:sp>
        <p:nvSpPr>
          <p:cNvPr id="9" name="Textfeld 8">
            <a:extLst>
              <a:ext uri="{FF2B5EF4-FFF2-40B4-BE49-F238E27FC236}">
                <a16:creationId xmlns:a16="http://schemas.microsoft.com/office/drawing/2014/main" id="{3C51A60A-C3F7-48B1-BAF3-A2858E36B661}"/>
              </a:ext>
            </a:extLst>
          </p:cNvPr>
          <p:cNvSpPr txBox="1"/>
          <p:nvPr/>
        </p:nvSpPr>
        <p:spPr>
          <a:xfrm>
            <a:off x="3671361" y="3540699"/>
            <a:ext cx="3616036" cy="419877"/>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Fächerranking Deutschland</a:t>
            </a:r>
          </a:p>
        </p:txBody>
      </p:sp>
      <p:sp>
        <p:nvSpPr>
          <p:cNvPr id="10" name="Textfeld 9">
            <a:extLst>
              <a:ext uri="{FF2B5EF4-FFF2-40B4-BE49-F238E27FC236}">
                <a16:creationId xmlns:a16="http://schemas.microsoft.com/office/drawing/2014/main" id="{8BF96CF6-56C8-4539-9165-6D7A5220656D}"/>
              </a:ext>
            </a:extLst>
          </p:cNvPr>
          <p:cNvSpPr txBox="1"/>
          <p:nvPr/>
        </p:nvSpPr>
        <p:spPr>
          <a:xfrm>
            <a:off x="3690803" y="1595440"/>
            <a:ext cx="3569004" cy="280679"/>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100" i="0" u="none" strike="noStrike" kern="1200" cap="none" spc="0" normalizeH="0" baseline="0" noProof="0" dirty="0">
                <a:ln>
                  <a:noFill/>
                </a:ln>
                <a:solidFill>
                  <a:srgbClr val="004A7D"/>
                </a:solidFill>
                <a:effectLst/>
                <a:uLnTx/>
                <a:uFillTx/>
                <a:ea typeface="Verdana" panose="020B0604030504040204" pitchFamily="34" charset="0"/>
                <a:cs typeface="+mn-cs"/>
              </a:rPr>
              <a:t>Internationales Gesamtergebnis</a:t>
            </a:r>
          </a:p>
        </p:txBody>
      </p:sp>
      <p:sp>
        <p:nvSpPr>
          <p:cNvPr id="11" name="Rechteck 10">
            <a:extLst>
              <a:ext uri="{FF2B5EF4-FFF2-40B4-BE49-F238E27FC236}">
                <a16:creationId xmlns:a16="http://schemas.microsoft.com/office/drawing/2014/main" id="{CBAAB7CA-DD33-4F7D-BC23-63547323A56F}"/>
              </a:ext>
            </a:extLst>
          </p:cNvPr>
          <p:cNvSpPr>
            <a:spLocks/>
          </p:cNvSpPr>
          <p:nvPr/>
        </p:nvSpPr>
        <p:spPr>
          <a:xfrm>
            <a:off x="5759167" y="3860268"/>
            <a:ext cx="1761637" cy="1277612"/>
          </a:xfrm>
          <a:prstGeom prst="rect">
            <a:avLst/>
          </a:prstGeom>
          <a:ln w="25400">
            <a:solidFill>
              <a:schemeClr val="accent2"/>
            </a:solidFill>
          </a:ln>
          <a:effectLst/>
        </p:spPr>
        <p:style>
          <a:lnRef idx="2">
            <a:schemeClr val="accent5"/>
          </a:lnRef>
          <a:fillRef idx="1">
            <a:schemeClr val="lt1"/>
          </a:fillRef>
          <a:effectRef idx="0">
            <a:schemeClr val="accent5"/>
          </a:effectRef>
          <a:fontRef idx="minor">
            <a:schemeClr val="dk1"/>
          </a:fontRef>
        </p:style>
        <p:txBody>
          <a:bodyPr wrap="square" tIns="180000" bIns="180000">
            <a:spAutoFit/>
          </a:bodyPr>
          <a:lstStyle/>
          <a:p>
            <a:pPr marL="0" marR="0" lvl="0" indent="0" algn="ctr" defTabSz="914400" rtl="0" eaLnBrk="1" fontAlgn="auto" latinLnBrk="0" hangingPunct="1">
              <a:lnSpc>
                <a:spcPct val="90000"/>
              </a:lnSpc>
              <a:spcBef>
                <a:spcPts val="1000"/>
              </a:spcBef>
              <a:spcAft>
                <a:spcPts val="0"/>
              </a:spcAft>
              <a:buClr>
                <a:srgbClr val="004A7D"/>
              </a:buClr>
              <a:buSzPct val="110000"/>
              <a:buFontTx/>
              <a:buNone/>
              <a:tabLst/>
              <a:defRPr/>
            </a:pPr>
            <a:r>
              <a:rPr kumimoji="0" lang="de-DE" sz="1100" b="1"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Platz 2 </a:t>
            </a:r>
            <a:r>
              <a:rPr kumimoji="0" lang="de-DE" sz="1100" b="0" i="0" u="none" strike="noStrike" kern="1200" cap="none" spc="0" normalizeH="0" baseline="0" noProof="0" dirty="0">
                <a:ln>
                  <a:noFill/>
                </a:ln>
                <a:solidFill>
                  <a:srgbClr val="131313"/>
                </a:solidFill>
                <a:effectLst/>
                <a:uLnTx/>
                <a:uFillTx/>
                <a:latin typeface="Verdana" panose="020B0604030504040204" pitchFamily="34" charset="0"/>
                <a:ea typeface="Verdana" panose="020B0604030504040204" pitchFamily="34" charset="0"/>
                <a:cs typeface="+mn-cs"/>
              </a:rPr>
              <a:t>unter den deutschen Hochschulen in Bohrtechnik und Fluidbergbau </a:t>
            </a:r>
            <a:r>
              <a:rPr kumimoji="0" lang="de-DE" sz="1100" b="0" i="0" u="none" strike="noStrike" kern="1200" cap="none" spc="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rPr>
              <a:t>Platzhalter</a:t>
            </a:r>
          </a:p>
        </p:txBody>
      </p:sp>
      <p:pic>
        <p:nvPicPr>
          <p:cNvPr id="13" name="Grafik 12">
            <a:extLst>
              <a:ext uri="{FF2B5EF4-FFF2-40B4-BE49-F238E27FC236}">
                <a16:creationId xmlns:a16="http://schemas.microsoft.com/office/drawing/2014/main" id="{318AE20E-DC15-4533-AEC0-77951CB9AA45}"/>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29905"/>
            <a:ext cx="12192000" cy="2053123"/>
          </a:xfrm>
          <a:prstGeom prst="rect">
            <a:avLst/>
          </a:prstGeom>
        </p:spPr>
      </p:pic>
      <p:sp>
        <p:nvSpPr>
          <p:cNvPr id="15" name="Rechteck 14">
            <a:extLst>
              <a:ext uri="{FF2B5EF4-FFF2-40B4-BE49-F238E27FC236}">
                <a16:creationId xmlns:a16="http://schemas.microsoft.com/office/drawing/2014/main" id="{39B863E5-5B16-46B3-863F-8F9B456563F3}"/>
              </a:ext>
            </a:extLst>
          </p:cNvPr>
          <p:cNvSpPr/>
          <p:nvPr/>
        </p:nvSpPr>
        <p:spPr>
          <a:xfrm>
            <a:off x="5759168" y="1937939"/>
            <a:ext cx="1748496" cy="1001265"/>
          </a:xfrm>
          <a:prstGeom prst="rect">
            <a:avLst/>
          </a:prstGeom>
          <a:noFill/>
          <a:ln>
            <a:solidFill>
              <a:srgbClr val="004A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cxnSp>
        <p:nvCxnSpPr>
          <p:cNvPr id="16" name="Gerader Verbinder 15">
            <a:extLst>
              <a:ext uri="{FF2B5EF4-FFF2-40B4-BE49-F238E27FC236}">
                <a16:creationId xmlns:a16="http://schemas.microsoft.com/office/drawing/2014/main" id="{17A70FD6-CDC9-46E3-B6FB-4FF60857C6A5}"/>
              </a:ext>
            </a:extLst>
          </p:cNvPr>
          <p:cNvCxnSpPr>
            <a:cxnSpLocks/>
          </p:cNvCxnSpPr>
          <p:nvPr/>
        </p:nvCxnSpPr>
        <p:spPr>
          <a:xfrm flipV="1">
            <a:off x="6224023" y="2266597"/>
            <a:ext cx="869963" cy="311865"/>
          </a:xfrm>
          <a:prstGeom prst="line">
            <a:avLst/>
          </a:prstGeom>
          <a:ln w="9525">
            <a:solidFill>
              <a:srgbClr val="004A7D"/>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A3AD2E98-2119-40AD-851E-19E8ABA64880}"/>
              </a:ext>
            </a:extLst>
          </p:cNvPr>
          <p:cNvSpPr txBox="1"/>
          <p:nvPr/>
        </p:nvSpPr>
        <p:spPr>
          <a:xfrm>
            <a:off x="5911238" y="2528717"/>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1401+</a:t>
            </a:r>
          </a:p>
        </p:txBody>
      </p:sp>
      <p:sp>
        <p:nvSpPr>
          <p:cNvPr id="18" name="Textfeld 17">
            <a:extLst>
              <a:ext uri="{FF2B5EF4-FFF2-40B4-BE49-F238E27FC236}">
                <a16:creationId xmlns:a16="http://schemas.microsoft.com/office/drawing/2014/main" id="{2D3FE25D-35AF-476F-BBCE-93AEF59D3905}"/>
              </a:ext>
            </a:extLst>
          </p:cNvPr>
          <p:cNvSpPr txBox="1"/>
          <p:nvPr/>
        </p:nvSpPr>
        <p:spPr>
          <a:xfrm>
            <a:off x="7083781" y="1971214"/>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1" i="0" u="none" strike="noStrike" kern="1200" cap="none" spc="0" normalizeH="0" baseline="0" noProof="0" dirty="0">
                <a:ln>
                  <a:noFill/>
                </a:ln>
                <a:solidFill>
                  <a:srgbClr val="004A7D"/>
                </a:solidFill>
                <a:effectLst/>
                <a:uLnTx/>
                <a:uFillTx/>
                <a:latin typeface="Verdana" panose="020B0604030504040204" pitchFamily="34" charset="0"/>
                <a:ea typeface="Verdana" panose="020B0604030504040204" pitchFamily="34" charset="0"/>
                <a:cs typeface="+mn-cs"/>
              </a:rPr>
              <a:t>380</a:t>
            </a:r>
          </a:p>
        </p:txBody>
      </p:sp>
      <p:sp>
        <p:nvSpPr>
          <p:cNvPr id="19" name="Textfeld 18">
            <a:extLst>
              <a:ext uri="{FF2B5EF4-FFF2-40B4-BE49-F238E27FC236}">
                <a16:creationId xmlns:a16="http://schemas.microsoft.com/office/drawing/2014/main" id="{153A7C2C-E866-45AE-A02C-49AF12359CFD}"/>
              </a:ext>
            </a:extLst>
          </p:cNvPr>
          <p:cNvSpPr txBox="1"/>
          <p:nvPr/>
        </p:nvSpPr>
        <p:spPr>
          <a:xfrm>
            <a:off x="6056223" y="2714828"/>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2024</a:t>
            </a:r>
          </a:p>
        </p:txBody>
      </p:sp>
      <p:sp>
        <p:nvSpPr>
          <p:cNvPr id="20" name="Textfeld 19">
            <a:extLst>
              <a:ext uri="{FF2B5EF4-FFF2-40B4-BE49-F238E27FC236}">
                <a16:creationId xmlns:a16="http://schemas.microsoft.com/office/drawing/2014/main" id="{23BE8C56-A75A-4FB7-BBE9-0E3E3F1823E7}"/>
              </a:ext>
            </a:extLst>
          </p:cNvPr>
          <p:cNvSpPr txBox="1"/>
          <p:nvPr/>
        </p:nvSpPr>
        <p:spPr>
          <a:xfrm>
            <a:off x="6943306" y="2713953"/>
            <a:ext cx="477983" cy="225251"/>
          </a:xfrm>
          <a:prstGeom prst="rect">
            <a:avLst/>
          </a:prstGeom>
        </p:spPr>
        <p:txBody>
          <a:bodyPr wrap="square" lIns="0" rIns="0"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rPr>
              <a:t>2025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6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cs typeface="+mn-cs"/>
            </a:endParaRPr>
          </a:p>
        </p:txBody>
      </p:sp>
      <p:pic>
        <p:nvPicPr>
          <p:cNvPr id="21" name="Grafik 20">
            <a:extLst>
              <a:ext uri="{FF2B5EF4-FFF2-40B4-BE49-F238E27FC236}">
                <a16:creationId xmlns:a16="http://schemas.microsoft.com/office/drawing/2014/main" id="{E7E5E88D-EB38-4A98-9522-0B63BBEC66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539" t="-15834"/>
          <a:stretch/>
        </p:blipFill>
        <p:spPr>
          <a:xfrm>
            <a:off x="7869174" y="1494980"/>
            <a:ext cx="3901179" cy="2465596"/>
          </a:xfrm>
          <a:prstGeom prst="rect">
            <a:avLst/>
          </a:prstGeom>
          <a:effectLst/>
        </p:spPr>
      </p:pic>
      <p:pic>
        <p:nvPicPr>
          <p:cNvPr id="7" name="Grafik 6">
            <a:extLst>
              <a:ext uri="{FF2B5EF4-FFF2-40B4-BE49-F238E27FC236}">
                <a16:creationId xmlns:a16="http://schemas.microsoft.com/office/drawing/2014/main" id="{C2A16A63-25A2-401E-B171-201E834EB0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932739" y="3947380"/>
            <a:ext cx="3810024" cy="303968"/>
          </a:xfrm>
          <a:prstGeom prst="rect">
            <a:avLst/>
          </a:prstGeom>
          <a:effectLst/>
        </p:spPr>
      </p:pic>
      <p:pic>
        <p:nvPicPr>
          <p:cNvPr id="22" name="Picture 2" descr="QS World University Rankings - FactCards">
            <a:extLst>
              <a:ext uri="{FF2B5EF4-FFF2-40B4-BE49-F238E27FC236}">
                <a16:creationId xmlns:a16="http://schemas.microsoft.com/office/drawing/2014/main" id="{ECC4FCC9-FADF-41C6-B91C-2AA5611627D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95405" y="1971214"/>
            <a:ext cx="2601395" cy="652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94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F87FF-564C-4123-B69E-9D6F60162677}"/>
              </a:ext>
            </a:extLst>
          </p:cNvPr>
          <p:cNvSpPr>
            <a:spLocks noGrp="1"/>
          </p:cNvSpPr>
          <p:nvPr>
            <p:ph type="ctrTitle"/>
          </p:nvPr>
        </p:nvSpPr>
        <p:spPr>
          <a:xfrm>
            <a:off x="1333595" y="1979828"/>
            <a:ext cx="10397085" cy="1788608"/>
          </a:xfrm>
        </p:spPr>
        <p:txBody>
          <a:bodyPr>
            <a:normAutofit/>
          </a:bodyPr>
          <a:lstStyle/>
          <a:p>
            <a:r>
              <a:rPr lang="de-DE" dirty="0"/>
              <a:t>STUDIUM UND </a:t>
            </a:r>
            <a:br>
              <a:rPr lang="de-DE" dirty="0"/>
            </a:br>
            <a:r>
              <a:rPr lang="de-DE" dirty="0"/>
              <a:t>LEHRE</a:t>
            </a:r>
          </a:p>
        </p:txBody>
      </p:sp>
      <p:sp>
        <p:nvSpPr>
          <p:cNvPr id="3" name="Untertitel 2">
            <a:extLst>
              <a:ext uri="{FF2B5EF4-FFF2-40B4-BE49-F238E27FC236}">
                <a16:creationId xmlns:a16="http://schemas.microsoft.com/office/drawing/2014/main" id="{13A6D9B7-54F9-4698-AC99-B90762425570}"/>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4087629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C6ED7DA7-2818-4101-9D05-EC8573EB73C4}"/>
              </a:ext>
            </a:extLst>
          </p:cNvPr>
          <p:cNvSpPr/>
          <p:nvPr/>
        </p:nvSpPr>
        <p:spPr>
          <a:xfrm rot="16200000">
            <a:off x="6633657" y="1299655"/>
            <a:ext cx="6857999"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923FA38-2226-4D0B-8F48-E56EE8757FD7}"/>
              </a:ext>
            </a:extLst>
          </p:cNvPr>
          <p:cNvSpPr>
            <a:spLocks noGrp="1"/>
          </p:cNvSpPr>
          <p:nvPr>
            <p:ph idx="12"/>
          </p:nvPr>
        </p:nvSpPr>
        <p:spPr>
          <a:xfrm>
            <a:off x="760227" y="1364456"/>
            <a:ext cx="10720574" cy="4450557"/>
          </a:xfrm>
        </p:spPr>
        <p:txBody>
          <a:bodyPr/>
          <a:lstStyle/>
          <a:p>
            <a:pPr>
              <a:lnSpc>
                <a:spcPct val="107000"/>
              </a:lnSpc>
              <a:spcBef>
                <a:spcPts val="0"/>
              </a:spcBef>
              <a:spcAft>
                <a:spcPts val="600"/>
              </a:spcAft>
            </a:pPr>
            <a:r>
              <a:rPr lang="de-DE" b="1" dirty="0">
                <a:solidFill>
                  <a:schemeClr val="accent5">
                    <a:lumMod val="50000"/>
                  </a:schemeClr>
                </a:solidFill>
              </a:rPr>
              <a:t>Lehre - vielfältig, interdisziplinär, praxisnah</a:t>
            </a:r>
            <a:endParaRPr lang="de-DE" b="1" dirty="0">
              <a:solidFill>
                <a:schemeClr val="accent5">
                  <a:lumMod val="50000"/>
                </a:schemeClr>
              </a:solidFill>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dirty="0">
                <a:ea typeface="Calibri" panose="020F0502020204030204" pitchFamily="34" charset="0"/>
                <a:cs typeface="Times New Roman" panose="02020603050405020304" pitchFamily="18" charset="0"/>
              </a:rPr>
              <a:t>Vermittlung f</a:t>
            </a:r>
            <a:r>
              <a:rPr lang="de-DE" sz="1800" dirty="0">
                <a:effectLst/>
                <a:ea typeface="Calibri" panose="020F0502020204030204" pitchFamily="34" charset="0"/>
                <a:cs typeface="Times New Roman" panose="02020603050405020304" pitchFamily="18" charset="0"/>
              </a:rPr>
              <a:t>achlicher und interdisziplinärer Kompetenzen</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sz="1800" dirty="0">
                <a:solidFill>
                  <a:srgbClr val="17171D"/>
                </a:solidFill>
              </a:rPr>
              <a:t>Integration aktueller Forschungsergebnisse </a:t>
            </a:r>
          </a:p>
          <a:p>
            <a:pPr marL="285750" indent="-285750">
              <a:lnSpc>
                <a:spcPct val="107000"/>
              </a:lnSpc>
              <a:spcBef>
                <a:spcPts val="600"/>
              </a:spcBef>
              <a:buFont typeface="Courier New" panose="02070309020205020404" pitchFamily="49" charset="0"/>
              <a:buChar char="o"/>
            </a:pPr>
            <a:r>
              <a:rPr lang="de-DE" sz="1800" dirty="0">
                <a:solidFill>
                  <a:srgbClr val="17171D"/>
                </a:solidFill>
              </a:rPr>
              <a:t>Förderung von forschendem Denken </a:t>
            </a: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Praxisnähe</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Förderung </a:t>
            </a:r>
            <a:r>
              <a:rPr lang="de-DE" dirty="0">
                <a:ea typeface="Calibri" panose="020F0502020204030204" pitchFamily="34" charset="0"/>
                <a:cs typeface="Times New Roman" panose="02020603050405020304" pitchFamily="18" charset="0"/>
              </a:rPr>
              <a:t>i</a:t>
            </a:r>
            <a:r>
              <a:rPr lang="de-DE" sz="1800" dirty="0">
                <a:effectLst/>
                <a:ea typeface="Calibri" panose="020F0502020204030204" pitchFamily="34" charset="0"/>
                <a:cs typeface="Times New Roman" panose="02020603050405020304" pitchFamily="18" charset="0"/>
              </a:rPr>
              <a:t>nterkultureller Austausch und globaler Zusammenarbeit </a:t>
            </a: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Diversitätsgerechte Lehre</a:t>
            </a: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Integration digitaler Technologien zur Verbesserung der Lehrmethoden </a:t>
            </a:r>
            <a:endParaRPr lang="de-DE" dirty="0">
              <a:ea typeface="Calibri" panose="020F0502020204030204" pitchFamily="34" charset="0"/>
              <a:cs typeface="Times New Roman" panose="02020603050405020304" pitchFamily="18" charset="0"/>
            </a:endParaRPr>
          </a:p>
          <a:p>
            <a:pPr marL="285750" indent="-285750">
              <a:lnSpc>
                <a:spcPct val="107000"/>
              </a:lnSpc>
              <a:spcBef>
                <a:spcPts val="600"/>
              </a:spcBef>
              <a:buFont typeface="Courier New" panose="02070309020205020404" pitchFamily="49" charset="0"/>
              <a:buChar char="o"/>
            </a:pPr>
            <a:r>
              <a:rPr lang="de-DE" sz="1800" dirty="0">
                <a:effectLst/>
                <a:ea typeface="Calibri" panose="020F0502020204030204" pitchFamily="34" charset="0"/>
                <a:cs typeface="Times New Roman" panose="02020603050405020304" pitchFamily="18" charset="0"/>
              </a:rPr>
              <a:t>Vorbereitung auf die digitale Arbeitswelt</a:t>
            </a:r>
          </a:p>
          <a:p>
            <a:pPr marL="285750" indent="-285750">
              <a:lnSpc>
                <a:spcPct val="107000"/>
              </a:lnSpc>
              <a:spcBef>
                <a:spcPts val="600"/>
              </a:spcBef>
              <a:buFont typeface="Courier New" panose="02070309020205020404" pitchFamily="49" charset="0"/>
              <a:buChar char="o"/>
            </a:pPr>
            <a:r>
              <a:rPr lang="de-DE" dirty="0">
                <a:ea typeface="Calibri" panose="020F0502020204030204" pitchFamily="34" charset="0"/>
                <a:cs typeface="Times New Roman" panose="02020603050405020304" pitchFamily="18" charset="0"/>
              </a:rPr>
              <a:t>Fort- und  Weiterbildungen für den lebenslangen Lernprozess</a:t>
            </a:r>
            <a:endParaRPr lang="de-DE" sz="1800" dirty="0">
              <a:effectLst/>
              <a:ea typeface="Calibri" panose="020F0502020204030204" pitchFamily="34" charset="0"/>
              <a:cs typeface="Times New Roman" panose="02020603050405020304" pitchFamily="18" charset="0"/>
            </a:endParaRPr>
          </a:p>
          <a:p>
            <a:endParaRPr lang="de-DE" dirty="0"/>
          </a:p>
        </p:txBody>
      </p:sp>
      <p:sp>
        <p:nvSpPr>
          <p:cNvPr id="3" name="Titel 2">
            <a:extLst>
              <a:ext uri="{FF2B5EF4-FFF2-40B4-BE49-F238E27FC236}">
                <a16:creationId xmlns:a16="http://schemas.microsoft.com/office/drawing/2014/main" id="{6E420EC7-2150-4ECF-824B-CFB35F9D9CE3}"/>
              </a:ext>
            </a:extLst>
          </p:cNvPr>
          <p:cNvSpPr>
            <a:spLocks noGrp="1"/>
          </p:cNvSpPr>
          <p:nvPr>
            <p:ph type="title"/>
          </p:nvPr>
        </p:nvSpPr>
        <p:spPr/>
        <p:txBody>
          <a:bodyPr/>
          <a:lstStyle/>
          <a:p>
            <a:r>
              <a:rPr lang="de-DE" dirty="0"/>
              <a:t>LEITBILD LEHRE &amp; STUDIUM</a:t>
            </a:r>
          </a:p>
        </p:txBody>
      </p:sp>
      <p:pic>
        <p:nvPicPr>
          <p:cNvPr id="6" name="Grafik 5">
            <a:extLst>
              <a:ext uri="{FF2B5EF4-FFF2-40B4-BE49-F238E27FC236}">
                <a16:creationId xmlns:a16="http://schemas.microsoft.com/office/drawing/2014/main" id="{4C36EDA0-3BC7-4EEA-A6A9-FD8F955E3B4D}"/>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3682381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F5C3B5CE-ACCE-4E6F-B170-0B7818FF3B31}"/>
              </a:ext>
            </a:extLst>
          </p:cNvPr>
          <p:cNvSpPr/>
          <p:nvPr/>
        </p:nvSpPr>
        <p:spPr>
          <a:xfrm rot="16200000">
            <a:off x="6594910" y="1260910"/>
            <a:ext cx="6948000" cy="424618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12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BCB69A10-EA73-4410-AEF9-1DF752A4B0C8}"/>
              </a:ext>
            </a:extLst>
          </p:cNvPr>
          <p:cNvSpPr>
            <a:spLocks noGrp="1"/>
          </p:cNvSpPr>
          <p:nvPr>
            <p:ph idx="12"/>
          </p:nvPr>
        </p:nvSpPr>
        <p:spPr>
          <a:xfrm>
            <a:off x="760227" y="1364456"/>
            <a:ext cx="7172510" cy="4450557"/>
          </a:xfrm>
        </p:spPr>
        <p:txBody>
          <a:bodyPr/>
          <a:lstStyle/>
          <a:p>
            <a:pPr marL="57150">
              <a:lnSpc>
                <a:spcPct val="120000"/>
              </a:lnSpc>
              <a:spcBef>
                <a:spcPts val="0"/>
              </a:spcBef>
              <a:spcAft>
                <a:spcPts val="600"/>
              </a:spcAft>
              <a:buClr>
                <a:srgbClr val="0064A8"/>
              </a:buClr>
              <a:buSzTx/>
              <a:defRPr/>
            </a:pPr>
            <a:r>
              <a:rPr lang="de-DE" b="1" dirty="0">
                <a:solidFill>
                  <a:schemeClr val="accent5">
                    <a:lumMod val="50000"/>
                  </a:schemeClr>
                </a:solidFill>
                <a:latin typeface="Arial" pitchFamily="34" charset="0"/>
                <a:cs typeface="Arial" pitchFamily="34" charset="0"/>
              </a:rPr>
              <a:t>Persönliche Atmosphäre</a:t>
            </a:r>
          </a:p>
          <a:p>
            <a:pPr marL="342900">
              <a:lnSpc>
                <a:spcPct val="120000"/>
              </a:lnSpc>
              <a:spcBef>
                <a:spcPts val="0"/>
              </a:spcBef>
              <a:spcAft>
                <a:spcPts val="600"/>
              </a:spcAft>
              <a:buClr>
                <a:srgbClr val="0064A8"/>
              </a:buClr>
              <a:buSzTx/>
              <a:buFont typeface="Courier New" panose="02070309020205020404" pitchFamily="49" charset="0"/>
              <a:buChar char="o"/>
              <a:defRPr/>
            </a:pPr>
            <a:r>
              <a:rPr lang="de-DE" sz="1600" dirty="0">
                <a:latin typeface="Arial" pitchFamily="34" charset="0"/>
                <a:cs typeface="Arial" pitchFamily="34" charset="0"/>
              </a:rPr>
              <a:t>  Exzellentes Beratungs- und Betreuungsnetzwerk</a:t>
            </a:r>
          </a:p>
          <a:p>
            <a:pPr marL="342900">
              <a:lnSpc>
                <a:spcPct val="120000"/>
              </a:lnSpc>
              <a:spcBef>
                <a:spcPts val="0"/>
              </a:spcBef>
              <a:buClr>
                <a:srgbClr val="0064A8"/>
              </a:buClr>
              <a:buSzTx/>
              <a:buFont typeface="Courier New" panose="02070309020205020404" pitchFamily="49" charset="0"/>
              <a:buChar char="o"/>
              <a:defRPr/>
            </a:pPr>
            <a:r>
              <a:rPr lang="de-DE" sz="1600" dirty="0">
                <a:latin typeface="Arial" pitchFamily="34" charset="0"/>
                <a:cs typeface="Arial" pitchFamily="34" charset="0"/>
              </a:rPr>
              <a:t>  Individuelle Studienorganisation </a:t>
            </a:r>
          </a:p>
          <a:p>
            <a:pPr marL="57150">
              <a:lnSpc>
                <a:spcPct val="120000"/>
              </a:lnSpc>
              <a:spcBef>
                <a:spcPts val="1200"/>
              </a:spcBef>
              <a:spcAft>
                <a:spcPts val="600"/>
              </a:spcAft>
              <a:buClr>
                <a:srgbClr val="0064A8"/>
              </a:buClr>
              <a:buSzTx/>
              <a:defRPr/>
            </a:pP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Campusuniversität</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kurze Wege zu den Lehrveranstaltungen</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moderne Ausstattung</a:t>
            </a:r>
          </a:p>
          <a:p>
            <a:pPr marL="284400" lvl="1" indent="284400">
              <a:lnSpc>
                <a:spcPct val="120000"/>
              </a:lnSpc>
              <a:spcBef>
                <a:spcPts val="0"/>
              </a:spcBef>
              <a:buClr>
                <a:srgbClr val="578489"/>
              </a:buClr>
              <a:buSzTx/>
              <a:buFont typeface="Courier New" panose="02070309020205020404" pitchFamily="49" charset="0"/>
              <a:buChar char="o"/>
              <a:defRPr/>
            </a:pPr>
            <a:r>
              <a:rPr lang="de-DE" dirty="0">
                <a:solidFill>
                  <a:srgbClr val="000000"/>
                </a:solidFill>
                <a:latin typeface="Arial" pitchFamily="34" charset="0"/>
                <a:cs typeface="Arial" pitchFamily="34" charset="0"/>
              </a:rPr>
              <a:t>Labore, Technika und Großforschungsanlagen auf dem Campus</a:t>
            </a:r>
          </a:p>
          <a:p>
            <a:pPr marL="284400" lvl="1" indent="284400">
              <a:lnSpc>
                <a:spcPct val="120000"/>
              </a:lnSpc>
              <a:spcBef>
                <a:spcPts val="0"/>
              </a:spcBef>
              <a:buClr>
                <a:srgbClr val="578489"/>
              </a:buClr>
              <a:buSzTx/>
              <a:buFont typeface="Courier New" panose="02070309020205020404" pitchFamily="49" charset="0"/>
              <a:buChar char="o"/>
              <a:defRPr/>
            </a:pPr>
            <a:r>
              <a:rPr kumimoji="0" lang="de-DE" i="0" u="none" strike="noStrike" kern="1200" cap="none" spc="0" normalizeH="0" baseline="0" noProof="0" dirty="0">
                <a:ln>
                  <a:noFill/>
                </a:ln>
                <a:effectLst/>
                <a:uLnTx/>
                <a:uFillTx/>
                <a:latin typeface="Arial" pitchFamily="34" charset="0"/>
                <a:ea typeface="+mn-ea"/>
                <a:cs typeface="Arial" pitchFamily="34" charset="0"/>
              </a:rPr>
              <a:t>garantierte Hörsaal- und Laborplätze</a:t>
            </a:r>
            <a:endParaRPr lang="de-DE" dirty="0">
              <a:latin typeface="Arial" pitchFamily="34" charset="0"/>
              <a:cs typeface="Arial" pitchFamily="34" charset="0"/>
            </a:endParaRPr>
          </a:p>
          <a:p>
            <a:pPr marL="57150">
              <a:lnSpc>
                <a:spcPct val="120000"/>
              </a:lnSpc>
              <a:spcBef>
                <a:spcPts val="1200"/>
              </a:spcBef>
              <a:spcAft>
                <a:spcPts val="600"/>
              </a:spcAft>
              <a:buClr>
                <a:srgbClr val="0064A8"/>
              </a:buClr>
              <a:buSzTx/>
              <a:defRPr/>
            </a:pPr>
            <a:r>
              <a:rPr kumimoji="0" lang="de-DE" b="1" i="0" u="none" strike="noStrike" kern="1200" cap="none" spc="0" normalizeH="0" baseline="0" noProof="0" dirty="0">
                <a:ln>
                  <a:noFill/>
                </a:ln>
                <a:solidFill>
                  <a:schemeClr val="accent5">
                    <a:lumMod val="50000"/>
                  </a:schemeClr>
                </a:solidFill>
                <a:effectLst/>
                <a:uLnTx/>
                <a:uFillTx/>
                <a:latin typeface="Arial" pitchFamily="34" charset="0"/>
                <a:ea typeface="+mn-ea"/>
                <a:cs typeface="Arial" pitchFamily="34" charset="0"/>
              </a:rPr>
              <a:t>Zentrumsnahes Wohnen auf dem Campus</a:t>
            </a:r>
          </a:p>
          <a:p>
            <a:pPr marL="570150" lvl="1">
              <a:lnSpc>
                <a:spcPct val="120000"/>
              </a:lnSpc>
              <a:spcBef>
                <a:spcPts val="0"/>
              </a:spcBef>
              <a:spcAft>
                <a:spcPts val="600"/>
              </a:spcAft>
              <a:buClr>
                <a:srgbClr val="0064A8"/>
              </a:buClr>
              <a:buSzTx/>
              <a:buFont typeface="Courier New" panose="02070309020205020404" pitchFamily="49" charset="0"/>
              <a:buChar char="o"/>
              <a:defRPr/>
            </a:pPr>
            <a:r>
              <a:rPr lang="de-DE" dirty="0">
                <a:solidFill>
                  <a:srgbClr val="000000"/>
                </a:solidFill>
                <a:latin typeface="Arial" pitchFamily="34" charset="0"/>
                <a:cs typeface="Arial" pitchFamily="34" charset="0"/>
              </a:rPr>
              <a:t>10 Wohnanlagen - </a:t>
            </a:r>
            <a:r>
              <a:rPr kumimoji="0" lang="de-DE" b="0" i="0" u="none" strike="noStrike" kern="1200" cap="none" spc="0" normalizeH="0" baseline="0" noProof="0" dirty="0">
                <a:ln>
                  <a:noFill/>
                </a:ln>
                <a:solidFill>
                  <a:srgbClr val="000000"/>
                </a:solidFill>
                <a:effectLst/>
                <a:uLnTx/>
                <a:uFillTx/>
                <a:latin typeface="Arial" pitchFamily="34" charset="0"/>
                <a:ea typeface="+mn-ea"/>
                <a:cs typeface="Arial" pitchFamily="34" charset="0"/>
              </a:rPr>
              <a:t>Apartments und Zimmer all inclusive </a:t>
            </a:r>
            <a:r>
              <a:rPr kumimoji="0" lang="de-DE" b="0" i="0" u="none" strike="noStrike" kern="1200" cap="none" spc="0" normalizeH="0" baseline="0" noProof="0" dirty="0">
                <a:ln>
                  <a:noFill/>
                </a:ln>
                <a:solidFill>
                  <a:srgbClr val="000000"/>
                </a:solidFill>
                <a:effectLst/>
                <a:uLnTx/>
                <a:uFillTx/>
                <a:ea typeface="+mn-ea"/>
                <a:cs typeface="Arial" pitchFamily="34" charset="0"/>
              </a:rPr>
              <a:t>(</a:t>
            </a:r>
            <a:r>
              <a:rPr lang="de-DE" b="0" i="0" dirty="0">
                <a:solidFill>
                  <a:srgbClr val="000000"/>
                </a:solidFill>
                <a:effectLst/>
              </a:rPr>
              <a:t>Möbel, Wasser, Strom, Heizung, Internet, TV (Kabel-Anschluss) </a:t>
            </a:r>
            <a:endParaRPr kumimoji="0" lang="de-DE" b="0" i="0" u="none" strike="noStrike" kern="1200" cap="none" spc="0" normalizeH="0" baseline="0" noProof="0" dirty="0">
              <a:ln>
                <a:noFill/>
              </a:ln>
              <a:solidFill>
                <a:srgbClr val="000000"/>
              </a:solidFill>
              <a:effectLst/>
              <a:uLnTx/>
              <a:uFillTx/>
              <a:ea typeface="+mn-ea"/>
              <a:cs typeface="Arial" pitchFamily="34" charset="0"/>
            </a:endParaRPr>
          </a:p>
          <a:p>
            <a:pPr marL="284400" lvl="1" indent="284400">
              <a:lnSpc>
                <a:spcPct val="120000"/>
              </a:lnSpc>
              <a:spcBef>
                <a:spcPts val="0"/>
              </a:spcBef>
              <a:spcAft>
                <a:spcPts val="600"/>
              </a:spcAft>
              <a:buClr>
                <a:srgbClr val="0064A8"/>
              </a:buClr>
              <a:buSzTx/>
              <a:buFont typeface="Courier New" panose="02070309020205020404" pitchFamily="49" charset="0"/>
              <a:buChar char="o"/>
              <a:defRPr/>
            </a:pPr>
            <a:r>
              <a:rPr lang="de-DE" dirty="0">
                <a:solidFill>
                  <a:srgbClr val="000000"/>
                </a:solidFill>
                <a:latin typeface="Arial" pitchFamily="34" charset="0"/>
                <a:cs typeface="Arial" pitchFamily="34" charset="0"/>
              </a:rPr>
              <a:t>Mieten zwischen 220€ und 415€ monatlich</a:t>
            </a:r>
            <a:endParaRPr kumimoji="0" lang="de-DE"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a:p>
            <a:endParaRPr lang="de-DE" dirty="0"/>
          </a:p>
        </p:txBody>
      </p:sp>
      <p:sp>
        <p:nvSpPr>
          <p:cNvPr id="4" name="Titel 3">
            <a:extLst>
              <a:ext uri="{FF2B5EF4-FFF2-40B4-BE49-F238E27FC236}">
                <a16:creationId xmlns:a16="http://schemas.microsoft.com/office/drawing/2014/main" id="{8F0BB512-5366-4E86-8712-672A5A1F937C}"/>
              </a:ext>
            </a:extLst>
          </p:cNvPr>
          <p:cNvSpPr>
            <a:spLocks noGrp="1"/>
          </p:cNvSpPr>
          <p:nvPr>
            <p:ph type="title"/>
          </p:nvPr>
        </p:nvSpPr>
        <p:spPr/>
        <p:txBody>
          <a:bodyPr/>
          <a:lstStyle/>
          <a:p>
            <a:r>
              <a:rPr lang="de-DE" sz="2800" dirty="0"/>
              <a:t>#TUBAFstudium</a:t>
            </a:r>
          </a:p>
        </p:txBody>
      </p:sp>
      <p:pic>
        <p:nvPicPr>
          <p:cNvPr id="6" name="Grafik 5">
            <a:extLst>
              <a:ext uri="{FF2B5EF4-FFF2-40B4-BE49-F238E27FC236}">
                <a16:creationId xmlns:a16="http://schemas.microsoft.com/office/drawing/2014/main" id="{47132231-CB5E-4DBD-B450-BC65BDC64335}"/>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3082" y="4838967"/>
            <a:ext cx="12192000" cy="2053123"/>
          </a:xfrm>
          <a:prstGeom prst="rect">
            <a:avLst/>
          </a:prstGeom>
        </p:spPr>
      </p:pic>
    </p:spTree>
    <p:extLst>
      <p:ext uri="{BB962C8B-B14F-4D97-AF65-F5344CB8AC3E}">
        <p14:creationId xmlns:p14="http://schemas.microsoft.com/office/powerpoint/2010/main" val="39908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54775F6-DE07-4181-851A-A38664423D0A}"/>
              </a:ext>
            </a:extLst>
          </p:cNvPr>
          <p:cNvSpPr>
            <a:spLocks noGrp="1"/>
          </p:cNvSpPr>
          <p:nvPr>
            <p:ph type="title"/>
          </p:nvPr>
        </p:nvSpPr>
        <p:spPr>
          <a:xfrm>
            <a:off x="731838" y="540186"/>
            <a:ext cx="10982536" cy="781764"/>
          </a:xfrm>
        </p:spPr>
        <p:txBody>
          <a:bodyPr/>
          <a:lstStyle/>
          <a:p>
            <a:r>
              <a:rPr lang="de-DE" sz="2800" dirty="0"/>
              <a:t>CHE-RANKING 2024: CHEMIE </a:t>
            </a:r>
            <a:endParaRPr lang="de-DE" dirty="0"/>
          </a:p>
        </p:txBody>
      </p:sp>
      <p:pic>
        <p:nvPicPr>
          <p:cNvPr id="7" name="Grafik 6">
            <a:extLst>
              <a:ext uri="{FF2B5EF4-FFF2-40B4-BE49-F238E27FC236}">
                <a16:creationId xmlns:a16="http://schemas.microsoft.com/office/drawing/2014/main" id="{1F4E174B-8E7B-486B-B8DC-F1DA79DB44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80817" y="1341438"/>
            <a:ext cx="5470678" cy="4319653"/>
          </a:xfrm>
          <a:prstGeom prst="rect">
            <a:avLst/>
          </a:prstGeom>
          <a:effectLst>
            <a:outerShdw blurRad="63500" sx="102000" sy="102000" algn="ctr" rotWithShape="0">
              <a:prstClr val="black">
                <a:alpha val="40000"/>
              </a:prstClr>
            </a:outerShdw>
          </a:effectLst>
        </p:spPr>
      </p:pic>
      <p:pic>
        <p:nvPicPr>
          <p:cNvPr id="13" name="Grafik 12">
            <a:extLst>
              <a:ext uri="{FF2B5EF4-FFF2-40B4-BE49-F238E27FC236}">
                <a16:creationId xmlns:a16="http://schemas.microsoft.com/office/drawing/2014/main" id="{EC03F9C0-323F-4BCB-B44F-6961711298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9391" y="778019"/>
            <a:ext cx="5580327" cy="3452236"/>
          </a:xfrm>
          <a:prstGeom prst="rect">
            <a:avLst/>
          </a:prstGeom>
          <a:effectLst>
            <a:outerShdw blurRad="50800" dist="38100" dir="2700000" algn="tl" rotWithShape="0">
              <a:prstClr val="black">
                <a:alpha val="40000"/>
              </a:prstClr>
            </a:outerShdw>
          </a:effectLst>
        </p:spPr>
      </p:pic>
      <p:pic>
        <p:nvPicPr>
          <p:cNvPr id="4" name="Grafik 3">
            <a:extLst>
              <a:ext uri="{FF2B5EF4-FFF2-40B4-BE49-F238E27FC236}">
                <a16:creationId xmlns:a16="http://schemas.microsoft.com/office/drawing/2014/main" id="{2CA915C1-4F8F-4296-8577-EFBC36D49C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6000" y="3856314"/>
            <a:ext cx="1548876" cy="2298559"/>
          </a:xfrm>
          <a:prstGeom prst="rect">
            <a:avLst/>
          </a:prstGeom>
        </p:spPr>
      </p:pic>
      <p:sp>
        <p:nvSpPr>
          <p:cNvPr id="6" name="Flussdiagramm: Manuelle Eingabe 5">
            <a:extLst>
              <a:ext uri="{FF2B5EF4-FFF2-40B4-BE49-F238E27FC236}">
                <a16:creationId xmlns:a16="http://schemas.microsoft.com/office/drawing/2014/main" id="{752E3FD4-3BE3-4B5A-90D5-F033578E46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777169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1037F55-51E1-4E2B-9C65-963F502EF496}"/>
              </a:ext>
            </a:extLst>
          </p:cNvPr>
          <p:cNvSpPr>
            <a:spLocks noGrp="1"/>
          </p:cNvSpPr>
          <p:nvPr>
            <p:ph idx="12"/>
          </p:nvPr>
        </p:nvSpPr>
        <p:spPr>
          <a:xfrm>
            <a:off x="760228" y="1322577"/>
            <a:ext cx="10982535" cy="4450557"/>
          </a:xfrm>
        </p:spPr>
        <p:txBody>
          <a:bodyPr/>
          <a:lstStyle/>
          <a:p>
            <a:pPr>
              <a:lnSpc>
                <a:spcPct val="100000"/>
              </a:lnSpc>
              <a:spcAft>
                <a:spcPts val="1200"/>
              </a:spcAft>
              <a:buClr>
                <a:srgbClr val="0069B4"/>
              </a:buClr>
              <a:buSzPct val="120000"/>
              <a:defRPr/>
            </a:pPr>
            <a:r>
              <a:rPr lang="de-DE" sz="1800" b="1" dirty="0">
                <a:solidFill>
                  <a:schemeClr val="accent5">
                    <a:lumMod val="50000"/>
                  </a:schemeClr>
                </a:solidFill>
                <a:latin typeface="Arial" pitchFamily="34" charset="0"/>
                <a:cs typeface="Arial" pitchFamily="34" charset="0"/>
              </a:rPr>
              <a:t>68 </a:t>
            </a:r>
            <a:r>
              <a:rPr lang="de-DE" b="1" dirty="0">
                <a:solidFill>
                  <a:schemeClr val="accent5">
                    <a:lumMod val="50000"/>
                  </a:schemeClr>
                </a:solidFill>
                <a:latin typeface="Arial" pitchFamily="34" charset="0"/>
                <a:cs typeface="Arial" pitchFamily="34" charset="0"/>
              </a:rPr>
              <a:t>Bachelor-, Master- und Diplom-</a:t>
            </a:r>
            <a:r>
              <a:rPr lang="de-DE" sz="1800" b="1" dirty="0">
                <a:solidFill>
                  <a:schemeClr val="accent5">
                    <a:lumMod val="50000"/>
                  </a:schemeClr>
                </a:solidFill>
                <a:latin typeface="Arial" pitchFamily="34" charset="0"/>
                <a:cs typeface="Arial" pitchFamily="34" charset="0"/>
              </a:rPr>
              <a:t>Studiengänge, davon </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Geowissenschaften und Geoingenieurwesen 	15</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Ingenieurwissenschaften				18 </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Material- und Werkstoffwissenschaften		  7</a:t>
            </a:r>
          </a:p>
          <a:p>
            <a:pPr marL="284400" lvl="1" indent="-285750" defTabSz="860425">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Wirtschaftswissenschaften			13</a:t>
            </a:r>
          </a:p>
          <a:p>
            <a:pPr marL="284400" lvl="1" indent="-285750" defTabSz="601663">
              <a:lnSpc>
                <a:spcPct val="100000"/>
              </a:lnSpc>
              <a:spcBef>
                <a:spcPts val="600"/>
              </a:spcBef>
              <a:spcAft>
                <a:spcPts val="600"/>
              </a:spcAft>
              <a:buClr>
                <a:srgbClr val="0069B4"/>
              </a:buClr>
              <a:buSzPct val="120000"/>
              <a:buFont typeface="Courier New" panose="02070309020205020404" pitchFamily="49" charset="0"/>
              <a:buChar char="o"/>
              <a:defRPr/>
            </a:pPr>
            <a:r>
              <a:rPr lang="de-DE" dirty="0">
                <a:solidFill>
                  <a:prstClr val="black"/>
                </a:solidFill>
                <a:latin typeface="Arial" pitchFamily="34" charset="0"/>
                <a:cs typeface="Arial" pitchFamily="34" charset="0"/>
              </a:rPr>
              <a:t>Mathematik, Informatik und Naturwissenschaften	        9</a:t>
            </a:r>
          </a:p>
          <a:p>
            <a:pPr>
              <a:spcBef>
                <a:spcPts val="1200"/>
              </a:spcBef>
            </a:pPr>
            <a:r>
              <a:rPr lang="de-DE" b="1" dirty="0">
                <a:solidFill>
                  <a:schemeClr val="accent5">
                    <a:lumMod val="50000"/>
                  </a:schemeClr>
                </a:solidFill>
              </a:rPr>
              <a:t>	</a:t>
            </a:r>
          </a:p>
        </p:txBody>
      </p:sp>
      <p:sp>
        <p:nvSpPr>
          <p:cNvPr id="3" name="Titel 2">
            <a:extLst>
              <a:ext uri="{FF2B5EF4-FFF2-40B4-BE49-F238E27FC236}">
                <a16:creationId xmlns:a16="http://schemas.microsoft.com/office/drawing/2014/main" id="{FE7CF139-9692-43A9-9A62-367B5FB8E175}"/>
              </a:ext>
            </a:extLst>
          </p:cNvPr>
          <p:cNvSpPr>
            <a:spLocks noGrp="1"/>
          </p:cNvSpPr>
          <p:nvPr>
            <p:ph type="title"/>
          </p:nvPr>
        </p:nvSpPr>
        <p:spPr/>
        <p:txBody>
          <a:bodyPr/>
          <a:lstStyle/>
          <a:p>
            <a:r>
              <a:rPr lang="de-DE" dirty="0"/>
              <a:t>INNOVATIVE STUDIENKONZEPTE</a:t>
            </a:r>
          </a:p>
        </p:txBody>
      </p:sp>
      <p:pic>
        <p:nvPicPr>
          <p:cNvPr id="11" name="Grafik 10">
            <a:extLst>
              <a:ext uri="{FF2B5EF4-FFF2-40B4-BE49-F238E27FC236}">
                <a16:creationId xmlns:a16="http://schemas.microsoft.com/office/drawing/2014/main" id="{9B4FC0EB-5A28-4350-8B83-2ADA8A8B004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12" name="Textfeld 11">
            <a:extLst>
              <a:ext uri="{FF2B5EF4-FFF2-40B4-BE49-F238E27FC236}">
                <a16:creationId xmlns:a16="http://schemas.microsoft.com/office/drawing/2014/main" id="{52A925F5-038E-44BD-A179-21BB8A69ECD6}"/>
              </a:ext>
            </a:extLst>
          </p:cNvPr>
          <p:cNvSpPr txBox="1"/>
          <p:nvPr/>
        </p:nvSpPr>
        <p:spPr>
          <a:xfrm>
            <a:off x="8157946" y="5834245"/>
            <a:ext cx="1543198" cy="315121"/>
          </a:xfrm>
          <a:prstGeom prst="rect">
            <a:avLst/>
          </a:prstGeom>
        </p:spPr>
        <p:txBody>
          <a:bodyPr wrap="square" lIns="0" rIns="0" rtlCol="0" anchor="t">
            <a:normAutofit/>
          </a:bodyPr>
          <a:lstStyle/>
          <a:p>
            <a:pPr algn="l"/>
            <a:r>
              <a:rPr lang="de-DE" sz="1200" i="0" dirty="0">
                <a:solidFill>
                  <a:srgbClr val="002060"/>
                </a:solidFill>
              </a:rPr>
              <a:t>Stand: 11.2024</a:t>
            </a:r>
          </a:p>
        </p:txBody>
      </p:sp>
      <p:sp>
        <p:nvSpPr>
          <p:cNvPr id="16" name="Rechteck: eine Ecke abgeschnitten 15">
            <a:extLst>
              <a:ext uri="{FF2B5EF4-FFF2-40B4-BE49-F238E27FC236}">
                <a16:creationId xmlns:a16="http://schemas.microsoft.com/office/drawing/2014/main" id="{1C256A08-E55F-46C1-857A-03421EF7F386}"/>
              </a:ext>
            </a:extLst>
          </p:cNvPr>
          <p:cNvSpPr/>
          <p:nvPr/>
        </p:nvSpPr>
        <p:spPr>
          <a:xfrm>
            <a:off x="3482140" y="4174310"/>
            <a:ext cx="1908450" cy="1243200"/>
          </a:xfrm>
          <a:prstGeom prst="snip1Rect">
            <a:avLst>
              <a:gd name="adj" fmla="val 24343"/>
            </a:avLst>
          </a:prstGeom>
          <a:solidFill>
            <a:schemeClr val="accent5">
              <a:lumMod val="75000"/>
            </a:schemeClr>
          </a:solidFill>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4.389 </a:t>
            </a:r>
            <a:r>
              <a:rPr lang="de-DE" sz="1800" dirty="0">
                <a:latin typeface="Arial" panose="020B0604020202020204" pitchFamily="34" charset="0"/>
                <a:cs typeface="Arial" panose="020B0604020202020204" pitchFamily="34" charset="0"/>
              </a:rPr>
              <a:t>Studierende</a:t>
            </a:r>
          </a:p>
        </p:txBody>
      </p:sp>
      <p:sp>
        <p:nvSpPr>
          <p:cNvPr id="17" name="Rechteck: eine Ecke abgeschnitten 16">
            <a:extLst>
              <a:ext uri="{FF2B5EF4-FFF2-40B4-BE49-F238E27FC236}">
                <a16:creationId xmlns:a16="http://schemas.microsoft.com/office/drawing/2014/main" id="{F4CD614B-0D7C-4DB6-99BC-2C6F0B63C77C}"/>
              </a:ext>
            </a:extLst>
          </p:cNvPr>
          <p:cNvSpPr/>
          <p:nvPr/>
        </p:nvSpPr>
        <p:spPr>
          <a:xfrm>
            <a:off x="5549042" y="455269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83% </a:t>
            </a:r>
            <a:r>
              <a:rPr lang="de-DE" dirty="0">
                <a:solidFill>
                  <a:schemeClr val="accent1">
                    <a:lumMod val="75000"/>
                  </a:schemeClr>
                </a:solidFill>
              </a:rPr>
              <a:t>MINT-Studierende</a:t>
            </a:r>
          </a:p>
        </p:txBody>
      </p:sp>
      <p:sp>
        <p:nvSpPr>
          <p:cNvPr id="18" name="Rechteck: eine Ecke abgeschnitten 17">
            <a:extLst>
              <a:ext uri="{FF2B5EF4-FFF2-40B4-BE49-F238E27FC236}">
                <a16:creationId xmlns:a16="http://schemas.microsoft.com/office/drawing/2014/main" id="{1C7D5C51-C5B4-4F3A-8EE0-1F902FACE288}"/>
              </a:ext>
            </a:extLst>
          </p:cNvPr>
          <p:cNvSpPr/>
          <p:nvPr/>
        </p:nvSpPr>
        <p:spPr>
          <a:xfrm>
            <a:off x="5541804" y="3897575"/>
            <a:ext cx="380800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33% </a:t>
            </a:r>
            <a:r>
              <a:rPr lang="de-DE" dirty="0">
                <a:solidFill>
                  <a:schemeClr val="accent1">
                    <a:lumMod val="75000"/>
                  </a:schemeClr>
                </a:solidFill>
              </a:rPr>
              <a:t>wbl. Studierende</a:t>
            </a:r>
          </a:p>
        </p:txBody>
      </p:sp>
      <p:sp>
        <p:nvSpPr>
          <p:cNvPr id="20" name="Rechteck: eine Ecke abgeschnitten 19">
            <a:extLst>
              <a:ext uri="{FF2B5EF4-FFF2-40B4-BE49-F238E27FC236}">
                <a16:creationId xmlns:a16="http://schemas.microsoft.com/office/drawing/2014/main" id="{57955226-5CCC-498E-9B39-A42686D528D2}"/>
              </a:ext>
            </a:extLst>
          </p:cNvPr>
          <p:cNvSpPr/>
          <p:nvPr/>
        </p:nvSpPr>
        <p:spPr>
          <a:xfrm>
            <a:off x="5553660" y="5224698"/>
            <a:ext cx="3831093"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52% </a:t>
            </a:r>
            <a:r>
              <a:rPr lang="de-DE" dirty="0">
                <a:solidFill>
                  <a:schemeClr val="accent1">
                    <a:lumMod val="75000"/>
                  </a:schemeClr>
                </a:solidFill>
              </a:rPr>
              <a:t>internationale Studierende</a:t>
            </a:r>
          </a:p>
        </p:txBody>
      </p:sp>
      <p:sp>
        <p:nvSpPr>
          <p:cNvPr id="13" name="Flussdiagramm: Manuelle Eingabe 12">
            <a:extLst>
              <a:ext uri="{FF2B5EF4-FFF2-40B4-BE49-F238E27FC236}">
                <a16:creationId xmlns:a16="http://schemas.microsoft.com/office/drawing/2014/main" id="{2BA6EB48-4147-440C-8B48-0418D6B2BF12}"/>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1381022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8949FCD-ACA4-4706-9B19-8DBA769F576F}"/>
              </a:ext>
            </a:extLst>
          </p:cNvPr>
          <p:cNvSpPr>
            <a:spLocks noGrp="1"/>
          </p:cNvSpPr>
          <p:nvPr>
            <p:ph idx="12"/>
          </p:nvPr>
        </p:nvSpPr>
        <p:spPr/>
        <p:txBody>
          <a:bodyPr/>
          <a:lstStyle/>
          <a:p>
            <a:endParaRPr lang="de-DE" dirty="0"/>
          </a:p>
        </p:txBody>
      </p:sp>
      <p:sp>
        <p:nvSpPr>
          <p:cNvPr id="3" name="Titel 2">
            <a:extLst>
              <a:ext uri="{FF2B5EF4-FFF2-40B4-BE49-F238E27FC236}">
                <a16:creationId xmlns:a16="http://schemas.microsoft.com/office/drawing/2014/main" id="{1C82B135-D9C6-4E54-B653-30AACDAFC15E}"/>
              </a:ext>
            </a:extLst>
          </p:cNvPr>
          <p:cNvSpPr>
            <a:spLocks noGrp="1"/>
          </p:cNvSpPr>
          <p:nvPr>
            <p:ph type="title"/>
          </p:nvPr>
        </p:nvSpPr>
        <p:spPr/>
        <p:txBody>
          <a:bodyPr/>
          <a:lstStyle/>
          <a:p>
            <a:r>
              <a:rPr lang="de-DE" dirty="0"/>
              <a:t>STEIGENDE STUDIERENDENZAHLEN</a:t>
            </a:r>
          </a:p>
        </p:txBody>
      </p:sp>
      <p:pic>
        <p:nvPicPr>
          <p:cNvPr id="5" name="Grafik 4">
            <a:extLst>
              <a:ext uri="{FF2B5EF4-FFF2-40B4-BE49-F238E27FC236}">
                <a16:creationId xmlns:a16="http://schemas.microsoft.com/office/drawing/2014/main" id="{537686EA-FBAE-4F8F-8D48-6CC66D0F96F4}"/>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B9ED91C1-B563-4EA7-8F57-20381D74ADC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0896" y="0"/>
            <a:ext cx="4261104" cy="6858000"/>
          </a:xfrm>
          <a:prstGeom prst="rect">
            <a:avLst/>
          </a:prstGeom>
        </p:spPr>
      </p:pic>
      <p:graphicFrame>
        <p:nvGraphicFramePr>
          <p:cNvPr id="7" name="Diagramm 6">
            <a:extLst>
              <a:ext uri="{FF2B5EF4-FFF2-40B4-BE49-F238E27FC236}">
                <a16:creationId xmlns:a16="http://schemas.microsoft.com/office/drawing/2014/main" id="{3A75CCF7-CB3E-4B20-BEC4-562FD082637E}"/>
              </a:ext>
            </a:extLst>
          </p:cNvPr>
          <p:cNvGraphicFramePr>
            <a:graphicFrameLocks/>
          </p:cNvGraphicFramePr>
          <p:nvPr>
            <p:extLst>
              <p:ext uri="{D42A27DB-BD31-4B8C-83A1-F6EECF244321}">
                <p14:modId xmlns:p14="http://schemas.microsoft.com/office/powerpoint/2010/main" val="2897799405"/>
              </p:ext>
            </p:extLst>
          </p:nvPr>
        </p:nvGraphicFramePr>
        <p:xfrm>
          <a:off x="1446245" y="1285260"/>
          <a:ext cx="8615203" cy="48387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10000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613527" y="1279525"/>
            <a:ext cx="6857998" cy="4298950"/>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9749" r="-2126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STUDIENFORMEN</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0E8F508E-39B7-4AD3-ADC7-7722541AF58D}"/>
              </a:ext>
            </a:extLst>
          </p:cNvPr>
          <p:cNvSpPr>
            <a:spLocks noGrp="1"/>
          </p:cNvSpPr>
          <p:nvPr>
            <p:ph idx="12"/>
          </p:nvPr>
        </p:nvSpPr>
        <p:spPr/>
        <p:txBody>
          <a:bodyPr/>
          <a:lstStyle/>
          <a:p>
            <a:pPr>
              <a:spcBef>
                <a:spcPts val="0"/>
              </a:spcBef>
              <a:spcAft>
                <a:spcPts val="600"/>
              </a:spcAft>
            </a:pPr>
            <a:r>
              <a:rPr lang="de-DE" b="1" dirty="0">
                <a:solidFill>
                  <a:schemeClr val="accent5">
                    <a:lumMod val="50000"/>
                  </a:schemeClr>
                </a:solidFill>
              </a:rPr>
              <a:t>Präsenzstudium mit virtuellen Angeboten</a:t>
            </a:r>
          </a:p>
          <a:p>
            <a:pPr>
              <a:spcBef>
                <a:spcPts val="1200"/>
              </a:spcBef>
              <a:spcAft>
                <a:spcPts val="600"/>
              </a:spcAft>
            </a:pPr>
            <a:r>
              <a:rPr lang="de-DE" b="1" dirty="0">
                <a:solidFill>
                  <a:schemeClr val="accent5">
                    <a:lumMod val="50000"/>
                  </a:schemeClr>
                </a:solidFill>
              </a:rPr>
              <a:t>Kooperatives Studium</a:t>
            </a:r>
          </a:p>
          <a:p>
            <a:pPr marL="285750" indent="-285750">
              <a:spcBef>
                <a:spcPts val="0"/>
              </a:spcBef>
              <a:spcAft>
                <a:spcPts val="600"/>
              </a:spcAft>
              <a:buFont typeface="Courier New" panose="02070309020205020404" pitchFamily="49" charset="0"/>
              <a:buChar char="o"/>
            </a:pPr>
            <a:r>
              <a:rPr lang="de-DE" dirty="0"/>
              <a:t>Studium mit starken Industriepartnern</a:t>
            </a:r>
          </a:p>
          <a:p>
            <a:pPr>
              <a:spcBef>
                <a:spcPts val="1200"/>
              </a:spcBef>
              <a:spcAft>
                <a:spcPts val="600"/>
              </a:spcAft>
            </a:pPr>
            <a:r>
              <a:rPr lang="de-DE" b="1" dirty="0">
                <a:solidFill>
                  <a:schemeClr val="accent5">
                    <a:lumMod val="50000"/>
                  </a:schemeClr>
                </a:solidFill>
              </a:rPr>
              <a:t>Lehramtsoptimierte Studiengänge in MINT-Fächern</a:t>
            </a:r>
          </a:p>
          <a:p>
            <a:pPr marL="285750" indent="-285750">
              <a:spcBef>
                <a:spcPts val="0"/>
              </a:spcBef>
              <a:spcAft>
                <a:spcPts val="600"/>
              </a:spcAft>
              <a:buFont typeface="Courier New" panose="02070309020205020404" pitchFamily="49" charset="0"/>
              <a:buChar char="o"/>
            </a:pPr>
            <a:r>
              <a:rPr lang="de-DE" dirty="0"/>
              <a:t>Angewandte Informatik, Angewandte Naturwissenschaft</a:t>
            </a:r>
          </a:p>
          <a:p>
            <a:pPr>
              <a:spcBef>
                <a:spcPts val="1200"/>
              </a:spcBef>
              <a:spcAft>
                <a:spcPts val="600"/>
              </a:spcAft>
            </a:pPr>
            <a:r>
              <a:rPr lang="de-DE" b="1" dirty="0">
                <a:solidFill>
                  <a:schemeClr val="accent5">
                    <a:lumMod val="50000"/>
                  </a:schemeClr>
                </a:solidFill>
              </a:rPr>
              <a:t>Orientierungsstudium WIN</a:t>
            </a:r>
          </a:p>
          <a:p>
            <a:pPr marL="285750" indent="-285750">
              <a:spcBef>
                <a:spcPts val="0"/>
              </a:spcBef>
              <a:spcAft>
                <a:spcPts val="600"/>
              </a:spcAft>
              <a:buFont typeface="Courier New" panose="02070309020205020404" pitchFamily="49" charset="0"/>
              <a:buChar char="o"/>
            </a:pPr>
            <a:r>
              <a:rPr lang="de-DE" dirty="0"/>
              <a:t>2 Semester Inhalte aus den Wirtschafts-, Rechts-, Ingenieur- </a:t>
            </a:r>
            <a:br>
              <a:rPr lang="de-DE" dirty="0"/>
            </a:br>
            <a:r>
              <a:rPr lang="de-DE" dirty="0"/>
              <a:t>und Naturwissenschaften nach dem eigenen Bedarf probestudieren</a:t>
            </a:r>
          </a:p>
          <a:p>
            <a:pPr>
              <a:spcBef>
                <a:spcPts val="1200"/>
              </a:spcBef>
              <a:spcAft>
                <a:spcPts val="600"/>
              </a:spcAft>
            </a:pPr>
            <a:r>
              <a:rPr lang="de-DE" b="1" dirty="0">
                <a:solidFill>
                  <a:schemeClr val="accent5">
                    <a:lumMod val="50000"/>
                  </a:schemeClr>
                </a:solidFill>
              </a:rPr>
              <a:t>Mobilitätsstudium mit Master-Mehrfachabschluss </a:t>
            </a:r>
          </a:p>
          <a:p>
            <a:pPr marL="285750" indent="-285750">
              <a:spcBef>
                <a:spcPts val="0"/>
              </a:spcBef>
              <a:spcAft>
                <a:spcPts val="600"/>
              </a:spcAft>
              <a:buFont typeface="Courier New" panose="02070309020205020404" pitchFamily="49" charset="0"/>
              <a:buChar char="o"/>
            </a:pPr>
            <a:r>
              <a:rPr lang="de-DE" dirty="0"/>
              <a:t>Studiengänge EMERALD, ENTER, SINREM, RAVEN – </a:t>
            </a:r>
            <a:br>
              <a:rPr lang="de-DE" dirty="0"/>
            </a:br>
            <a:r>
              <a:rPr lang="de-DE" dirty="0"/>
              <a:t>Dreifach-Abschluss-Programme, die i.d.R. an einer Fremduniversität</a:t>
            </a:r>
            <a:br>
              <a:rPr lang="de-DE" dirty="0"/>
            </a:br>
            <a:r>
              <a:rPr lang="de-DE" dirty="0"/>
              <a:t>beginnen</a:t>
            </a:r>
          </a:p>
          <a:p>
            <a:pPr marL="285750" indent="-285750">
              <a:spcBef>
                <a:spcPts val="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p:txBody>
      </p:sp>
    </p:spTree>
    <p:extLst>
      <p:ext uri="{BB962C8B-B14F-4D97-AF65-F5344CB8AC3E}">
        <p14:creationId xmlns:p14="http://schemas.microsoft.com/office/powerpoint/2010/main" val="534915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50C63D2-05F8-4BAA-8806-FA138A4C9B68}"/>
              </a:ext>
            </a:extLst>
          </p:cNvPr>
          <p:cNvSpPr/>
          <p:nvPr/>
        </p:nvSpPr>
        <p:spPr>
          <a:xfrm rot="16200000">
            <a:off x="6633657" y="1299656"/>
            <a:ext cx="6857998" cy="4258687"/>
          </a:xfrm>
          <a:prstGeom prst="flowChartManualInput">
            <a:avLst/>
          </a:prstGeom>
          <a:blipFill>
            <a:blip r:embed="rId3" cstate="email">
              <a:extLst>
                <a:ext uri="{28A0092B-C50C-407E-A947-70E740481C1C}">
                  <a14:useLocalDpi xmlns:a14="http://schemas.microsoft.com/office/drawing/2010/main"/>
                </a:ext>
              </a:extLst>
            </a:blip>
            <a:stretch>
              <a:fillRect t="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03BF9B10-8A25-47A0-A106-82D9BC3A1581}"/>
              </a:ext>
            </a:extLst>
          </p:cNvPr>
          <p:cNvSpPr>
            <a:spLocks noGrp="1"/>
          </p:cNvSpPr>
          <p:nvPr>
            <p:ph idx="12"/>
          </p:nvPr>
        </p:nvSpPr>
        <p:spPr>
          <a:xfrm>
            <a:off x="760227" y="1364456"/>
            <a:ext cx="9261228" cy="4509871"/>
          </a:xfrm>
        </p:spPr>
        <p:txBody>
          <a:bodyPr/>
          <a:lstStyle/>
          <a:p>
            <a:pPr algn="l">
              <a:spcBef>
                <a:spcPts val="1200"/>
              </a:spcBef>
              <a:spcAft>
                <a:spcPts val="600"/>
              </a:spcAft>
            </a:pPr>
            <a:r>
              <a:rPr lang="de-DE" b="1" i="0" dirty="0">
                <a:solidFill>
                  <a:schemeClr val="accent5">
                    <a:lumMod val="50000"/>
                  </a:schemeClr>
                </a:solidFill>
                <a:effectLst/>
              </a:rPr>
              <a:t>Virtuelle Lehr- und Lernangebote ergänzen die Präsenzlehre, z.B.</a:t>
            </a:r>
          </a:p>
          <a:p>
            <a:pPr marL="285750" indent="-285750" algn="l">
              <a:spcBef>
                <a:spcPts val="1200"/>
              </a:spcBef>
              <a:buFont typeface="Courier New" panose="02070309020205020404" pitchFamily="49" charset="0"/>
              <a:buChar char="o"/>
            </a:pPr>
            <a:r>
              <a:rPr lang="de-DE" dirty="0">
                <a:solidFill>
                  <a:srgbClr val="131313"/>
                </a:solidFill>
              </a:rPr>
              <a:t>Virtuelle Studierendenmobilität und Lehrsupport Ukraine</a:t>
            </a:r>
          </a:p>
          <a:p>
            <a:pPr marL="285750" indent="-285750" algn="l">
              <a:spcBef>
                <a:spcPts val="1200"/>
              </a:spcBef>
              <a:buFont typeface="Courier New" panose="02070309020205020404" pitchFamily="49" charset="0"/>
              <a:buChar char="o"/>
            </a:pPr>
            <a:r>
              <a:rPr lang="de-DE" dirty="0">
                <a:solidFill>
                  <a:srgbClr val="131313"/>
                </a:solidFill>
              </a:rPr>
              <a:t>E-Assessment und digitale Prüfungen</a:t>
            </a:r>
          </a:p>
          <a:p>
            <a:pPr marL="285750" indent="-285750" algn="l">
              <a:spcBef>
                <a:spcPts val="1200"/>
              </a:spcBef>
              <a:buFont typeface="Courier New" panose="02070309020205020404" pitchFamily="49" charset="0"/>
              <a:buChar char="o"/>
            </a:pPr>
            <a:r>
              <a:rPr lang="de-DE" dirty="0">
                <a:solidFill>
                  <a:srgbClr val="131313"/>
                </a:solidFill>
              </a:rPr>
              <a:t>Mixed- und Metareality Lehrsammlungen</a:t>
            </a:r>
          </a:p>
          <a:p>
            <a:pPr marL="971550" lvl="1" indent="-285750">
              <a:spcBef>
                <a:spcPts val="1200"/>
              </a:spcBef>
              <a:buFont typeface="Courier New" panose="02070309020205020404" pitchFamily="49" charset="0"/>
              <a:buChar char="o"/>
            </a:pPr>
            <a:r>
              <a:rPr lang="de-DE" i="1" dirty="0" err="1">
                <a:solidFill>
                  <a:srgbClr val="131313"/>
                </a:solidFill>
              </a:rPr>
              <a:t>Cornerstone</a:t>
            </a:r>
            <a:r>
              <a:rPr lang="de-DE" dirty="0">
                <a:solidFill>
                  <a:srgbClr val="131313"/>
                </a:solidFill>
              </a:rPr>
              <a:t> – Virtuell Reality in </a:t>
            </a:r>
            <a:r>
              <a:rPr lang="de-DE" dirty="0" err="1">
                <a:solidFill>
                  <a:srgbClr val="131313"/>
                </a:solidFill>
              </a:rPr>
              <a:t>Geoscience</a:t>
            </a:r>
            <a:endParaRPr lang="de-DE" dirty="0">
              <a:solidFill>
                <a:srgbClr val="131313"/>
              </a:solidFill>
            </a:endParaRPr>
          </a:p>
          <a:p>
            <a:pPr marL="285750" indent="-285750" algn="l">
              <a:spcBef>
                <a:spcPts val="1200"/>
              </a:spcBef>
              <a:buFont typeface="Courier New" panose="02070309020205020404" pitchFamily="49" charset="0"/>
              <a:buChar char="o"/>
            </a:pPr>
            <a:r>
              <a:rPr lang="de-DE" dirty="0">
                <a:solidFill>
                  <a:srgbClr val="131313"/>
                </a:solidFill>
              </a:rPr>
              <a:t>Digitale Praktika und virtuelle Labore</a:t>
            </a:r>
          </a:p>
          <a:p>
            <a:pPr marL="285750" indent="-285750" algn="l">
              <a:buFont typeface="Courier New" panose="02070309020205020404" pitchFamily="49" charset="0"/>
              <a:buChar char="o"/>
            </a:pPr>
            <a:endParaRPr lang="de-DE" b="0" i="0" dirty="0">
              <a:solidFill>
                <a:srgbClr val="131313"/>
              </a:solidFill>
              <a:effectLst/>
              <a:latin typeface="Jost"/>
            </a:endParaRPr>
          </a:p>
          <a:p>
            <a:endParaRPr lang="de-DE" dirty="0"/>
          </a:p>
        </p:txBody>
      </p:sp>
      <p:sp>
        <p:nvSpPr>
          <p:cNvPr id="3" name="Titel 2">
            <a:extLst>
              <a:ext uri="{FF2B5EF4-FFF2-40B4-BE49-F238E27FC236}">
                <a16:creationId xmlns:a16="http://schemas.microsoft.com/office/drawing/2014/main" id="{C33227AA-96E8-4957-A659-E0A3AEF66886}"/>
              </a:ext>
            </a:extLst>
          </p:cNvPr>
          <p:cNvSpPr>
            <a:spLocks noGrp="1"/>
          </p:cNvSpPr>
          <p:nvPr>
            <p:ph type="title"/>
          </p:nvPr>
        </p:nvSpPr>
        <p:spPr/>
        <p:txBody>
          <a:bodyPr/>
          <a:lstStyle/>
          <a:p>
            <a:r>
              <a:rPr lang="de-DE" dirty="0"/>
              <a:t>ANGEBOTE IM VIRTUELLEN RAUM</a:t>
            </a:r>
          </a:p>
        </p:txBody>
      </p:sp>
      <p:pic>
        <p:nvPicPr>
          <p:cNvPr id="7" name="Grafik 6">
            <a:extLst>
              <a:ext uri="{FF2B5EF4-FFF2-40B4-BE49-F238E27FC236}">
                <a16:creationId xmlns:a16="http://schemas.microsoft.com/office/drawing/2014/main" id="{C095ACB6-90B8-4117-AB20-4E146B6AFB6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6" name="Grafik 5">
            <a:extLst>
              <a:ext uri="{FF2B5EF4-FFF2-40B4-BE49-F238E27FC236}">
                <a16:creationId xmlns:a16="http://schemas.microsoft.com/office/drawing/2014/main" id="{61562C09-EE05-4973-A5FA-5FE755C741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062083" y="4403460"/>
            <a:ext cx="1910761" cy="1910761"/>
          </a:xfrm>
          <a:prstGeom prst="rect">
            <a:avLst/>
          </a:prstGeom>
        </p:spPr>
      </p:pic>
      <p:pic>
        <p:nvPicPr>
          <p:cNvPr id="14" name="Grafik 13">
            <a:extLst>
              <a:ext uri="{FF2B5EF4-FFF2-40B4-BE49-F238E27FC236}">
                <a16:creationId xmlns:a16="http://schemas.microsoft.com/office/drawing/2014/main" id="{6A8AC502-69E2-471D-9A9F-4C03A92FAFF9}"/>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48886" y="4312876"/>
            <a:ext cx="3065270" cy="1043494"/>
          </a:xfrm>
          <a:prstGeom prst="rect">
            <a:avLst/>
          </a:prstGeom>
        </p:spPr>
      </p:pic>
    </p:spTree>
    <p:extLst>
      <p:ext uri="{BB962C8B-B14F-4D97-AF65-F5344CB8AC3E}">
        <p14:creationId xmlns:p14="http://schemas.microsoft.com/office/powerpoint/2010/main" val="17107532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2A93993-BF1D-4F90-A0E6-ED77139917DB}"/>
              </a:ext>
            </a:extLst>
          </p:cNvPr>
          <p:cNvSpPr/>
          <p:nvPr/>
        </p:nvSpPr>
        <p:spPr>
          <a:xfrm rot="16200000">
            <a:off x="6457638" y="1199838"/>
            <a:ext cx="7182474" cy="4286250"/>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20297" t="3368" r="18" b="90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71A05303-7044-406F-BFE3-88FCE8776EAB}"/>
              </a:ext>
            </a:extLst>
          </p:cNvPr>
          <p:cNvSpPr>
            <a:spLocks noGrp="1"/>
          </p:cNvSpPr>
          <p:nvPr>
            <p:ph type="title"/>
          </p:nvPr>
        </p:nvSpPr>
        <p:spPr/>
        <p:txBody>
          <a:bodyPr/>
          <a:lstStyle/>
          <a:p>
            <a:r>
              <a:rPr lang="de-DE" dirty="0"/>
              <a:t>KOOPERATIVES STUDIUM</a:t>
            </a:r>
          </a:p>
        </p:txBody>
      </p:sp>
      <p:pic>
        <p:nvPicPr>
          <p:cNvPr id="5" name="Grafik 4">
            <a:extLst>
              <a:ext uri="{FF2B5EF4-FFF2-40B4-BE49-F238E27FC236}">
                <a16:creationId xmlns:a16="http://schemas.microsoft.com/office/drawing/2014/main" id="{998E5690-62FE-42BD-90B3-D1AD7B9948B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6" name="Rechteck: eine Ecke abgeschnitten 5">
            <a:extLst>
              <a:ext uri="{FF2B5EF4-FFF2-40B4-BE49-F238E27FC236}">
                <a16:creationId xmlns:a16="http://schemas.microsoft.com/office/drawing/2014/main" id="{EBA19D34-9F77-4F81-B9E5-3292CD9C2173}"/>
              </a:ext>
            </a:extLst>
          </p:cNvPr>
          <p:cNvSpPr/>
          <p:nvPr/>
        </p:nvSpPr>
        <p:spPr>
          <a:xfrm>
            <a:off x="731838" y="1985774"/>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0" rtlCol="0" anchor="ctr"/>
          <a:lstStyle/>
          <a:p>
            <a:r>
              <a:rPr lang="de-DE" dirty="0">
                <a:latin typeface="Arial" panose="020B0604020202020204" pitchFamily="34" charset="0"/>
                <a:cs typeface="Arial" panose="020B0604020202020204" pitchFamily="34" charset="0"/>
              </a:rPr>
              <a:t>VORTEILE</a:t>
            </a:r>
          </a:p>
        </p:txBody>
      </p:sp>
      <p:sp>
        <p:nvSpPr>
          <p:cNvPr id="7" name="Rechteck: eine Ecke abgeschnitten 6">
            <a:extLst>
              <a:ext uri="{FF2B5EF4-FFF2-40B4-BE49-F238E27FC236}">
                <a16:creationId xmlns:a16="http://schemas.microsoft.com/office/drawing/2014/main" id="{2EE06F3A-AE9F-4C3D-80DF-F7D106DE140D}"/>
              </a:ext>
            </a:extLst>
          </p:cNvPr>
          <p:cNvSpPr/>
          <p:nvPr/>
        </p:nvSpPr>
        <p:spPr>
          <a:xfrm>
            <a:off x="2753891" y="1862775"/>
            <a:ext cx="4779788" cy="987918"/>
          </a:xfrm>
          <a:prstGeom prst="snip1Rect">
            <a:avLst>
              <a:gd name="adj" fmla="val 11065"/>
            </a:avLst>
          </a:prstGeom>
          <a:solidFill>
            <a:schemeClr val="accent5">
              <a:lumMod val="20000"/>
              <a:lumOff val="8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p>
            <a:pPr marL="285750" indent="-285750" algn="l">
              <a:buFont typeface="Courier New" panose="02070309020205020404" pitchFamily="49" charset="0"/>
              <a:buChar char="o"/>
            </a:pPr>
            <a:r>
              <a:rPr lang="de-DE" sz="1600" dirty="0">
                <a:solidFill>
                  <a:schemeClr val="accent5">
                    <a:lumMod val="50000"/>
                  </a:schemeClr>
                </a:solidFill>
              </a:rPr>
              <a:t>Vernetzung mit Praxispartnern</a:t>
            </a:r>
          </a:p>
          <a:p>
            <a:pPr marL="285750" indent="-285750" algn="l">
              <a:buFont typeface="Courier New" panose="02070309020205020404" pitchFamily="49" charset="0"/>
              <a:buChar char="o"/>
            </a:pPr>
            <a:r>
              <a:rPr lang="de-DE" sz="1600" dirty="0">
                <a:solidFill>
                  <a:schemeClr val="accent5">
                    <a:lumMod val="50000"/>
                  </a:schemeClr>
                </a:solidFill>
              </a:rPr>
              <a:t>Frühzeitig die Arbeitswelt kennenlernen</a:t>
            </a:r>
          </a:p>
          <a:p>
            <a:pPr marL="285750" indent="-285750" algn="l">
              <a:buFont typeface="Courier New" panose="02070309020205020404" pitchFamily="49" charset="0"/>
              <a:buChar char="o"/>
            </a:pPr>
            <a:r>
              <a:rPr lang="de-DE" sz="1600" dirty="0">
                <a:solidFill>
                  <a:schemeClr val="accent5">
                    <a:lumMod val="50000"/>
                  </a:schemeClr>
                </a:solidFill>
              </a:rPr>
              <a:t>Finanzielle Unterstützung für das Studium</a:t>
            </a:r>
          </a:p>
          <a:p>
            <a:pPr algn="l"/>
            <a:endParaRPr lang="de-DE" sz="1800" dirty="0">
              <a:solidFill>
                <a:schemeClr val="accent1">
                  <a:lumMod val="75000"/>
                </a:schemeClr>
              </a:solidFill>
            </a:endParaRPr>
          </a:p>
        </p:txBody>
      </p:sp>
      <p:sp>
        <p:nvSpPr>
          <p:cNvPr id="8" name="Rechteck: eine Ecke abgeschnitten 7">
            <a:extLst>
              <a:ext uri="{FF2B5EF4-FFF2-40B4-BE49-F238E27FC236}">
                <a16:creationId xmlns:a16="http://schemas.microsoft.com/office/drawing/2014/main" id="{D3113343-31A7-486A-B1F8-6DBD2089193A}"/>
              </a:ext>
            </a:extLst>
          </p:cNvPr>
          <p:cNvSpPr/>
          <p:nvPr/>
        </p:nvSpPr>
        <p:spPr>
          <a:xfrm>
            <a:off x="2753891" y="3030683"/>
            <a:ext cx="4779788" cy="1076264"/>
          </a:xfrm>
          <a:prstGeom prst="snip1Rect">
            <a:avLst>
              <a:gd name="adj" fmla="val 11065"/>
            </a:avLst>
          </a:prstGeom>
          <a:solidFill>
            <a:schemeClr val="accent5">
              <a:lumMod val="40000"/>
              <a:lumOff val="60000"/>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marL="285750" indent="-285750" algn="l">
              <a:buFont typeface="Courier New" panose="02070309020205020404" pitchFamily="49" charset="0"/>
              <a:buChar char="o"/>
            </a:pPr>
            <a:r>
              <a:rPr lang="de-DE" sz="1600" dirty="0">
                <a:solidFill>
                  <a:schemeClr val="accent5">
                    <a:lumMod val="50000"/>
                  </a:schemeClr>
                </a:solidFill>
              </a:rPr>
              <a:t>Praktikum</a:t>
            </a:r>
          </a:p>
          <a:p>
            <a:pPr marL="285750" indent="-285750" algn="l">
              <a:buFont typeface="Courier New" panose="02070309020205020404" pitchFamily="49" charset="0"/>
              <a:buChar char="o"/>
            </a:pPr>
            <a:r>
              <a:rPr lang="de-DE" sz="1600" dirty="0">
                <a:solidFill>
                  <a:schemeClr val="accent5">
                    <a:lumMod val="50000"/>
                  </a:schemeClr>
                </a:solidFill>
              </a:rPr>
              <a:t>Betreuung einer Facharbeit</a:t>
            </a:r>
          </a:p>
          <a:p>
            <a:pPr marL="285750" indent="-285750" algn="l">
              <a:buFont typeface="Courier New" panose="02070309020205020404" pitchFamily="49" charset="0"/>
              <a:buChar char="o"/>
            </a:pPr>
            <a:r>
              <a:rPr lang="de-DE" sz="1600" dirty="0">
                <a:solidFill>
                  <a:schemeClr val="accent5">
                    <a:lumMod val="50000"/>
                  </a:schemeClr>
                </a:solidFill>
              </a:rPr>
              <a:t>Geringfügige Beschäftigung</a:t>
            </a:r>
          </a:p>
        </p:txBody>
      </p:sp>
      <p:sp>
        <p:nvSpPr>
          <p:cNvPr id="9" name="Rechteck: eine Ecke abgeschnitten 8">
            <a:extLst>
              <a:ext uri="{FF2B5EF4-FFF2-40B4-BE49-F238E27FC236}">
                <a16:creationId xmlns:a16="http://schemas.microsoft.com/office/drawing/2014/main" id="{922DD2F5-04C7-45C4-839B-B601453BC00F}"/>
              </a:ext>
            </a:extLst>
          </p:cNvPr>
          <p:cNvSpPr/>
          <p:nvPr/>
        </p:nvSpPr>
        <p:spPr>
          <a:xfrm>
            <a:off x="2753891" y="4344644"/>
            <a:ext cx="4779788" cy="698141"/>
          </a:xfrm>
          <a:prstGeom prst="snip1Rect">
            <a:avLst>
              <a:gd name="adj" fmla="val 11065"/>
            </a:avLst>
          </a:prstGeom>
          <a:solidFill>
            <a:schemeClr val="accent5">
              <a:lumMod val="60000"/>
              <a:lumOff val="40000"/>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1600" dirty="0">
                <a:solidFill>
                  <a:schemeClr val="accent5">
                    <a:lumMod val="50000"/>
                  </a:schemeClr>
                </a:solidFill>
              </a:rPr>
              <a:t>Teilzeitvertrag mit individueller Regelung </a:t>
            </a:r>
            <a:br>
              <a:rPr lang="de-DE" sz="1600" dirty="0">
                <a:solidFill>
                  <a:schemeClr val="accent5">
                    <a:lumMod val="50000"/>
                  </a:schemeClr>
                </a:solidFill>
              </a:rPr>
            </a:br>
            <a:r>
              <a:rPr lang="de-DE" sz="1600" dirty="0">
                <a:solidFill>
                  <a:schemeClr val="accent5">
                    <a:lumMod val="50000"/>
                  </a:schemeClr>
                </a:solidFill>
              </a:rPr>
              <a:t>von Lohn, Arbeitszeiten und Zielen</a:t>
            </a:r>
          </a:p>
        </p:txBody>
      </p:sp>
      <p:sp>
        <p:nvSpPr>
          <p:cNvPr id="10" name="Rechteck: eine Ecke abgeschnitten 9">
            <a:extLst>
              <a:ext uri="{FF2B5EF4-FFF2-40B4-BE49-F238E27FC236}">
                <a16:creationId xmlns:a16="http://schemas.microsoft.com/office/drawing/2014/main" id="{373BFB2E-3D1D-4FE3-B8F7-A41BA466BC7B}"/>
              </a:ext>
            </a:extLst>
          </p:cNvPr>
          <p:cNvSpPr/>
          <p:nvPr/>
        </p:nvSpPr>
        <p:spPr>
          <a:xfrm>
            <a:off x="731838" y="3200240"/>
            <a:ext cx="1800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FORMEN</a:t>
            </a:r>
          </a:p>
        </p:txBody>
      </p:sp>
      <p:sp>
        <p:nvSpPr>
          <p:cNvPr id="11" name="Rechteck: eine Ecke abgeschnitten 10">
            <a:extLst>
              <a:ext uri="{FF2B5EF4-FFF2-40B4-BE49-F238E27FC236}">
                <a16:creationId xmlns:a16="http://schemas.microsoft.com/office/drawing/2014/main" id="{22367D24-AB33-4BAA-80BE-995399E7E537}"/>
              </a:ext>
            </a:extLst>
          </p:cNvPr>
          <p:cNvSpPr/>
          <p:nvPr/>
        </p:nvSpPr>
        <p:spPr>
          <a:xfrm>
            <a:off x="695838" y="4372352"/>
            <a:ext cx="1836000" cy="5760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lIns="144000" tIns="36000" rtlCol="0" anchor="ctr"/>
          <a:lstStyle/>
          <a:p>
            <a:r>
              <a:rPr lang="de-DE" dirty="0">
                <a:latin typeface="Arial" panose="020B0604020202020204" pitchFamily="34" charset="0"/>
                <a:cs typeface="Arial" panose="020B0604020202020204" pitchFamily="34" charset="0"/>
              </a:rPr>
              <a:t>GRUNDLAGE</a:t>
            </a:r>
          </a:p>
        </p:txBody>
      </p:sp>
    </p:spTree>
    <p:extLst>
      <p:ext uri="{BB962C8B-B14F-4D97-AF65-F5344CB8AC3E}">
        <p14:creationId xmlns:p14="http://schemas.microsoft.com/office/powerpoint/2010/main" val="3283108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49F5221-ABFA-4435-A253-4B158EA6A651}"/>
              </a:ext>
            </a:extLst>
          </p:cNvPr>
          <p:cNvSpPr>
            <a:spLocks noGrp="1"/>
          </p:cNvSpPr>
          <p:nvPr>
            <p:ph idx="12"/>
          </p:nvPr>
        </p:nvSpPr>
        <p:spPr>
          <a:xfrm>
            <a:off x="1754677" y="1306869"/>
            <a:ext cx="8682645" cy="4450557"/>
          </a:xfrm>
        </p:spPr>
        <p:txBody>
          <a:bodyPr/>
          <a:lstStyle/>
          <a:p>
            <a:pPr algn="ctr">
              <a:lnSpc>
                <a:spcPct val="107000"/>
              </a:lnSpc>
              <a:spcAft>
                <a:spcPts val="800"/>
              </a:spcAft>
              <a:defRPr/>
            </a:pPr>
            <a:endParaRPr lang="de-DE" i="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defRPr/>
            </a:pPr>
            <a:r>
              <a:rPr lang="de-DE" i="1" dirty="0">
                <a:latin typeface="Times New Roman" panose="02020603050405020304" pitchFamily="18" charset="0"/>
                <a:ea typeface="Calibri" panose="020F0502020204030204" pitchFamily="34" charset="0"/>
                <a:cs typeface="Times New Roman" panose="02020603050405020304" pitchFamily="18" charset="0"/>
              </a:rPr>
              <a:t>Die Stärke unserer Universität erwächst aus ihrem klaren Profil und dem Engagement der Universitätsangehörigen über Fächergrenzen hinweg. Diversität, Toleranz und gelebte Weltoffenheit prägen das universitäre Miteinander. </a:t>
            </a:r>
          </a:p>
          <a:p>
            <a:pPr>
              <a:lnSpc>
                <a:spcPct val="107000"/>
              </a:lnSpc>
              <a:spcAft>
                <a:spcPts val="800"/>
              </a:spcAft>
              <a:defRPr/>
            </a:pPr>
            <a:r>
              <a:rPr lang="de-AT" i="1" dirty="0">
                <a:latin typeface="Times New Roman" panose="02020603050405020304" pitchFamily="18" charset="0"/>
                <a:ea typeface="Calibri" panose="020F0502020204030204" pitchFamily="34" charset="0"/>
                <a:cs typeface="Times New Roman" panose="02020603050405020304" pitchFamily="18" charset="0"/>
              </a:rPr>
              <a:t>Seit über 250 Jahren lehren und forschen wir zu Themen, die die Grundlagen einer Gesellschaft und ihrer Daseinsvorsorge legen. Noch nie in der Geschichte waren die Herausforderungen so grundlegend und existenziell für die weitere Entwicklung.</a:t>
            </a:r>
            <a:r>
              <a:rPr lang="de-DE" i="1" dirty="0">
                <a:latin typeface="Times New Roman" panose="02020603050405020304" pitchFamily="18" charset="0"/>
                <a:ea typeface="Times New Roman" panose="02020603050405020304" pitchFamily="18" charset="0"/>
                <a:cs typeface="Times New Roman" panose="02020603050405020304" pitchFamily="18" charset="0"/>
              </a:rPr>
              <a:t> Der Leitgedanke der </a:t>
            </a:r>
            <a:r>
              <a:rPr lang="de-DE" i="1" dirty="0">
                <a:solidFill>
                  <a:srgbClr val="0069B4"/>
                </a:solidFill>
                <a:latin typeface="Times New Roman" panose="02020603050405020304" pitchFamily="18" charset="0"/>
                <a:ea typeface="Times New Roman" panose="02020603050405020304" pitchFamily="18" charset="0"/>
                <a:cs typeface="Times New Roman" panose="02020603050405020304" pitchFamily="18" charset="0"/>
              </a:rPr>
              <a:t>gestaltenden Initiierung von und die Mitwirkung an Transformationsprozessen für eine nachhaltige Entwicklung</a:t>
            </a:r>
            <a:r>
              <a:rPr lang="de-DE" i="1" dirty="0">
                <a:solidFill>
                  <a:srgbClr val="006EA8"/>
                </a:solidFill>
                <a:latin typeface="Times New Roman" panose="02020603050405020304" pitchFamily="18" charset="0"/>
                <a:ea typeface="Times New Roman" panose="02020603050405020304" pitchFamily="18" charset="0"/>
                <a:cs typeface="Times New Roman" panose="02020603050405020304" pitchFamily="18" charset="0"/>
              </a:rPr>
              <a:t> </a:t>
            </a:r>
            <a:r>
              <a:rPr lang="de-DE" i="1" dirty="0">
                <a:latin typeface="Times New Roman" panose="02020603050405020304" pitchFamily="18" charset="0"/>
                <a:ea typeface="Times New Roman" panose="02020603050405020304" pitchFamily="18" charset="0"/>
                <a:cs typeface="Times New Roman" panose="02020603050405020304" pitchFamily="18" charset="0"/>
              </a:rPr>
              <a:t>der Gesellschaft ist Wesenskern unserer Universität. Die Auseinandersetzung mit den ökonomischen, ökologischen und technischen Zukunftsfragen der Menschen prägt unsere Forschung und Lehre.</a:t>
            </a:r>
            <a:endParaRPr lang="de-DE" dirty="0"/>
          </a:p>
        </p:txBody>
      </p:sp>
      <p:pic>
        <p:nvPicPr>
          <p:cNvPr id="9" name="Grafik 8">
            <a:extLst>
              <a:ext uri="{FF2B5EF4-FFF2-40B4-BE49-F238E27FC236}">
                <a16:creationId xmlns:a16="http://schemas.microsoft.com/office/drawing/2014/main" id="{5592F060-303B-489A-8FEB-66C74E0E519F}"/>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07C17885-976A-423C-82E7-873641C93EDB}"/>
              </a:ext>
            </a:extLst>
          </p:cNvPr>
          <p:cNvSpPr>
            <a:spLocks noGrp="1"/>
          </p:cNvSpPr>
          <p:nvPr>
            <p:ph type="title"/>
          </p:nvPr>
        </p:nvSpPr>
        <p:spPr/>
        <p:txBody>
          <a:bodyPr/>
          <a:lstStyle/>
          <a:p>
            <a:r>
              <a:rPr lang="de-DE" dirty="0"/>
              <a:t>UNSERE VERANTWORTUNG</a:t>
            </a:r>
          </a:p>
        </p:txBody>
      </p:sp>
      <p:sp>
        <p:nvSpPr>
          <p:cNvPr id="4" name="Textfeld 3">
            <a:extLst>
              <a:ext uri="{FF2B5EF4-FFF2-40B4-BE49-F238E27FC236}">
                <a16:creationId xmlns:a16="http://schemas.microsoft.com/office/drawing/2014/main" id="{AD4E87B8-93C0-4D0E-AEBF-280DAF7469F7}"/>
              </a:ext>
            </a:extLst>
          </p:cNvPr>
          <p:cNvSpPr txBox="1"/>
          <p:nvPr/>
        </p:nvSpPr>
        <p:spPr>
          <a:xfrm>
            <a:off x="-1089891" y="1625600"/>
            <a:ext cx="45719" cy="83127"/>
          </a:xfrm>
          <a:prstGeom prst="rect">
            <a:avLst/>
          </a:prstGeom>
        </p:spPr>
        <p:txBody>
          <a:bodyPr wrap="square" lIns="0" rIns="0" rtlCol="0" anchor="t">
            <a:normAutofit fontScale="25000" lnSpcReduction="20000"/>
          </a:bodyPr>
          <a:lstStyle/>
          <a:p>
            <a:pPr algn="l"/>
            <a:endParaRPr lang="de-DE" sz="2000" b="1" i="0" dirty="0">
              <a:solidFill>
                <a:srgbClr val="004A7D"/>
              </a:solidFill>
              <a:latin typeface="Spartan ExtraBold" pitchFamily="2" charset="77"/>
            </a:endParaRPr>
          </a:p>
        </p:txBody>
      </p:sp>
      <p:sp>
        <p:nvSpPr>
          <p:cNvPr id="5" name="Textfeld 4">
            <a:extLst>
              <a:ext uri="{FF2B5EF4-FFF2-40B4-BE49-F238E27FC236}">
                <a16:creationId xmlns:a16="http://schemas.microsoft.com/office/drawing/2014/main" id="{04D78850-B4F5-4156-A09E-C8A986FE4120}"/>
              </a:ext>
            </a:extLst>
          </p:cNvPr>
          <p:cNvSpPr txBox="1"/>
          <p:nvPr/>
        </p:nvSpPr>
        <p:spPr>
          <a:xfrm>
            <a:off x="4978400" y="532176"/>
            <a:ext cx="526473" cy="510811"/>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6" name="Textfeld 5">
            <a:extLst>
              <a:ext uri="{FF2B5EF4-FFF2-40B4-BE49-F238E27FC236}">
                <a16:creationId xmlns:a16="http://schemas.microsoft.com/office/drawing/2014/main" id="{EC01406E-170F-4888-9FD8-7F628EA22AFA}"/>
              </a:ext>
            </a:extLst>
          </p:cNvPr>
          <p:cNvSpPr txBox="1"/>
          <p:nvPr/>
        </p:nvSpPr>
        <p:spPr>
          <a:xfrm>
            <a:off x="1357745" y="1100574"/>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7" name="Textfeld 6">
            <a:extLst>
              <a:ext uri="{FF2B5EF4-FFF2-40B4-BE49-F238E27FC236}">
                <a16:creationId xmlns:a16="http://schemas.microsoft.com/office/drawing/2014/main" id="{0F6BE847-770F-472B-805D-65B98589FA7A}"/>
              </a:ext>
            </a:extLst>
          </p:cNvPr>
          <p:cNvSpPr txBox="1"/>
          <p:nvPr/>
        </p:nvSpPr>
        <p:spPr>
          <a:xfrm>
            <a:off x="9056371" y="4270952"/>
            <a:ext cx="1302327" cy="905163"/>
          </a:xfrm>
          <a:prstGeom prst="rect">
            <a:avLst/>
          </a:prstGeom>
        </p:spPr>
        <p:txBody>
          <a:bodyPr wrap="square" lIns="0" rIns="0" rtlCol="0" anchor="t">
            <a:noAutofit/>
          </a:bodyPr>
          <a:lstStyle/>
          <a:p>
            <a:pPr algn="l"/>
            <a:r>
              <a:rPr lang="de-DE" sz="6000" b="1" i="0" dirty="0">
                <a:solidFill>
                  <a:srgbClr val="004A7D"/>
                </a:solidFill>
                <a:latin typeface="Spartan ExtraBold" pitchFamily="2" charset="77"/>
              </a:rPr>
              <a:t>„</a:t>
            </a:r>
          </a:p>
        </p:txBody>
      </p:sp>
      <p:sp>
        <p:nvSpPr>
          <p:cNvPr id="8" name="Flussdiagramm: Manuelle Eingabe 7">
            <a:extLst>
              <a:ext uri="{FF2B5EF4-FFF2-40B4-BE49-F238E27FC236}">
                <a16:creationId xmlns:a16="http://schemas.microsoft.com/office/drawing/2014/main" id="{6929B398-8B68-4F19-802C-DE2CFDB25647}"/>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3990997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8" descr="Logo des Deutschlandstipendium">
            <a:extLst>
              <a:ext uri="{FF2B5EF4-FFF2-40B4-BE49-F238E27FC236}">
                <a16:creationId xmlns:a16="http://schemas.microsoft.com/office/drawing/2014/main" id="{4DE0A075-9A51-47B6-862E-259154BFA0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43689" y="1535323"/>
            <a:ext cx="3099074" cy="1549536"/>
          </a:xfrm>
          <a:prstGeom prst="rect">
            <a:avLst/>
          </a:prstGeom>
        </p:spPr>
      </p:pic>
      <p:sp>
        <p:nvSpPr>
          <p:cNvPr id="9" name="Flussdiagramm: Manuelle Eingabe 8">
            <a:extLst>
              <a:ext uri="{FF2B5EF4-FFF2-40B4-BE49-F238E27FC236}">
                <a16:creationId xmlns:a16="http://schemas.microsoft.com/office/drawing/2014/main" id="{A3A55DFD-7D38-40BD-ABB8-A6F37F57E2A2}"/>
              </a:ext>
            </a:extLst>
          </p:cNvPr>
          <p:cNvSpPr/>
          <p:nvPr/>
        </p:nvSpPr>
        <p:spPr>
          <a:xfrm rot="16200000">
            <a:off x="6619258" y="1314051"/>
            <a:ext cx="6886796"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9CAFB66E-9E6F-418F-8D60-D1089436C119}"/>
              </a:ext>
            </a:extLst>
          </p:cNvPr>
          <p:cNvSpPr>
            <a:spLocks noGrp="1"/>
          </p:cNvSpPr>
          <p:nvPr>
            <p:ph idx="12"/>
          </p:nvPr>
        </p:nvSpPr>
        <p:spPr>
          <a:xfrm>
            <a:off x="746320" y="1341438"/>
            <a:ext cx="7200328" cy="4450557"/>
          </a:xfrm>
        </p:spPr>
        <p:txBody>
          <a:bodyPr/>
          <a:lstStyle/>
          <a:p>
            <a:r>
              <a:rPr lang="de-DE" b="1" dirty="0">
                <a:solidFill>
                  <a:schemeClr val="accent5">
                    <a:lumMod val="50000"/>
                  </a:schemeClr>
                </a:solidFill>
                <a:ea typeface="+mj-ea"/>
              </a:rPr>
              <a:t>Studienförderung nach BAföG </a:t>
            </a:r>
          </a:p>
          <a:p>
            <a:r>
              <a:rPr lang="de-DE" b="0" i="0" dirty="0">
                <a:solidFill>
                  <a:srgbClr val="040C28"/>
                </a:solidFill>
                <a:effectLst/>
              </a:rPr>
              <a:t>29. </a:t>
            </a:r>
            <a:r>
              <a:rPr lang="de-DE" b="0" i="0" dirty="0" err="1">
                <a:solidFill>
                  <a:srgbClr val="040C28"/>
                </a:solidFill>
                <a:effectLst/>
              </a:rPr>
              <a:t>BAföGÄndG</a:t>
            </a:r>
            <a:r>
              <a:rPr lang="de-DE" b="0" i="0" dirty="0">
                <a:solidFill>
                  <a:srgbClr val="040C28"/>
                </a:solidFill>
                <a:effectLst/>
              </a:rPr>
              <a:t> von 2024 </a:t>
            </a:r>
            <a:r>
              <a:rPr lang="de-DE" dirty="0">
                <a:ea typeface="+mj-ea"/>
              </a:rPr>
              <a:t>mit Erhöhung der Bedarfssätze, Einführung einer Studienstarthilfe und höherer Wohnkostenpauschale für auswärtswohnende Studierende</a:t>
            </a:r>
            <a:endParaRPr lang="de-DE" dirty="0">
              <a:latin typeface="Arial" panose="020B0604020202020204" pitchFamily="34" charset="0"/>
              <a:ea typeface="+mj-ea"/>
            </a:endParaRPr>
          </a:p>
          <a:p>
            <a:pPr>
              <a:spcBef>
                <a:spcPts val="1800"/>
              </a:spcBef>
            </a:pPr>
            <a:r>
              <a:rPr lang="de-DE" b="1" dirty="0">
                <a:solidFill>
                  <a:schemeClr val="accent5">
                    <a:lumMod val="50000"/>
                  </a:schemeClr>
                </a:solidFill>
                <a:ea typeface="+mj-ea"/>
              </a:rPr>
              <a:t>Deutschlandstipendium</a:t>
            </a:r>
          </a:p>
          <a:p>
            <a:pPr>
              <a:spcBef>
                <a:spcPts val="600"/>
              </a:spcBef>
            </a:pPr>
            <a:r>
              <a:rPr lang="de-DE" dirty="0"/>
              <a:t>75 </a:t>
            </a:r>
            <a:r>
              <a:rPr lang="de-DE"/>
              <a:t>vergebene Deutschlandstipendien </a:t>
            </a:r>
            <a:r>
              <a:rPr lang="de-DE" dirty="0"/>
              <a:t>im Jahr 2024</a:t>
            </a:r>
          </a:p>
          <a:p>
            <a:pPr>
              <a:spcBef>
                <a:spcPts val="1800"/>
              </a:spcBef>
            </a:pPr>
            <a:r>
              <a:rPr lang="de-DE" b="1" dirty="0">
                <a:solidFill>
                  <a:schemeClr val="accent5">
                    <a:lumMod val="50000"/>
                  </a:schemeClr>
                </a:solidFill>
                <a:ea typeface="+mj-ea"/>
              </a:rPr>
              <a:t>Stellenangebote</a:t>
            </a:r>
            <a:r>
              <a:rPr lang="de-DE" sz="1800" b="0" i="0" u="none" strike="noStrike" baseline="0" dirty="0">
                <a:solidFill>
                  <a:schemeClr val="accent5">
                    <a:lumMod val="50000"/>
                  </a:schemeClr>
                </a:solidFill>
                <a:latin typeface="Arial" panose="020B0604020202020204" pitchFamily="34" charset="0"/>
              </a:rPr>
              <a:t> </a:t>
            </a:r>
            <a:endParaRPr lang="de-DE" dirty="0">
              <a:solidFill>
                <a:srgbClr val="000000"/>
              </a:solidFill>
              <a:latin typeface="Arial" panose="020B0604020202020204" pitchFamily="34" charset="0"/>
            </a:endParaRPr>
          </a:p>
          <a:p>
            <a:pPr>
              <a:spcBef>
                <a:spcPts val="600"/>
              </a:spcBef>
            </a:pPr>
            <a:r>
              <a:rPr lang="de-DE" sz="1800" b="0" i="0" u="none" strike="noStrike" baseline="0" dirty="0">
                <a:solidFill>
                  <a:srgbClr val="000000"/>
                </a:solidFill>
                <a:latin typeface="Arial" panose="020B0604020202020204" pitchFamily="34" charset="0"/>
              </a:rPr>
              <a:t>für studentische und wissenschaftliche Hilfskräfte an den Instituten</a:t>
            </a:r>
            <a:endParaRPr lang="de-DE" sz="1800" i="0" u="none" strike="noStrike" baseline="0" dirty="0">
              <a:solidFill>
                <a:srgbClr val="000000"/>
              </a:solidFill>
              <a:latin typeface="Arial" panose="020B0604020202020204" pitchFamily="34" charset="0"/>
            </a:endParaRPr>
          </a:p>
          <a:p>
            <a:pPr>
              <a:spcBef>
                <a:spcPts val="1800"/>
              </a:spcBef>
            </a:pPr>
            <a:r>
              <a:rPr lang="de-DE" b="1" dirty="0">
                <a:solidFill>
                  <a:schemeClr val="accent5">
                    <a:lumMod val="50000"/>
                  </a:schemeClr>
                </a:solidFill>
                <a:latin typeface="Arial" panose="020B0604020202020204" pitchFamily="34" charset="0"/>
              </a:rPr>
              <a:t>Werkstudentvereinbarungen der Industrie</a:t>
            </a:r>
          </a:p>
          <a:p>
            <a:pPr>
              <a:spcBef>
                <a:spcPts val="600"/>
              </a:spcBef>
            </a:pPr>
            <a:r>
              <a:rPr lang="de-DE" dirty="0">
                <a:solidFill>
                  <a:srgbClr val="000000"/>
                </a:solidFill>
                <a:latin typeface="Arial" panose="020B0604020202020204" pitchFamily="34" charset="0"/>
              </a:rPr>
              <a:t>insbesondere i. d. Ingenieurwissenschaften </a:t>
            </a:r>
          </a:p>
          <a:p>
            <a:pPr>
              <a:spcBef>
                <a:spcPts val="1800"/>
              </a:spcBef>
            </a:pPr>
            <a:r>
              <a:rPr lang="de-DE" sz="1800" b="1" i="0" u="none" strike="noStrike" baseline="0" dirty="0">
                <a:solidFill>
                  <a:schemeClr val="accent5">
                    <a:lumMod val="50000"/>
                  </a:schemeClr>
                </a:solidFill>
                <a:latin typeface="Arial" panose="020B0604020202020204" pitchFamily="34" charset="0"/>
              </a:rPr>
              <a:t>Kooperatives Studium</a:t>
            </a:r>
          </a:p>
          <a:p>
            <a:pPr>
              <a:spcBef>
                <a:spcPts val="600"/>
              </a:spcBef>
            </a:pPr>
            <a:r>
              <a:rPr lang="de-DE" dirty="0"/>
              <a:t>studieren im Verbund von Universität und Praxispartnern</a:t>
            </a:r>
          </a:p>
        </p:txBody>
      </p:sp>
      <p:sp>
        <p:nvSpPr>
          <p:cNvPr id="3" name="Titel 2">
            <a:extLst>
              <a:ext uri="{FF2B5EF4-FFF2-40B4-BE49-F238E27FC236}">
                <a16:creationId xmlns:a16="http://schemas.microsoft.com/office/drawing/2014/main" id="{8F31D7F3-2843-4656-8640-2D1E70CFA552}"/>
              </a:ext>
            </a:extLst>
          </p:cNvPr>
          <p:cNvSpPr>
            <a:spLocks noGrp="1"/>
          </p:cNvSpPr>
          <p:nvPr>
            <p:ph type="title"/>
          </p:nvPr>
        </p:nvSpPr>
        <p:spPr/>
        <p:txBody>
          <a:bodyPr/>
          <a:lstStyle/>
          <a:p>
            <a:r>
              <a:rPr lang="de-DE" dirty="0"/>
              <a:t>STUDIENFINANZIERUNG</a:t>
            </a:r>
          </a:p>
        </p:txBody>
      </p:sp>
      <p:pic>
        <p:nvPicPr>
          <p:cNvPr id="8" name="Grafik 7">
            <a:extLst>
              <a:ext uri="{FF2B5EF4-FFF2-40B4-BE49-F238E27FC236}">
                <a16:creationId xmlns:a16="http://schemas.microsoft.com/office/drawing/2014/main" id="{E0D9781B-6663-4A53-8F45-4A0569312686}"/>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598180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740FB89A-3393-4547-A372-0A3A6D56FDC2}"/>
              </a:ext>
            </a:extLst>
          </p:cNvPr>
          <p:cNvSpPr/>
          <p:nvPr/>
        </p:nvSpPr>
        <p:spPr>
          <a:xfrm rot="16200000">
            <a:off x="6607730" y="1307818"/>
            <a:ext cx="6892090" cy="4276449"/>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b="4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5ADD8197-3EA4-47FE-9EDF-38B3F428E9C8}"/>
              </a:ext>
            </a:extLst>
          </p:cNvPr>
          <p:cNvSpPr>
            <a:spLocks noGrp="1"/>
          </p:cNvSpPr>
          <p:nvPr>
            <p:ph idx="12"/>
          </p:nvPr>
        </p:nvSpPr>
        <p:spPr>
          <a:xfrm>
            <a:off x="760226" y="1364456"/>
            <a:ext cx="7172511" cy="4450557"/>
          </a:xfrm>
        </p:spPr>
        <p:txBody>
          <a:bodyPr/>
          <a:lstStyle/>
          <a:p>
            <a:pPr>
              <a:spcBef>
                <a:spcPts val="0"/>
              </a:spcBef>
              <a:spcAft>
                <a:spcPts val="600"/>
              </a:spcAft>
            </a:pPr>
            <a:r>
              <a:rPr lang="de-DE" b="1" dirty="0">
                <a:solidFill>
                  <a:schemeClr val="accent5">
                    <a:lumMod val="50000"/>
                  </a:schemeClr>
                </a:solidFill>
              </a:rPr>
              <a:t>Beratung zur Vorbereitung auf den Berufseinstieg </a:t>
            </a:r>
          </a:p>
          <a:p>
            <a:pPr marL="285750" indent="-285750">
              <a:spcBef>
                <a:spcPts val="0"/>
              </a:spcBef>
              <a:spcAft>
                <a:spcPts val="600"/>
              </a:spcAft>
              <a:buFont typeface="Courier New" panose="02070309020205020404" pitchFamily="49" charset="0"/>
              <a:buChar char="o"/>
            </a:pPr>
            <a:r>
              <a:rPr lang="de-DE" sz="1600" dirty="0"/>
              <a:t>Erarbeitung des Persönlichkeits- und Kompetenzprofils </a:t>
            </a:r>
          </a:p>
          <a:p>
            <a:pPr marL="285750" indent="-285750">
              <a:spcBef>
                <a:spcPts val="0"/>
              </a:spcBef>
              <a:spcAft>
                <a:spcPts val="600"/>
              </a:spcAft>
              <a:buFont typeface="Courier New" panose="02070309020205020404" pitchFamily="49" charset="0"/>
              <a:buChar char="o"/>
            </a:pPr>
            <a:r>
              <a:rPr lang="de-DE" sz="1600" dirty="0"/>
              <a:t>Individueller Bewerbungsmappen-Check </a:t>
            </a:r>
          </a:p>
          <a:p>
            <a:pPr marL="285750" indent="-285750">
              <a:spcBef>
                <a:spcPts val="0"/>
              </a:spcBef>
              <a:spcAft>
                <a:spcPts val="600"/>
              </a:spcAft>
              <a:buFont typeface="Courier New" panose="02070309020205020404" pitchFamily="49" charset="0"/>
              <a:buChar char="o"/>
            </a:pPr>
            <a:r>
              <a:rPr lang="de-DE" sz="1600" dirty="0"/>
              <a:t>Vorbereitung auf Vorstellungsgespräche</a:t>
            </a:r>
          </a:p>
          <a:p>
            <a:pPr>
              <a:spcBef>
                <a:spcPts val="1200"/>
              </a:spcBef>
              <a:spcAft>
                <a:spcPts val="600"/>
              </a:spcAft>
            </a:pPr>
            <a:r>
              <a:rPr lang="de-DE" b="1" dirty="0">
                <a:solidFill>
                  <a:schemeClr val="accent5">
                    <a:lumMod val="50000"/>
                  </a:schemeClr>
                </a:solidFill>
              </a:rPr>
              <a:t>Training von Fach- und Führungskompetenzen </a:t>
            </a:r>
          </a:p>
          <a:p>
            <a:pPr marL="285750" indent="-285750">
              <a:spcBef>
                <a:spcPts val="0"/>
              </a:spcBef>
              <a:spcAft>
                <a:spcPts val="600"/>
              </a:spcAft>
              <a:buFont typeface="Courier New" panose="02070309020205020404" pitchFamily="49" charset="0"/>
              <a:buChar char="o"/>
            </a:pPr>
            <a:r>
              <a:rPr lang="de-DE" sz="1600" dirty="0"/>
              <a:t>Vermittlung von Soft Skills </a:t>
            </a:r>
          </a:p>
          <a:p>
            <a:pPr marL="285750" indent="-285750">
              <a:spcBef>
                <a:spcPts val="0"/>
              </a:spcBef>
              <a:spcAft>
                <a:spcPts val="600"/>
              </a:spcAft>
              <a:buFont typeface="Courier New" panose="02070309020205020404" pitchFamily="49" charset="0"/>
              <a:buChar char="o"/>
            </a:pPr>
            <a:r>
              <a:rPr lang="de-DE" sz="1600" dirty="0"/>
              <a:t>Aufbau fächerübergreifender Kenntnisse </a:t>
            </a:r>
          </a:p>
          <a:p>
            <a:pPr marL="285750" indent="-285750">
              <a:spcBef>
                <a:spcPts val="0"/>
              </a:spcBef>
              <a:spcAft>
                <a:spcPts val="600"/>
              </a:spcAft>
              <a:buFont typeface="Courier New" panose="02070309020205020404" pitchFamily="49" charset="0"/>
              <a:buChar char="o"/>
            </a:pPr>
            <a:r>
              <a:rPr lang="de-DE" sz="1600" dirty="0"/>
              <a:t>Coaching bei Bewerbung und Berufsstart</a:t>
            </a:r>
          </a:p>
          <a:p>
            <a:pPr>
              <a:spcBef>
                <a:spcPts val="1200"/>
              </a:spcBef>
              <a:spcAft>
                <a:spcPts val="600"/>
              </a:spcAft>
            </a:pPr>
            <a:r>
              <a:rPr lang="de-DE" b="1" dirty="0">
                <a:solidFill>
                  <a:schemeClr val="accent5">
                    <a:lumMod val="50000"/>
                  </a:schemeClr>
                </a:solidFill>
              </a:rPr>
              <a:t>Networking</a:t>
            </a:r>
          </a:p>
          <a:p>
            <a:pPr marL="285750" indent="-285750">
              <a:spcBef>
                <a:spcPts val="0"/>
              </a:spcBef>
              <a:spcAft>
                <a:spcPts val="600"/>
              </a:spcAft>
              <a:buFont typeface="Courier New" panose="02070309020205020404" pitchFamily="49" charset="0"/>
              <a:buChar char="o"/>
            </a:pPr>
            <a:r>
              <a:rPr lang="de-DE" sz="1600" dirty="0"/>
              <a:t>Karrieremesse ORTE bringt Studierende und Unternehmen zusammen</a:t>
            </a:r>
          </a:p>
          <a:p>
            <a:pPr>
              <a:spcBef>
                <a:spcPts val="1200"/>
              </a:spcBef>
              <a:spcAft>
                <a:spcPts val="600"/>
              </a:spcAft>
            </a:pPr>
            <a:r>
              <a:rPr lang="de-DE" b="1" dirty="0">
                <a:solidFill>
                  <a:schemeClr val="accent5">
                    <a:lumMod val="50000"/>
                  </a:schemeClr>
                </a:solidFill>
              </a:rPr>
              <a:t>Jobangebote</a:t>
            </a:r>
          </a:p>
          <a:p>
            <a:pPr marL="285750" indent="-285750">
              <a:spcBef>
                <a:spcPts val="0"/>
              </a:spcBef>
              <a:buFont typeface="Courier New" panose="02070309020205020404" pitchFamily="49" charset="0"/>
              <a:buChar char="o"/>
            </a:pPr>
            <a:r>
              <a:rPr lang="de-DE" sz="1600" dirty="0"/>
              <a:t>Eigenes Jobportal „Jobteaser“</a:t>
            </a:r>
          </a:p>
          <a:p>
            <a:endParaRPr lang="de-DE" dirty="0"/>
          </a:p>
        </p:txBody>
      </p:sp>
      <p:sp>
        <p:nvSpPr>
          <p:cNvPr id="4" name="Titel 3">
            <a:extLst>
              <a:ext uri="{FF2B5EF4-FFF2-40B4-BE49-F238E27FC236}">
                <a16:creationId xmlns:a16="http://schemas.microsoft.com/office/drawing/2014/main" id="{CED71B0B-10B8-4188-A7E1-1D8C3F57FA7C}"/>
              </a:ext>
            </a:extLst>
          </p:cNvPr>
          <p:cNvSpPr>
            <a:spLocks noGrp="1"/>
          </p:cNvSpPr>
          <p:nvPr>
            <p:ph type="title"/>
          </p:nvPr>
        </p:nvSpPr>
        <p:spPr/>
        <p:txBody>
          <a:bodyPr/>
          <a:lstStyle/>
          <a:p>
            <a:r>
              <a:rPr lang="de-DE" sz="2800" dirty="0"/>
              <a:t>CAREER SERVICES</a:t>
            </a:r>
          </a:p>
        </p:txBody>
      </p:sp>
      <p:pic>
        <p:nvPicPr>
          <p:cNvPr id="6" name="Grafik 5">
            <a:extLst>
              <a:ext uri="{FF2B5EF4-FFF2-40B4-BE49-F238E27FC236}">
                <a16:creationId xmlns:a16="http://schemas.microsoft.com/office/drawing/2014/main" id="{605A06E1-687A-4F29-BD14-5A9792E7BD18}"/>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Tree>
    <p:extLst>
      <p:ext uri="{BB962C8B-B14F-4D97-AF65-F5344CB8AC3E}">
        <p14:creationId xmlns:p14="http://schemas.microsoft.com/office/powerpoint/2010/main" val="3031625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206F384-5154-4DDD-B8F3-B3444A98962D}"/>
              </a:ext>
            </a:extLst>
          </p:cNvPr>
          <p:cNvSpPr>
            <a:spLocks noGrp="1"/>
          </p:cNvSpPr>
          <p:nvPr>
            <p:ph type="title"/>
          </p:nvPr>
        </p:nvSpPr>
        <p:spPr/>
        <p:txBody>
          <a:bodyPr/>
          <a:lstStyle/>
          <a:p>
            <a:r>
              <a:rPr lang="de-DE" sz="2800" dirty="0"/>
              <a:t>ANGEBOTE FÜR DEN </a:t>
            </a:r>
            <a:br>
              <a:rPr lang="de-DE" sz="2800" dirty="0"/>
            </a:br>
            <a:r>
              <a:rPr lang="de-DE" sz="2800" dirty="0"/>
              <a:t>WISSENSCHAFTLICHEN NACHWUCHS</a:t>
            </a:r>
          </a:p>
        </p:txBody>
      </p:sp>
      <p:sp>
        <p:nvSpPr>
          <p:cNvPr id="5" name="Flussdiagramm: Manuelle Eingabe 4">
            <a:extLst>
              <a:ext uri="{FF2B5EF4-FFF2-40B4-BE49-F238E27FC236}">
                <a16:creationId xmlns:a16="http://schemas.microsoft.com/office/drawing/2014/main" id="{5ACE92E4-FC45-4CE6-9965-AD342C239355}"/>
              </a:ext>
            </a:extLst>
          </p:cNvPr>
          <p:cNvSpPr/>
          <p:nvPr/>
        </p:nvSpPr>
        <p:spPr>
          <a:xfrm rot="16200000">
            <a:off x="6726909" y="1188654"/>
            <a:ext cx="6857998" cy="4480685"/>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8DB85782-7D99-4C13-86AE-0BEA7DC6E19F}"/>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17748" y="4822219"/>
            <a:ext cx="12192000" cy="2053123"/>
          </a:xfrm>
          <a:prstGeom prst="rect">
            <a:avLst/>
          </a:prstGeom>
        </p:spPr>
      </p:pic>
      <p:sp>
        <p:nvSpPr>
          <p:cNvPr id="10" name="Textfeld 9">
            <a:extLst>
              <a:ext uri="{FF2B5EF4-FFF2-40B4-BE49-F238E27FC236}">
                <a16:creationId xmlns:a16="http://schemas.microsoft.com/office/drawing/2014/main" id="{F53770CC-8B15-4269-AED6-862BC014200E}"/>
              </a:ext>
            </a:extLst>
          </p:cNvPr>
          <p:cNvSpPr txBox="1"/>
          <p:nvPr/>
        </p:nvSpPr>
        <p:spPr>
          <a:xfrm>
            <a:off x="731838" y="1341438"/>
            <a:ext cx="7200900" cy="4635156"/>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3" name="Textfeld 12">
            <a:extLst>
              <a:ext uri="{FF2B5EF4-FFF2-40B4-BE49-F238E27FC236}">
                <a16:creationId xmlns:a16="http://schemas.microsoft.com/office/drawing/2014/main" id="{3ABF8948-2D9F-44C6-90AF-CD7B61A772A0}"/>
              </a:ext>
            </a:extLst>
          </p:cNvPr>
          <p:cNvSpPr txBox="1"/>
          <p:nvPr/>
        </p:nvSpPr>
        <p:spPr>
          <a:xfrm>
            <a:off x="621751" y="1503549"/>
            <a:ext cx="7432290" cy="3086999"/>
          </a:xfrm>
          <a:prstGeom prst="rect">
            <a:avLst/>
          </a:prstGeom>
          <a:noFill/>
        </p:spPr>
        <p:txBody>
          <a:bodyPr wrap="square">
            <a:spAutoFit/>
          </a:bodyPr>
          <a:lstStyle/>
          <a:p>
            <a:pPr marL="0" marR="0" lvl="0" indent="0" algn="l" defTabSz="914400" rtl="0" eaLnBrk="1" fontAlgn="auto" latinLnBrk="0" hangingPunct="1">
              <a:lnSpc>
                <a:spcPct val="90000"/>
              </a:lnSpc>
              <a:spcBef>
                <a:spcPts val="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Promotionen</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Konventionelle Promotion oder </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srgbClr val="131313"/>
                </a:solidFill>
                <a:effectLst/>
                <a:uLnTx/>
                <a:uFillTx/>
                <a:latin typeface="Arial" panose="020B0604020202020204"/>
                <a:ea typeface="+mn-ea"/>
                <a:cs typeface="+mn-cs"/>
              </a:rPr>
              <a:t>Promotion im Rahmen einer strukturierten Doktorandenausbildung</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Graduiertenprogramm</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Graduiertenschulen und</a:t>
            </a:r>
          </a:p>
          <a:p>
            <a:pPr marL="285750" marR="0" lvl="0" indent="-285750" algn="l" defTabSz="914400" rtl="0" eaLnBrk="1" fontAlgn="auto" latinLnBrk="0" hangingPunct="1">
              <a:lnSpc>
                <a:spcPct val="90000"/>
              </a:lnSpc>
              <a:spcBef>
                <a:spcPts val="0"/>
              </a:spcBef>
              <a:spcAft>
                <a:spcPts val="600"/>
              </a:spcAft>
              <a:buClr>
                <a:srgbClr val="004A7D"/>
              </a:buClr>
              <a:buSzPct val="110000"/>
              <a:buFont typeface="Courier New" panose="02070309020205020404" pitchFamily="49" charset="0"/>
              <a:buChar char="o"/>
              <a:tabLst/>
              <a:defRPr/>
            </a:pPr>
            <a:r>
              <a:rPr kumimoji="0" lang="de-DE" sz="1800" b="0" i="0" u="none" strike="noStrike" kern="1200" cap="none" spc="0" normalizeH="0" baseline="0" noProof="0" dirty="0">
                <a:ln>
                  <a:noFill/>
                </a:ln>
                <a:solidFill>
                  <a:prstClr val="black"/>
                </a:solidFill>
                <a:effectLst/>
                <a:uLnTx/>
                <a:uFillTx/>
                <a:latin typeface="Arial" panose="020B0604020202020204"/>
                <a:ea typeface="+mn-ea"/>
                <a:cs typeface="+mn-cs"/>
              </a:rPr>
              <a:t>Nachwuchsforschungsgruppen</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Fortbildungsprogramm und Workshops</a:t>
            </a:r>
          </a:p>
          <a:p>
            <a:pPr marL="0" marR="0" lvl="0" indent="0" algn="l" defTabSz="914400" rtl="0" eaLnBrk="1" fontAlgn="auto" latinLnBrk="0" hangingPunct="1">
              <a:lnSpc>
                <a:spcPct val="90000"/>
              </a:lnSpc>
              <a:spcBef>
                <a:spcPts val="1200"/>
              </a:spcBef>
              <a:spcAft>
                <a:spcPts val="600"/>
              </a:spcAft>
              <a:buClr>
                <a:srgbClr val="004A7D"/>
              </a:buClr>
              <a:buSzPct val="110000"/>
              <a:buFont typeface="Wingdings" pitchFamily="2" charset="2"/>
              <a:buNone/>
              <a:tabLst/>
              <a:defRPr/>
            </a:pPr>
            <a:r>
              <a:rPr kumimoji="0" lang="de-DE" sz="1800" b="1" i="0" u="none" strike="noStrike" kern="1200" cap="none" spc="0" normalizeH="0" baseline="0" noProof="0" dirty="0">
                <a:ln>
                  <a:noFill/>
                </a:ln>
                <a:solidFill>
                  <a:srgbClr val="5B9BD5">
                    <a:lumMod val="50000"/>
                  </a:srgbClr>
                </a:solidFill>
                <a:effectLst/>
                <a:uLnTx/>
                <a:uFillTx/>
                <a:latin typeface="Arial" panose="020B0604020202020204"/>
                <a:ea typeface="+mn-ea"/>
                <a:cs typeface="+mn-cs"/>
              </a:rPr>
              <a:t>Beratung und Coaching</a:t>
            </a:r>
          </a:p>
        </p:txBody>
      </p:sp>
    </p:spTree>
    <p:extLst>
      <p:ext uri="{BB962C8B-B14F-4D97-AF65-F5344CB8AC3E}">
        <p14:creationId xmlns:p14="http://schemas.microsoft.com/office/powerpoint/2010/main" val="4160768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DDDFB-0DA4-47B1-98F4-8B2F990EB022}"/>
              </a:ext>
            </a:extLst>
          </p:cNvPr>
          <p:cNvSpPr>
            <a:spLocks noGrp="1"/>
          </p:cNvSpPr>
          <p:nvPr>
            <p:ph type="ctrTitle"/>
          </p:nvPr>
        </p:nvSpPr>
        <p:spPr>
          <a:xfrm>
            <a:off x="1332000" y="1835115"/>
            <a:ext cx="4946329" cy="2180703"/>
          </a:xfrm>
          <a:noFill/>
        </p:spPr>
        <p:txBody>
          <a:bodyPr>
            <a:normAutofit fontScale="90000"/>
          </a:bodyPr>
          <a:lstStyle/>
          <a:p>
            <a:r>
              <a:rPr lang="de-DE" dirty="0"/>
              <a:t>Internationale </a:t>
            </a:r>
            <a:br>
              <a:rPr lang="de-DE" dirty="0"/>
            </a:br>
            <a:r>
              <a:rPr lang="de-DE" dirty="0"/>
              <a:t>AUSRICHTUNG </a:t>
            </a:r>
            <a:br>
              <a:rPr lang="de-DE" dirty="0"/>
            </a:br>
            <a:r>
              <a:rPr lang="de-DE" dirty="0"/>
              <a:t>UND VERNETZUNG</a:t>
            </a:r>
          </a:p>
        </p:txBody>
      </p:sp>
    </p:spTree>
    <p:extLst>
      <p:ext uri="{BB962C8B-B14F-4D97-AF65-F5344CB8AC3E}">
        <p14:creationId xmlns:p14="http://schemas.microsoft.com/office/powerpoint/2010/main" val="3889424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ussdiagramm: Manuelle Eingabe 5">
            <a:extLst>
              <a:ext uri="{FF2B5EF4-FFF2-40B4-BE49-F238E27FC236}">
                <a16:creationId xmlns:a16="http://schemas.microsoft.com/office/drawing/2014/main" id="{B33E6D50-A240-4280-B6B9-F67A848F0370}"/>
              </a:ext>
            </a:extLst>
          </p:cNvPr>
          <p:cNvSpPr/>
          <p:nvPr/>
        </p:nvSpPr>
        <p:spPr>
          <a:xfrm rot="16200000">
            <a:off x="6611003" y="1294747"/>
            <a:ext cx="6857998" cy="4268504"/>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21274" r="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STUDIERENDE AUS ALLEN KONTINENTEN</a:t>
            </a:r>
          </a:p>
        </p:txBody>
      </p:sp>
      <p:pic>
        <p:nvPicPr>
          <p:cNvPr id="7" name="Grafik 6">
            <a:extLst>
              <a:ext uri="{FF2B5EF4-FFF2-40B4-BE49-F238E27FC236}">
                <a16:creationId xmlns:a16="http://schemas.microsoft.com/office/drawing/2014/main" id="{A14CE07B-2095-462C-9B7D-99CACE3C60AD}"/>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graphicFrame>
        <p:nvGraphicFramePr>
          <p:cNvPr id="11" name="Diagramm 10">
            <a:extLst>
              <a:ext uri="{FF2B5EF4-FFF2-40B4-BE49-F238E27FC236}">
                <a16:creationId xmlns:a16="http://schemas.microsoft.com/office/drawing/2014/main" id="{C0644F8E-7629-491D-B293-11C818049E5E}"/>
              </a:ext>
            </a:extLst>
          </p:cNvPr>
          <p:cNvGraphicFramePr/>
          <p:nvPr>
            <p:extLst>
              <p:ext uri="{D42A27DB-BD31-4B8C-83A1-F6EECF244321}">
                <p14:modId xmlns:p14="http://schemas.microsoft.com/office/powerpoint/2010/main" val="1757770628"/>
              </p:ext>
            </p:extLst>
          </p:nvPr>
        </p:nvGraphicFramePr>
        <p:xfrm>
          <a:off x="449237" y="1195604"/>
          <a:ext cx="8496530" cy="4923214"/>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feld 3">
            <a:extLst>
              <a:ext uri="{FF2B5EF4-FFF2-40B4-BE49-F238E27FC236}">
                <a16:creationId xmlns:a16="http://schemas.microsoft.com/office/drawing/2014/main" id="{5D315A2C-A7E1-4019-B4B8-E359ABF3AC16}"/>
              </a:ext>
            </a:extLst>
          </p:cNvPr>
          <p:cNvSpPr txBox="1"/>
          <p:nvPr/>
        </p:nvSpPr>
        <p:spPr>
          <a:xfrm>
            <a:off x="7093527" y="5624800"/>
            <a:ext cx="2031519" cy="315121"/>
          </a:xfrm>
          <a:prstGeom prst="rect">
            <a:avLst/>
          </a:prstGeom>
        </p:spPr>
        <p:txBody>
          <a:bodyPr wrap="square" lIns="0" rIns="0" rtlCol="0" anchor="t">
            <a:normAutofit/>
          </a:bodyPr>
          <a:lstStyle/>
          <a:p>
            <a:pPr algn="l"/>
            <a:r>
              <a:rPr lang="de-DE" sz="1200" i="0" dirty="0"/>
              <a:t>Stand: 01.11.2024</a:t>
            </a:r>
          </a:p>
        </p:txBody>
      </p:sp>
    </p:spTree>
    <p:extLst>
      <p:ext uri="{BB962C8B-B14F-4D97-AF65-F5344CB8AC3E}">
        <p14:creationId xmlns:p14="http://schemas.microsoft.com/office/powerpoint/2010/main" val="4151335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44D30BB4-5EF3-40C6-A649-08A2CB3EFC84}"/>
              </a:ext>
            </a:extLst>
          </p:cNvPr>
          <p:cNvSpPr/>
          <p:nvPr/>
        </p:nvSpPr>
        <p:spPr>
          <a:xfrm rot="16200000">
            <a:off x="6613525" y="1279525"/>
            <a:ext cx="6858000" cy="4298950"/>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l="-2038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F0AB7072-70FD-CCC2-244B-660AD5402E74}"/>
              </a:ext>
            </a:extLst>
          </p:cNvPr>
          <p:cNvSpPr>
            <a:spLocks noGrp="1"/>
          </p:cNvSpPr>
          <p:nvPr>
            <p:ph type="title"/>
          </p:nvPr>
        </p:nvSpPr>
        <p:spPr/>
        <p:txBody>
          <a:bodyPr/>
          <a:lstStyle/>
          <a:p>
            <a:r>
              <a:rPr lang="de-DE" dirty="0"/>
              <a:t>INTERNATIONALE MOBILITÄT</a:t>
            </a:r>
          </a:p>
        </p:txBody>
      </p:sp>
      <p:sp>
        <p:nvSpPr>
          <p:cNvPr id="4" name="Textfeld 3">
            <a:extLst>
              <a:ext uri="{FF2B5EF4-FFF2-40B4-BE49-F238E27FC236}">
                <a16:creationId xmlns:a16="http://schemas.microsoft.com/office/drawing/2014/main" id="{910B12F5-E551-4B0B-9808-0FBD58A2001A}"/>
              </a:ext>
            </a:extLst>
          </p:cNvPr>
          <p:cNvSpPr txBox="1"/>
          <p:nvPr/>
        </p:nvSpPr>
        <p:spPr>
          <a:xfrm>
            <a:off x="5375564" y="1364456"/>
            <a:ext cx="6096000" cy="4482162"/>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7" name="Textfeld 6">
            <a:extLst>
              <a:ext uri="{FF2B5EF4-FFF2-40B4-BE49-F238E27FC236}">
                <a16:creationId xmlns:a16="http://schemas.microsoft.com/office/drawing/2014/main" id="{AD53A539-ECC2-4C0B-8513-16171BF697F9}"/>
              </a:ext>
            </a:extLst>
          </p:cNvPr>
          <p:cNvSpPr txBox="1"/>
          <p:nvPr/>
        </p:nvSpPr>
        <p:spPr>
          <a:xfrm>
            <a:off x="746787" y="1373049"/>
            <a:ext cx="7750668" cy="4632037"/>
          </a:xfrm>
          <a:prstGeom prst="rect">
            <a:avLst/>
          </a:prstGeom>
          <a:noFill/>
        </p:spPr>
        <p:txBody>
          <a:bodyPr wrap="square">
            <a:spAutoFit/>
          </a:bodyPr>
          <a:lstStyle/>
          <a:p>
            <a:pPr>
              <a:spcAft>
                <a:spcPts val="600"/>
              </a:spcAft>
            </a:pPr>
            <a:r>
              <a:rPr lang="de-DE" b="1" i="0" dirty="0">
                <a:solidFill>
                  <a:schemeClr val="accent5">
                    <a:lumMod val="50000"/>
                  </a:schemeClr>
                </a:solidFill>
                <a:effectLst/>
              </a:rPr>
              <a:t>255 Partnerhochschulen </a:t>
            </a:r>
          </a:p>
          <a:p>
            <a:pPr marL="285750" indent="-285750">
              <a:buClr>
                <a:srgbClr val="0070C0"/>
              </a:buClr>
              <a:buFont typeface="Courier New" panose="02070309020205020404" pitchFamily="49" charset="0"/>
              <a:buChar char="o"/>
            </a:pPr>
            <a:r>
              <a:rPr lang="de-DE" i="0" dirty="0">
                <a:solidFill>
                  <a:srgbClr val="131313"/>
                </a:solidFill>
                <a:effectLst/>
              </a:rPr>
              <a:t>auf </a:t>
            </a:r>
            <a:r>
              <a:rPr lang="de-DE" dirty="0">
                <a:solidFill>
                  <a:srgbClr val="131313"/>
                </a:solidFill>
              </a:rPr>
              <a:t>sechs</a:t>
            </a:r>
            <a:r>
              <a:rPr lang="de-DE" i="0" dirty="0">
                <a:solidFill>
                  <a:srgbClr val="131313"/>
                </a:solidFill>
                <a:effectLst/>
              </a:rPr>
              <a:t> Kontinenten in 70 Ländern</a:t>
            </a:r>
          </a:p>
          <a:p>
            <a:pPr>
              <a:spcBef>
                <a:spcPts val="1200"/>
              </a:spcBef>
              <a:spcAft>
                <a:spcPts val="600"/>
              </a:spcAft>
            </a:pPr>
            <a:r>
              <a:rPr lang="de-DE" b="1" i="0" dirty="0">
                <a:solidFill>
                  <a:schemeClr val="accent5">
                    <a:lumMod val="50000"/>
                  </a:schemeClr>
                </a:solidFill>
                <a:effectLst/>
              </a:rPr>
              <a:t>Erasmus</a:t>
            </a:r>
            <a:r>
              <a:rPr lang="de-DE" b="1" i="0" baseline="30000" dirty="0">
                <a:solidFill>
                  <a:schemeClr val="accent5">
                    <a:lumMod val="50000"/>
                  </a:schemeClr>
                </a:solidFill>
                <a:effectLst/>
              </a:rPr>
              <a:t>+-</a:t>
            </a:r>
            <a:r>
              <a:rPr lang="de-DE" b="1" i="0" dirty="0">
                <a:solidFill>
                  <a:schemeClr val="accent5">
                    <a:lumMod val="50000"/>
                  </a:schemeClr>
                </a:solidFill>
                <a:effectLst/>
              </a:rPr>
              <a:t>Studium und Praktikum weltweit</a:t>
            </a:r>
          </a:p>
          <a:p>
            <a:pPr>
              <a:spcBef>
                <a:spcPts val="1200"/>
              </a:spcBef>
              <a:spcAft>
                <a:spcPts val="600"/>
              </a:spcAft>
            </a:pPr>
            <a:r>
              <a:rPr lang="de-DE" b="1" i="0" dirty="0">
                <a:solidFill>
                  <a:schemeClr val="accent5">
                    <a:lumMod val="50000"/>
                  </a:schemeClr>
                </a:solidFill>
                <a:effectLst/>
              </a:rPr>
              <a:t>Erasmus+ Mehrfachabschlussprogramme</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ENTER – M. Sc. in Engineering, Entrepreneurship and Resources</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EMerald – M. Sc. in Georesources Engineering</a:t>
            </a:r>
          </a:p>
          <a:p>
            <a:pPr marL="285750" indent="-285750">
              <a:buClr>
                <a:schemeClr val="accent5">
                  <a:lumMod val="75000"/>
                </a:schemeClr>
              </a:buClr>
              <a:buFont typeface="Courier New" panose="02070309020205020404" pitchFamily="49" charset="0"/>
              <a:buChar char="o"/>
            </a:pPr>
            <a:r>
              <a:rPr lang="en-US" sz="1600" i="0" dirty="0">
                <a:solidFill>
                  <a:srgbClr val="131313"/>
                </a:solidFill>
                <a:effectLst/>
              </a:rPr>
              <a:t>SINReM – M. Sc. in Sustainable and Innovative Natural Resource Management</a:t>
            </a:r>
          </a:p>
          <a:p>
            <a:pPr>
              <a:buClr>
                <a:schemeClr val="accent5">
                  <a:lumMod val="75000"/>
                </a:schemeClr>
              </a:buClr>
            </a:pPr>
            <a:endParaRPr lang="en-US" altLang="de-DE" sz="1600" b="1" dirty="0">
              <a:solidFill>
                <a:srgbClr val="131313"/>
              </a:solidFill>
            </a:endParaRPr>
          </a:p>
          <a:p>
            <a:pPr>
              <a:spcAft>
                <a:spcPts val="600"/>
              </a:spcAft>
              <a:buClr>
                <a:schemeClr val="accent5">
                  <a:lumMod val="75000"/>
                </a:schemeClr>
              </a:buClr>
            </a:pPr>
            <a:r>
              <a:rPr lang="de-DE" altLang="de-DE" b="1" dirty="0">
                <a:solidFill>
                  <a:schemeClr val="accent5">
                    <a:lumMod val="50000"/>
                  </a:schemeClr>
                </a:solidFill>
              </a:rPr>
              <a:t>International Office </a:t>
            </a:r>
            <a:endParaRPr lang="de-DE" altLang="de-DE" sz="1600" b="1" dirty="0">
              <a:solidFill>
                <a:schemeClr val="accent5">
                  <a:lumMod val="50000"/>
                </a:schemeClr>
              </a:solidFill>
            </a:endParaRPr>
          </a:p>
          <a:p>
            <a:pPr>
              <a:spcAft>
                <a:spcPts val="600"/>
              </a:spcAft>
              <a:buClr>
                <a:schemeClr val="accent5">
                  <a:lumMod val="75000"/>
                </a:schemeClr>
              </a:buClr>
            </a:pPr>
            <a:r>
              <a:rPr lang="en-US" sz="1600" dirty="0"/>
              <a:t>Service center for incoming and outgoing</a:t>
            </a:r>
          </a:p>
          <a:p>
            <a:pPr>
              <a:lnSpc>
                <a:spcPct val="100000"/>
              </a:lnSpc>
              <a:spcBef>
                <a:spcPts val="1200"/>
              </a:spcBef>
              <a:spcAft>
                <a:spcPts val="600"/>
              </a:spcAft>
            </a:pPr>
            <a:r>
              <a:rPr lang="de-DE" altLang="de-DE" b="1" dirty="0">
                <a:solidFill>
                  <a:schemeClr val="accent5">
                    <a:lumMod val="50000"/>
                  </a:schemeClr>
                </a:solidFill>
              </a:rPr>
              <a:t>Welcome Center für internationale Studierende</a:t>
            </a:r>
            <a:br>
              <a:rPr lang="de-DE" altLang="de-DE" sz="1600" b="1" dirty="0">
                <a:solidFill>
                  <a:schemeClr val="accent5">
                    <a:lumMod val="50000"/>
                  </a:schemeClr>
                </a:solidFill>
              </a:rPr>
            </a:br>
            <a:endParaRPr lang="de-DE" altLang="de-DE" sz="1600" dirty="0"/>
          </a:p>
          <a:p>
            <a:pPr>
              <a:lnSpc>
                <a:spcPct val="100000"/>
              </a:lnSpc>
              <a:spcBef>
                <a:spcPts val="1800"/>
              </a:spcBef>
            </a:pPr>
            <a:endParaRPr lang="de-DE" altLang="de-DE" sz="1600" dirty="0"/>
          </a:p>
        </p:txBody>
      </p:sp>
      <p:pic>
        <p:nvPicPr>
          <p:cNvPr id="6" name="Grafik 5">
            <a:extLst>
              <a:ext uri="{FF2B5EF4-FFF2-40B4-BE49-F238E27FC236}">
                <a16:creationId xmlns:a16="http://schemas.microsoft.com/office/drawing/2014/main" id="{28ED8DCF-5FE8-4EC6-B56B-29F57CFCCF1C}"/>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5618450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nhaltsplatzhalter 4">
            <a:extLst>
              <a:ext uri="{FF2B5EF4-FFF2-40B4-BE49-F238E27FC236}">
                <a16:creationId xmlns:a16="http://schemas.microsoft.com/office/drawing/2014/main" id="{23768AB4-966E-4C05-9602-6F0699C8D5AD}"/>
              </a:ext>
            </a:extLst>
          </p:cNvPr>
          <p:cNvPicPr>
            <a:picLocks noGrp="1" noChangeAspect="1"/>
          </p:cNvPicPr>
          <p:nvPr/>
        </p:nvPicPr>
        <p:blipFill>
          <a:blip r:embed="rId3" cstate="email">
            <a:extLst>
              <a:ext uri="{28A0092B-C50C-407E-A947-70E740481C1C}">
                <a14:useLocalDpi xmlns:a14="http://schemas.microsoft.com/office/drawing/2010/main"/>
              </a:ext>
            </a:extLst>
          </a:blip>
          <a:stretch>
            <a:fillRect/>
          </a:stretch>
        </p:blipFill>
        <p:spPr>
          <a:xfrm>
            <a:off x="1320349" y="1939309"/>
            <a:ext cx="7398776" cy="4319397"/>
          </a:xfrm>
          <a:prstGeom prst="rect">
            <a:avLst/>
          </a:prstGeom>
        </p:spPr>
      </p:pic>
      <p:sp>
        <p:nvSpPr>
          <p:cNvPr id="14" name="Flussdiagramm: Manuelle Eingabe 13">
            <a:extLst>
              <a:ext uri="{FF2B5EF4-FFF2-40B4-BE49-F238E27FC236}">
                <a16:creationId xmlns:a16="http://schemas.microsoft.com/office/drawing/2014/main" id="{D958BF5B-E3E7-42C3-9448-EB0189CB66AD}"/>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7" name="Inhaltsplatzhalter 6">
            <a:extLst>
              <a:ext uri="{FF2B5EF4-FFF2-40B4-BE49-F238E27FC236}">
                <a16:creationId xmlns:a16="http://schemas.microsoft.com/office/drawing/2014/main" id="{CD14C670-0252-401A-A1BF-630A1243F045}"/>
              </a:ext>
            </a:extLst>
          </p:cNvPr>
          <p:cNvSpPr>
            <a:spLocks noGrp="1"/>
          </p:cNvSpPr>
          <p:nvPr>
            <p:ph idx="12"/>
          </p:nvPr>
        </p:nvSpPr>
        <p:spPr>
          <a:xfrm>
            <a:off x="731838" y="1304925"/>
            <a:ext cx="9502515" cy="4213234"/>
          </a:xfrm>
        </p:spPr>
        <p:txBody>
          <a:bodyPr/>
          <a:lstStyle/>
          <a:p>
            <a:pPr>
              <a:spcBef>
                <a:spcPts val="1800"/>
              </a:spcBef>
            </a:pPr>
            <a:r>
              <a:rPr lang="de-DE" sz="2000" b="1" dirty="0">
                <a:solidFill>
                  <a:srgbClr val="004A7D"/>
                </a:solidFill>
              </a:rPr>
              <a:t>SAXON SCIENCE LIAISON OFFICES </a:t>
            </a:r>
            <a:br>
              <a:rPr lang="de-DE" sz="2000" dirty="0"/>
            </a:br>
            <a:r>
              <a:rPr lang="de-DE" sz="1800" dirty="0"/>
              <a:t>Gewinnung Studierender für ein Studium </a:t>
            </a:r>
            <a:br>
              <a:rPr lang="de-DE" sz="1800" dirty="0"/>
            </a:br>
            <a:r>
              <a:rPr lang="de-DE" sz="1800" dirty="0"/>
              <a:t>an einer sächsischen Hochschule</a:t>
            </a:r>
          </a:p>
          <a:p>
            <a:pPr>
              <a:spcBef>
                <a:spcPts val="1200"/>
              </a:spcBef>
            </a:pPr>
            <a:endParaRPr lang="de-DE" sz="1800" dirty="0">
              <a:solidFill>
                <a:srgbClr val="004A7D"/>
              </a:solidFill>
            </a:endParaRPr>
          </a:p>
          <a:p>
            <a:pPr>
              <a:spcBef>
                <a:spcPts val="1200"/>
              </a:spcBef>
            </a:pPr>
            <a:r>
              <a:rPr lang="de-DE" sz="1800" dirty="0">
                <a:solidFill>
                  <a:srgbClr val="004A7D"/>
                </a:solidFill>
              </a:rPr>
              <a:t>Büros der sächsischen Hochschulen:</a:t>
            </a:r>
          </a:p>
          <a:p>
            <a:pPr algn="l"/>
            <a:r>
              <a:rPr lang="de-DE" sz="1800" dirty="0">
                <a:latin typeface="+mj-lt"/>
              </a:rPr>
              <a:t>TU Dresden: :</a:t>
            </a:r>
            <a:br>
              <a:rPr lang="de-DE" sz="1800" dirty="0">
                <a:latin typeface="+mj-lt"/>
              </a:rPr>
            </a:br>
            <a:r>
              <a:rPr lang="de-DE" sz="1800" dirty="0">
                <a:latin typeface="+mj-lt"/>
              </a:rPr>
              <a:t>Taiwan, Indien, </a:t>
            </a:r>
            <a:r>
              <a:rPr lang="de-DE" sz="1800" i="0" dirty="0">
                <a:latin typeface="+mj-lt"/>
              </a:rPr>
              <a:t>Chennai</a:t>
            </a:r>
          </a:p>
          <a:p>
            <a:r>
              <a:rPr lang="de-DE" sz="1800" i="0" dirty="0">
                <a:latin typeface="+mj-lt"/>
              </a:rPr>
              <a:t>TU Chemnitz: </a:t>
            </a:r>
            <a:br>
              <a:rPr lang="de-DE" sz="1800" i="0" dirty="0">
                <a:latin typeface="+mj-lt"/>
              </a:rPr>
            </a:br>
            <a:r>
              <a:rPr lang="de-DE" sz="1800" i="0" dirty="0">
                <a:latin typeface="+mj-lt"/>
              </a:rPr>
              <a:t>Chile, Santiago</a:t>
            </a:r>
          </a:p>
          <a:p>
            <a:pPr algn="l"/>
            <a:r>
              <a:rPr lang="de-DE" sz="1800" i="0" dirty="0"/>
              <a:t>Universität Leipzig:</a:t>
            </a:r>
            <a:br>
              <a:rPr lang="de-DE" sz="1800" i="0" dirty="0"/>
            </a:br>
            <a:r>
              <a:rPr lang="de-DE" sz="1800" dirty="0"/>
              <a:t>Vietnam, Hanoi</a:t>
            </a:r>
            <a:endParaRPr lang="de-DE" sz="1800" i="0" dirty="0"/>
          </a:p>
          <a:p>
            <a:pPr algn="l"/>
            <a:r>
              <a:rPr lang="de-DE" sz="1800" dirty="0">
                <a:latin typeface="Spartan ExtraBold" pitchFamily="2" charset="77"/>
              </a:rPr>
              <a:t>	</a:t>
            </a:r>
            <a:endParaRPr lang="de-DE" sz="1800" i="0" dirty="0">
              <a:latin typeface="Spartan ExtraBold" pitchFamily="2" charset="77"/>
            </a:endParaRPr>
          </a:p>
          <a:p>
            <a:endParaRPr lang="de-DE" dirty="0"/>
          </a:p>
        </p:txBody>
      </p:sp>
      <p:pic>
        <p:nvPicPr>
          <p:cNvPr id="13" name="Grafik 12">
            <a:extLst>
              <a:ext uri="{FF2B5EF4-FFF2-40B4-BE49-F238E27FC236}">
                <a16:creationId xmlns:a16="http://schemas.microsoft.com/office/drawing/2014/main" id="{23AB84AC-85A9-4051-8E26-E13AFB8F33EA}"/>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13050"/>
            <a:ext cx="12192000" cy="2053123"/>
          </a:xfrm>
          <a:prstGeom prst="rect">
            <a:avLst/>
          </a:prstGeom>
        </p:spPr>
      </p:pic>
      <p:sp>
        <p:nvSpPr>
          <p:cNvPr id="3" name="Titel 2"/>
          <p:cNvSpPr>
            <a:spLocks noGrp="1"/>
          </p:cNvSpPr>
          <p:nvPr>
            <p:ph type="title"/>
          </p:nvPr>
        </p:nvSpPr>
        <p:spPr>
          <a:xfrm>
            <a:off x="731838" y="529560"/>
            <a:ext cx="10828004" cy="781764"/>
          </a:xfrm>
        </p:spPr>
        <p:txBody>
          <a:bodyPr/>
          <a:lstStyle/>
          <a:p>
            <a:r>
              <a:rPr lang="de-DE" sz="2800" dirty="0"/>
              <a:t>SÄCHSISCHE VERBINDUNGSBÜROS WELTWEIT</a:t>
            </a:r>
            <a:endParaRPr lang="de-DE" sz="2800" b="0" dirty="0"/>
          </a:p>
        </p:txBody>
      </p:sp>
      <p:sp>
        <p:nvSpPr>
          <p:cNvPr id="10" name="Textfeld 9">
            <a:extLst>
              <a:ext uri="{FF2B5EF4-FFF2-40B4-BE49-F238E27FC236}">
                <a16:creationId xmlns:a16="http://schemas.microsoft.com/office/drawing/2014/main" id="{9D74F09E-7D79-4309-A883-1A86C6102B8E}"/>
              </a:ext>
            </a:extLst>
          </p:cNvPr>
          <p:cNvSpPr txBox="1"/>
          <p:nvPr/>
        </p:nvSpPr>
        <p:spPr>
          <a:xfrm>
            <a:off x="5124341" y="4626849"/>
            <a:ext cx="2773090" cy="781764"/>
          </a:xfrm>
          <a:prstGeom prst="rect">
            <a:avLst/>
          </a:prstGeom>
        </p:spPr>
        <p:txBody>
          <a:bodyPr wrap="none" lIns="0" rIns="0" rtlCol="0" anchor="t">
            <a:normAutofit/>
          </a:bodyPr>
          <a:lstStyle/>
          <a:p>
            <a:r>
              <a:rPr lang="de-DE" sz="2400" dirty="0">
                <a:solidFill>
                  <a:srgbClr val="004A7D"/>
                </a:solidFill>
                <a:latin typeface="+mj-lt"/>
              </a:rPr>
              <a:t>TUBAF / Univ. Lpz. / HAW: </a:t>
            </a:r>
          </a:p>
          <a:p>
            <a:r>
              <a:rPr lang="de-DE" dirty="0">
                <a:latin typeface="+mj-lt"/>
              </a:rPr>
              <a:t>Afrika, Ägypten, </a:t>
            </a:r>
            <a:r>
              <a:rPr lang="de-DE" sz="2000" dirty="0">
                <a:latin typeface="+mj-lt"/>
              </a:rPr>
              <a:t>…</a:t>
            </a:r>
          </a:p>
          <a:p>
            <a:pPr algn="l"/>
            <a:endParaRPr lang="de-DE" sz="2000" b="1" i="0" dirty="0">
              <a:solidFill>
                <a:srgbClr val="004A7D"/>
              </a:solidFill>
              <a:latin typeface="Spartan ExtraBold" pitchFamily="2" charset="77"/>
            </a:endParaRPr>
          </a:p>
        </p:txBody>
      </p:sp>
      <p:sp>
        <p:nvSpPr>
          <p:cNvPr id="9" name="Textfeld 8">
            <a:extLst>
              <a:ext uri="{FF2B5EF4-FFF2-40B4-BE49-F238E27FC236}">
                <a16:creationId xmlns:a16="http://schemas.microsoft.com/office/drawing/2014/main" id="{5CEA8DE7-39D1-412E-8937-4C1E995474D2}"/>
              </a:ext>
            </a:extLst>
          </p:cNvPr>
          <p:cNvSpPr txBox="1"/>
          <p:nvPr/>
        </p:nvSpPr>
        <p:spPr>
          <a:xfrm>
            <a:off x="7321676" y="1981583"/>
            <a:ext cx="3133886" cy="1252655"/>
          </a:xfrm>
          <a:prstGeom prst="rect">
            <a:avLst/>
          </a:prstGeom>
        </p:spPr>
        <p:txBody>
          <a:bodyPr wrap="none" lIns="0" rIns="0" rtlCol="0" anchor="t">
            <a:normAutofit fontScale="77500" lnSpcReduction="20000"/>
          </a:bodyPr>
          <a:lstStyle/>
          <a:p>
            <a:pPr algn="l"/>
            <a:r>
              <a:rPr lang="de-DE" sz="3100" b="1" i="0" dirty="0">
                <a:solidFill>
                  <a:srgbClr val="004A7D"/>
                </a:solidFill>
                <a:latin typeface="+mj-lt"/>
              </a:rPr>
              <a:t>TUBAF: </a:t>
            </a:r>
            <a:br>
              <a:rPr lang="de-DE" sz="3100" b="1" i="0" dirty="0">
                <a:solidFill>
                  <a:srgbClr val="004A7D"/>
                </a:solidFill>
                <a:latin typeface="+mj-lt"/>
              </a:rPr>
            </a:br>
            <a:r>
              <a:rPr lang="de-DE" sz="2300" i="0" dirty="0">
                <a:latin typeface="+mj-lt"/>
              </a:rPr>
              <a:t>Usbekistan: Taschkent, Eröffnung 16.11.2023 </a:t>
            </a:r>
            <a:br>
              <a:rPr lang="de-DE" sz="2300" i="0" dirty="0">
                <a:latin typeface="+mj-lt"/>
              </a:rPr>
            </a:br>
            <a:r>
              <a:rPr lang="de-DE" sz="2300" dirty="0">
                <a:latin typeface="+mj-lt"/>
              </a:rPr>
              <a:t>Mongolei: Ulaanbaatar, Eröffnung 2.07.2024</a:t>
            </a:r>
          </a:p>
          <a:p>
            <a:pPr algn="l"/>
            <a:endParaRPr lang="de-DE" sz="2000" i="0" dirty="0">
              <a:latin typeface="Spartan ExtraBold" pitchFamily="2" charset="77"/>
            </a:endParaRPr>
          </a:p>
          <a:p>
            <a:pPr algn="l"/>
            <a:r>
              <a:rPr lang="de-DE" sz="2000" dirty="0">
                <a:latin typeface="Spartan ExtraBold" pitchFamily="2" charset="77"/>
              </a:rPr>
              <a:t>	</a:t>
            </a:r>
            <a:endParaRPr lang="de-DE" sz="2000" i="0" dirty="0">
              <a:latin typeface="Spartan ExtraBold" pitchFamily="2" charset="77"/>
            </a:endParaRPr>
          </a:p>
        </p:txBody>
      </p:sp>
      <p:sp>
        <p:nvSpPr>
          <p:cNvPr id="2" name="Textfeld 1">
            <a:extLst>
              <a:ext uri="{FF2B5EF4-FFF2-40B4-BE49-F238E27FC236}">
                <a16:creationId xmlns:a16="http://schemas.microsoft.com/office/drawing/2014/main" id="{35E853F4-7C30-43FA-833A-5DD29FFD8345}"/>
              </a:ext>
            </a:extLst>
          </p:cNvPr>
          <p:cNvSpPr txBox="1"/>
          <p:nvPr/>
        </p:nvSpPr>
        <p:spPr>
          <a:xfrm>
            <a:off x="1338606" y="3516463"/>
            <a:ext cx="3361885" cy="2073125"/>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2161792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BDAED1-0D27-422F-9878-6F2F83EA8466}"/>
              </a:ext>
            </a:extLst>
          </p:cNvPr>
          <p:cNvSpPr>
            <a:spLocks noGrp="1"/>
          </p:cNvSpPr>
          <p:nvPr>
            <p:ph type="ctrTitle"/>
          </p:nvPr>
        </p:nvSpPr>
        <p:spPr>
          <a:xfrm>
            <a:off x="1333595" y="1979827"/>
            <a:ext cx="10397085" cy="1936391"/>
          </a:xfrm>
        </p:spPr>
        <p:txBody>
          <a:bodyPr>
            <a:normAutofit fontScale="90000"/>
          </a:bodyPr>
          <a:lstStyle/>
          <a:p>
            <a:r>
              <a:rPr lang="de-DE" dirty="0">
                <a:solidFill>
                  <a:schemeClr val="bg1"/>
                </a:solidFill>
              </a:rPr>
              <a:t>WISSENSCHAFT </a:t>
            </a:r>
            <a:br>
              <a:rPr lang="de-DE" dirty="0">
                <a:solidFill>
                  <a:schemeClr val="bg1"/>
                </a:solidFill>
              </a:rPr>
            </a:br>
            <a:r>
              <a:rPr lang="de-DE" dirty="0">
                <a:solidFill>
                  <a:schemeClr val="bg1"/>
                </a:solidFill>
              </a:rPr>
              <a:t>UND </a:t>
            </a:r>
            <a:br>
              <a:rPr lang="de-DE" dirty="0">
                <a:solidFill>
                  <a:schemeClr val="bg1"/>
                </a:solidFill>
              </a:rPr>
            </a:br>
            <a:r>
              <a:rPr lang="de-DE" dirty="0">
                <a:solidFill>
                  <a:schemeClr val="bg1"/>
                </a:solidFill>
              </a:rPr>
              <a:t>Forschung</a:t>
            </a:r>
            <a:br>
              <a:rPr lang="de-DE" dirty="0">
                <a:solidFill>
                  <a:schemeClr val="bg1"/>
                </a:solidFill>
              </a:rPr>
            </a:br>
            <a:endParaRPr lang="de-DE" dirty="0">
              <a:solidFill>
                <a:schemeClr val="bg1"/>
              </a:solidFill>
            </a:endParaRPr>
          </a:p>
        </p:txBody>
      </p:sp>
      <p:sp>
        <p:nvSpPr>
          <p:cNvPr id="3" name="Untertitel 2">
            <a:extLst>
              <a:ext uri="{FF2B5EF4-FFF2-40B4-BE49-F238E27FC236}">
                <a16:creationId xmlns:a16="http://schemas.microsoft.com/office/drawing/2014/main" id="{9EEA9145-B56B-449E-9B26-DCBA0624C7FA}"/>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1556026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 5">
            <a:extLst>
              <a:ext uri="{FF2B5EF4-FFF2-40B4-BE49-F238E27FC236}">
                <a16:creationId xmlns:a16="http://schemas.microsoft.com/office/drawing/2014/main" id="{434279C2-7EA0-4B2D-B579-F11145B97AE2}"/>
              </a:ext>
            </a:extLst>
          </p:cNvPr>
          <p:cNvGraphicFramePr/>
          <p:nvPr>
            <p:extLst>
              <p:ext uri="{D42A27DB-BD31-4B8C-83A1-F6EECF244321}">
                <p14:modId xmlns:p14="http://schemas.microsoft.com/office/powerpoint/2010/main" val="2939931088"/>
              </p:ext>
            </p:extLst>
          </p:nvPr>
        </p:nvGraphicFramePr>
        <p:xfrm>
          <a:off x="3499497" y="1361603"/>
          <a:ext cx="4947915" cy="4134793"/>
        </p:xfrm>
        <a:graphic>
          <a:graphicData uri="http://schemas.openxmlformats.org/drawingml/2006/chart">
            <c:chart xmlns:c="http://schemas.openxmlformats.org/drawingml/2006/chart" xmlns:r="http://schemas.openxmlformats.org/officeDocument/2006/relationships" r:id="rId2"/>
          </a:graphicData>
        </a:graphic>
      </p:graphicFrame>
      <p:sp>
        <p:nvSpPr>
          <p:cNvPr id="16" name="Flussdiagramm: Manuelle Eingabe 15">
            <a:extLst>
              <a:ext uri="{FF2B5EF4-FFF2-40B4-BE49-F238E27FC236}">
                <a16:creationId xmlns:a16="http://schemas.microsoft.com/office/drawing/2014/main" id="{AB90821F-FE9F-494B-8151-96718EBDE1CE}"/>
              </a:ext>
            </a:extLst>
          </p:cNvPr>
          <p:cNvSpPr/>
          <p:nvPr/>
        </p:nvSpPr>
        <p:spPr>
          <a:xfrm rot="16200000">
            <a:off x="6669384" y="1249918"/>
            <a:ext cx="6857998" cy="4258687"/>
          </a:xfrm>
          <a:prstGeom prst="flowChartManualInput">
            <a:avLst/>
          </a:prstGeom>
          <a:solidFill>
            <a:srgbClr val="0069B4">
              <a:alpha val="7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004A7D"/>
              </a:solidFill>
            </a:endParaRPr>
          </a:p>
        </p:txBody>
      </p:sp>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KOMPETENZFELDER</a:t>
            </a:r>
          </a:p>
        </p:txBody>
      </p:sp>
      <p:pic>
        <p:nvPicPr>
          <p:cNvPr id="42" name="Grafik 41">
            <a:extLst>
              <a:ext uri="{FF2B5EF4-FFF2-40B4-BE49-F238E27FC236}">
                <a16:creationId xmlns:a16="http://schemas.microsoft.com/office/drawing/2014/main" id="{91366D9F-6293-4C71-8939-A2B92042D36A}"/>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2689" y="4787799"/>
            <a:ext cx="12192000" cy="2053123"/>
          </a:xfrm>
          <a:prstGeom prst="rect">
            <a:avLst/>
          </a:prstGeom>
        </p:spPr>
      </p:pic>
      <p:sp>
        <p:nvSpPr>
          <p:cNvPr id="17" name="Inhaltsplatzhalter 1">
            <a:extLst>
              <a:ext uri="{FF2B5EF4-FFF2-40B4-BE49-F238E27FC236}">
                <a16:creationId xmlns:a16="http://schemas.microsoft.com/office/drawing/2014/main" id="{28E77B2A-E153-4804-913F-0390086F4BE8}"/>
              </a:ext>
            </a:extLst>
          </p:cNvPr>
          <p:cNvSpPr txBox="1">
            <a:spLocks/>
          </p:cNvSpPr>
          <p:nvPr/>
        </p:nvSpPr>
        <p:spPr>
          <a:xfrm>
            <a:off x="8413367" y="1984442"/>
            <a:ext cx="3348218"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de-DE" dirty="0">
                <a:solidFill>
                  <a:srgbClr val="004A7D"/>
                </a:solidFill>
              </a:rPr>
              <a:t>Energie und </a:t>
            </a:r>
            <a:br>
              <a:rPr lang="de-DE" dirty="0">
                <a:solidFill>
                  <a:srgbClr val="004A7D"/>
                </a:solidFill>
              </a:rPr>
            </a:br>
            <a:r>
              <a:rPr lang="de-DE" dirty="0">
                <a:solidFill>
                  <a:srgbClr val="004A7D"/>
                </a:solidFill>
              </a:rPr>
              <a:t>Energiesysteme</a:t>
            </a:r>
          </a:p>
        </p:txBody>
      </p:sp>
      <p:sp>
        <p:nvSpPr>
          <p:cNvPr id="18" name="Inhaltsplatzhalter 1">
            <a:extLst>
              <a:ext uri="{FF2B5EF4-FFF2-40B4-BE49-F238E27FC236}">
                <a16:creationId xmlns:a16="http://schemas.microsoft.com/office/drawing/2014/main" id="{53D39388-1888-482F-A447-0DAA9BB61416}"/>
              </a:ext>
            </a:extLst>
          </p:cNvPr>
          <p:cNvSpPr txBox="1">
            <a:spLocks/>
          </p:cNvSpPr>
          <p:nvPr/>
        </p:nvSpPr>
        <p:spPr>
          <a:xfrm>
            <a:off x="1864877" y="2184149"/>
            <a:ext cx="2871384"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Klima und Umwelt</a:t>
            </a:r>
          </a:p>
        </p:txBody>
      </p:sp>
      <p:sp>
        <p:nvSpPr>
          <p:cNvPr id="19" name="Inhaltsplatzhalter 1">
            <a:extLst>
              <a:ext uri="{FF2B5EF4-FFF2-40B4-BE49-F238E27FC236}">
                <a16:creationId xmlns:a16="http://schemas.microsoft.com/office/drawing/2014/main" id="{59214A9A-B35B-4446-A2E9-0A71F6B758CA}"/>
              </a:ext>
            </a:extLst>
          </p:cNvPr>
          <p:cNvSpPr txBox="1">
            <a:spLocks/>
          </p:cNvSpPr>
          <p:nvPr/>
        </p:nvSpPr>
        <p:spPr>
          <a:xfrm>
            <a:off x="8603901" y="3577805"/>
            <a:ext cx="2611637"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Robotik</a:t>
            </a:r>
            <a:r>
              <a:rPr lang="de-DE" sz="1400" b="1" dirty="0">
                <a:solidFill>
                  <a:srgbClr val="004A7D"/>
                </a:solidFill>
              </a:rPr>
              <a:t> u</a:t>
            </a:r>
            <a:r>
              <a:rPr lang="de-DE" dirty="0">
                <a:solidFill>
                  <a:srgbClr val="004A7D"/>
                </a:solidFill>
              </a:rPr>
              <a:t>nd </a:t>
            </a:r>
            <a:r>
              <a:rPr lang="de-DE" dirty="0" err="1">
                <a:solidFill>
                  <a:srgbClr val="004A7D"/>
                </a:solidFill>
              </a:rPr>
              <a:t>Ki</a:t>
            </a:r>
            <a:endParaRPr lang="de-DE" dirty="0">
              <a:solidFill>
                <a:srgbClr val="004A7D"/>
              </a:solidFill>
            </a:endParaRPr>
          </a:p>
        </p:txBody>
      </p:sp>
      <p:sp>
        <p:nvSpPr>
          <p:cNvPr id="20" name="Inhaltsplatzhalter 1">
            <a:extLst>
              <a:ext uri="{FF2B5EF4-FFF2-40B4-BE49-F238E27FC236}">
                <a16:creationId xmlns:a16="http://schemas.microsoft.com/office/drawing/2014/main" id="{3D4BC6F4-6940-4DE0-95B7-B71FE275D214}"/>
              </a:ext>
            </a:extLst>
          </p:cNvPr>
          <p:cNvSpPr txBox="1">
            <a:spLocks/>
          </p:cNvSpPr>
          <p:nvPr/>
        </p:nvSpPr>
        <p:spPr>
          <a:xfrm>
            <a:off x="1608863" y="4551088"/>
            <a:ext cx="2907347" cy="911536"/>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Rohstoffe, Materialien </a:t>
            </a:r>
            <a:br>
              <a:rPr lang="de-DE" dirty="0">
                <a:solidFill>
                  <a:srgbClr val="004A7D"/>
                </a:solidFill>
              </a:rPr>
            </a:br>
            <a:r>
              <a:rPr lang="de-DE" dirty="0">
                <a:solidFill>
                  <a:srgbClr val="004A7D"/>
                </a:solidFill>
              </a:rPr>
              <a:t>und Werkstoffe</a:t>
            </a:r>
          </a:p>
        </p:txBody>
      </p:sp>
      <p:sp>
        <p:nvSpPr>
          <p:cNvPr id="21" name="Inhaltsplatzhalter 1">
            <a:extLst>
              <a:ext uri="{FF2B5EF4-FFF2-40B4-BE49-F238E27FC236}">
                <a16:creationId xmlns:a16="http://schemas.microsoft.com/office/drawing/2014/main" id="{16D3DB86-FF38-44B1-AA4C-6A0BB2AF439E}"/>
              </a:ext>
            </a:extLst>
          </p:cNvPr>
          <p:cNvSpPr txBox="1">
            <a:spLocks/>
          </p:cNvSpPr>
          <p:nvPr/>
        </p:nvSpPr>
        <p:spPr>
          <a:xfrm>
            <a:off x="7651995" y="5006856"/>
            <a:ext cx="2475109"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Wirtschaft und Recht</a:t>
            </a:r>
          </a:p>
        </p:txBody>
      </p:sp>
      <p:sp>
        <p:nvSpPr>
          <p:cNvPr id="27" name="Inhaltsplatzhalter 1">
            <a:extLst>
              <a:ext uri="{FF2B5EF4-FFF2-40B4-BE49-F238E27FC236}">
                <a16:creationId xmlns:a16="http://schemas.microsoft.com/office/drawing/2014/main" id="{7B05031D-6EA1-436C-AB1C-066E5C1371DE}"/>
              </a:ext>
            </a:extLst>
          </p:cNvPr>
          <p:cNvSpPr txBox="1">
            <a:spLocks/>
          </p:cNvSpPr>
          <p:nvPr/>
        </p:nvSpPr>
        <p:spPr>
          <a:xfrm>
            <a:off x="1358695" y="3346816"/>
            <a:ext cx="2871383" cy="432000"/>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004A7D"/>
                </a:solidFill>
              </a:rPr>
              <a:t>Technik / Technologien</a:t>
            </a:r>
          </a:p>
        </p:txBody>
      </p:sp>
      <p:cxnSp>
        <p:nvCxnSpPr>
          <p:cNvPr id="8" name="Gerader Verbinder 7">
            <a:extLst>
              <a:ext uri="{FF2B5EF4-FFF2-40B4-BE49-F238E27FC236}">
                <a16:creationId xmlns:a16="http://schemas.microsoft.com/office/drawing/2014/main" id="{1386D05E-83AF-424D-A32A-C04E134DAE9B}"/>
              </a:ext>
            </a:extLst>
          </p:cNvPr>
          <p:cNvCxnSpPr/>
          <p:nvPr/>
        </p:nvCxnSpPr>
        <p:spPr>
          <a:xfrm>
            <a:off x="1864877" y="2160297"/>
            <a:ext cx="294163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0" name="Gerader Verbinder 9">
            <a:extLst>
              <a:ext uri="{FF2B5EF4-FFF2-40B4-BE49-F238E27FC236}">
                <a16:creationId xmlns:a16="http://schemas.microsoft.com/office/drawing/2014/main" id="{DF20BB8F-E511-481B-BA0A-90637E3B5351}"/>
              </a:ext>
            </a:extLst>
          </p:cNvPr>
          <p:cNvCxnSpPr>
            <a:cxnSpLocks/>
          </p:cNvCxnSpPr>
          <p:nvPr/>
        </p:nvCxnSpPr>
        <p:spPr>
          <a:xfrm flipV="1">
            <a:off x="1379897" y="3332489"/>
            <a:ext cx="2915287" cy="9799"/>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Gerader Verbinder 8">
            <a:extLst>
              <a:ext uri="{FF2B5EF4-FFF2-40B4-BE49-F238E27FC236}">
                <a16:creationId xmlns:a16="http://schemas.microsoft.com/office/drawing/2014/main" id="{C273C45F-BA8E-4D22-8B05-F39178C40F1D}"/>
              </a:ext>
            </a:extLst>
          </p:cNvPr>
          <p:cNvCxnSpPr>
            <a:cxnSpLocks/>
          </p:cNvCxnSpPr>
          <p:nvPr/>
        </p:nvCxnSpPr>
        <p:spPr>
          <a:xfrm flipV="1">
            <a:off x="1608863" y="4519370"/>
            <a:ext cx="3131478" cy="2229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C3EC07FB-2E47-49E9-B04A-74553083D566}"/>
              </a:ext>
            </a:extLst>
          </p:cNvPr>
          <p:cNvCxnSpPr>
            <a:cxnSpLocks/>
          </p:cNvCxnSpPr>
          <p:nvPr/>
        </p:nvCxnSpPr>
        <p:spPr>
          <a:xfrm>
            <a:off x="6934452" y="1984442"/>
            <a:ext cx="315302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15" name="Gerader Verbinder 14">
            <a:extLst>
              <a:ext uri="{FF2B5EF4-FFF2-40B4-BE49-F238E27FC236}">
                <a16:creationId xmlns:a16="http://schemas.microsoft.com/office/drawing/2014/main" id="{0BF44FCC-E152-4B25-B49B-658E2244A633}"/>
              </a:ext>
            </a:extLst>
          </p:cNvPr>
          <p:cNvCxnSpPr>
            <a:cxnSpLocks/>
          </p:cNvCxnSpPr>
          <p:nvPr/>
        </p:nvCxnSpPr>
        <p:spPr>
          <a:xfrm>
            <a:off x="7548277" y="3534711"/>
            <a:ext cx="2539199"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4" name="Gerader Verbinder 23">
            <a:extLst>
              <a:ext uri="{FF2B5EF4-FFF2-40B4-BE49-F238E27FC236}">
                <a16:creationId xmlns:a16="http://schemas.microsoft.com/office/drawing/2014/main" id="{9339141C-230C-472A-BDC9-1828410AEC75}"/>
              </a:ext>
            </a:extLst>
          </p:cNvPr>
          <p:cNvCxnSpPr>
            <a:cxnSpLocks/>
          </p:cNvCxnSpPr>
          <p:nvPr/>
        </p:nvCxnSpPr>
        <p:spPr>
          <a:xfrm>
            <a:off x="6740137" y="4967272"/>
            <a:ext cx="3050556" cy="10937"/>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grpSp>
        <p:nvGrpSpPr>
          <p:cNvPr id="34" name="Gruppieren 33">
            <a:extLst>
              <a:ext uri="{FF2B5EF4-FFF2-40B4-BE49-F238E27FC236}">
                <a16:creationId xmlns:a16="http://schemas.microsoft.com/office/drawing/2014/main" id="{81FDD1FE-5287-4886-8F04-6DCB0170585F}"/>
              </a:ext>
            </a:extLst>
          </p:cNvPr>
          <p:cNvGrpSpPr>
            <a:grpSpLocks noChangeAspect="1"/>
          </p:cNvGrpSpPr>
          <p:nvPr/>
        </p:nvGrpSpPr>
        <p:grpSpPr>
          <a:xfrm>
            <a:off x="5172178" y="2135027"/>
            <a:ext cx="421922" cy="432000"/>
            <a:chOff x="1252984" y="11980725"/>
            <a:chExt cx="218624" cy="223475"/>
          </a:xfrm>
          <a:solidFill>
            <a:schemeClr val="bg1">
              <a:alpha val="95000"/>
            </a:schemeClr>
          </a:solidFill>
        </p:grpSpPr>
        <p:sp>
          <p:nvSpPr>
            <p:cNvPr id="35" name="Freihandform 78">
              <a:extLst>
                <a:ext uri="{FF2B5EF4-FFF2-40B4-BE49-F238E27FC236}">
                  <a16:creationId xmlns:a16="http://schemas.microsoft.com/office/drawing/2014/main" id="{F4935D19-6734-4608-BB25-6A77550AD87E}"/>
                </a:ext>
              </a:extLst>
            </p:cNvPr>
            <p:cNvSpPr/>
            <p:nvPr/>
          </p:nvSpPr>
          <p:spPr>
            <a:xfrm>
              <a:off x="1252984" y="12133975"/>
              <a:ext cx="218624" cy="70225"/>
            </a:xfrm>
            <a:custGeom>
              <a:avLst/>
              <a:gdLst>
                <a:gd name="connsiteX0" fmla="*/ 91541 w 218624"/>
                <a:gd name="connsiteY0" fmla="*/ 40005 h 70225"/>
                <a:gd name="connsiteX1" fmla="*/ 99732 w 218624"/>
                <a:gd name="connsiteY1" fmla="*/ 43434 h 70225"/>
                <a:gd name="connsiteX2" fmla="*/ 134022 w 218624"/>
                <a:gd name="connsiteY2" fmla="*/ 47530 h 70225"/>
                <a:gd name="connsiteX3" fmla="*/ 156501 w 218624"/>
                <a:gd name="connsiteY3" fmla="*/ 43815 h 70225"/>
                <a:gd name="connsiteX4" fmla="*/ 168693 w 218624"/>
                <a:gd name="connsiteY4" fmla="*/ 38005 h 70225"/>
                <a:gd name="connsiteX5" fmla="*/ 171836 w 218624"/>
                <a:gd name="connsiteY5" fmla="*/ 26003 h 70225"/>
                <a:gd name="connsiteX6" fmla="*/ 163931 w 218624"/>
                <a:gd name="connsiteY6" fmla="*/ 20193 h 70225"/>
                <a:gd name="connsiteX7" fmla="*/ 155453 w 218624"/>
                <a:gd name="connsiteY7" fmla="*/ 17716 h 70225"/>
                <a:gd name="connsiteX8" fmla="*/ 179742 w 218624"/>
                <a:gd name="connsiteY8" fmla="*/ 8763 h 70225"/>
                <a:gd name="connsiteX9" fmla="*/ 185457 w 218624"/>
                <a:gd name="connsiteY9" fmla="*/ 9430 h 70225"/>
                <a:gd name="connsiteX10" fmla="*/ 187743 w 218624"/>
                <a:gd name="connsiteY10" fmla="*/ 9049 h 70225"/>
                <a:gd name="connsiteX11" fmla="*/ 207841 w 218624"/>
                <a:gd name="connsiteY11" fmla="*/ 3238 h 70225"/>
                <a:gd name="connsiteX12" fmla="*/ 214223 w 218624"/>
                <a:gd name="connsiteY12" fmla="*/ 3238 h 70225"/>
                <a:gd name="connsiteX13" fmla="*/ 218604 w 218624"/>
                <a:gd name="connsiteY13" fmla="*/ 7429 h 70225"/>
                <a:gd name="connsiteX14" fmla="*/ 215651 w 218624"/>
                <a:gd name="connsiteY14" fmla="*/ 12954 h 70225"/>
                <a:gd name="connsiteX15" fmla="*/ 197935 w 218624"/>
                <a:gd name="connsiteY15" fmla="*/ 25051 h 70225"/>
                <a:gd name="connsiteX16" fmla="*/ 182981 w 218624"/>
                <a:gd name="connsiteY16" fmla="*/ 37528 h 70225"/>
                <a:gd name="connsiteX17" fmla="*/ 152882 w 218624"/>
                <a:gd name="connsiteY17" fmla="*/ 55435 h 70225"/>
                <a:gd name="connsiteX18" fmla="*/ 133832 w 218624"/>
                <a:gd name="connsiteY18" fmla="*/ 65246 h 70225"/>
                <a:gd name="connsiteX19" fmla="*/ 106019 w 218624"/>
                <a:gd name="connsiteY19" fmla="*/ 67913 h 70225"/>
                <a:gd name="connsiteX20" fmla="*/ 80873 w 218624"/>
                <a:gd name="connsiteY20" fmla="*/ 57531 h 70225"/>
                <a:gd name="connsiteX21" fmla="*/ 65347 w 218624"/>
                <a:gd name="connsiteY21" fmla="*/ 50863 h 70225"/>
                <a:gd name="connsiteX22" fmla="*/ 17150 w 218624"/>
                <a:gd name="connsiteY22" fmla="*/ 49625 h 70225"/>
                <a:gd name="connsiteX23" fmla="*/ 9816 w 218624"/>
                <a:gd name="connsiteY23" fmla="*/ 51340 h 70225"/>
                <a:gd name="connsiteX24" fmla="*/ 672 w 218624"/>
                <a:gd name="connsiteY24" fmla="*/ 44767 h 70225"/>
                <a:gd name="connsiteX25" fmla="*/ 482 w 218624"/>
                <a:gd name="connsiteY25" fmla="*/ 40005 h 70225"/>
                <a:gd name="connsiteX26" fmla="*/ 5 w 218624"/>
                <a:gd name="connsiteY26" fmla="*/ 21717 h 70225"/>
                <a:gd name="connsiteX27" fmla="*/ 12959 w 218624"/>
                <a:gd name="connsiteY27" fmla="*/ 7239 h 70225"/>
                <a:gd name="connsiteX28" fmla="*/ 56679 w 218624"/>
                <a:gd name="connsiteY28" fmla="*/ 1333 h 70225"/>
                <a:gd name="connsiteX29" fmla="*/ 89826 w 218624"/>
                <a:gd name="connsiteY29" fmla="*/ 2095 h 70225"/>
                <a:gd name="connsiteX30" fmla="*/ 99732 w 218624"/>
                <a:gd name="connsiteY30" fmla="*/ 6667 h 70225"/>
                <a:gd name="connsiteX31" fmla="*/ 102590 w 218624"/>
                <a:gd name="connsiteY31" fmla="*/ 9525 h 70225"/>
                <a:gd name="connsiteX32" fmla="*/ 112400 w 218624"/>
                <a:gd name="connsiteY32" fmla="*/ 16097 h 70225"/>
                <a:gd name="connsiteX33" fmla="*/ 129545 w 218624"/>
                <a:gd name="connsiteY33" fmla="*/ 18288 h 70225"/>
                <a:gd name="connsiteX34" fmla="*/ 157073 w 218624"/>
                <a:gd name="connsiteY34" fmla="*/ 22955 h 70225"/>
                <a:gd name="connsiteX35" fmla="*/ 161168 w 218624"/>
                <a:gd name="connsiteY35" fmla="*/ 24193 h 70225"/>
                <a:gd name="connsiteX36" fmla="*/ 165836 w 218624"/>
                <a:gd name="connsiteY36" fmla="*/ 30956 h 70225"/>
                <a:gd name="connsiteX37" fmla="*/ 161549 w 218624"/>
                <a:gd name="connsiteY37" fmla="*/ 36195 h 70225"/>
                <a:gd name="connsiteX38" fmla="*/ 153358 w 218624"/>
                <a:gd name="connsiteY38" fmla="*/ 38195 h 70225"/>
                <a:gd name="connsiteX39" fmla="*/ 98780 w 218624"/>
                <a:gd name="connsiteY39" fmla="*/ 40291 h 70225"/>
                <a:gd name="connsiteX40" fmla="*/ 91541 w 218624"/>
                <a:gd name="connsiteY40" fmla="*/ 39624 h 70225"/>
                <a:gd name="connsiteX41" fmla="*/ 91445 w 218624"/>
                <a:gd name="connsiteY41" fmla="*/ 40100 h 7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18624" h="70225">
                  <a:moveTo>
                    <a:pt x="91541" y="40005"/>
                  </a:moveTo>
                  <a:cubicBezTo>
                    <a:pt x="94208" y="41243"/>
                    <a:pt x="97160" y="42481"/>
                    <a:pt x="99732" y="43434"/>
                  </a:cubicBezTo>
                  <a:cubicBezTo>
                    <a:pt x="111162" y="46291"/>
                    <a:pt x="122687" y="47815"/>
                    <a:pt x="134022" y="47530"/>
                  </a:cubicBezTo>
                  <a:cubicBezTo>
                    <a:pt x="141166" y="47244"/>
                    <a:pt x="149738" y="46577"/>
                    <a:pt x="156501" y="43815"/>
                  </a:cubicBezTo>
                  <a:cubicBezTo>
                    <a:pt x="162026" y="42100"/>
                    <a:pt x="165359" y="40386"/>
                    <a:pt x="168693" y="38005"/>
                  </a:cubicBezTo>
                  <a:cubicBezTo>
                    <a:pt x="172598" y="35242"/>
                    <a:pt x="173551" y="30385"/>
                    <a:pt x="171836" y="26003"/>
                  </a:cubicBezTo>
                  <a:cubicBezTo>
                    <a:pt x="170408" y="22288"/>
                    <a:pt x="168979" y="21907"/>
                    <a:pt x="163931" y="20193"/>
                  </a:cubicBezTo>
                  <a:cubicBezTo>
                    <a:pt x="161930" y="19526"/>
                    <a:pt x="155168" y="17812"/>
                    <a:pt x="155453" y="17716"/>
                  </a:cubicBezTo>
                  <a:cubicBezTo>
                    <a:pt x="163264" y="14002"/>
                    <a:pt x="171074" y="10001"/>
                    <a:pt x="179742" y="8763"/>
                  </a:cubicBezTo>
                  <a:cubicBezTo>
                    <a:pt x="181552" y="8477"/>
                    <a:pt x="183552" y="9239"/>
                    <a:pt x="185457" y="9430"/>
                  </a:cubicBezTo>
                  <a:cubicBezTo>
                    <a:pt x="186219" y="9430"/>
                    <a:pt x="187076" y="9335"/>
                    <a:pt x="187743" y="9049"/>
                  </a:cubicBezTo>
                  <a:cubicBezTo>
                    <a:pt x="194411" y="7049"/>
                    <a:pt x="201078" y="4953"/>
                    <a:pt x="207841" y="3238"/>
                  </a:cubicBezTo>
                  <a:cubicBezTo>
                    <a:pt x="209841" y="2762"/>
                    <a:pt x="212127" y="2953"/>
                    <a:pt x="214223" y="3238"/>
                  </a:cubicBezTo>
                  <a:cubicBezTo>
                    <a:pt x="216890" y="3619"/>
                    <a:pt x="218414" y="5239"/>
                    <a:pt x="218604" y="7429"/>
                  </a:cubicBezTo>
                  <a:cubicBezTo>
                    <a:pt x="218795" y="9906"/>
                    <a:pt x="217652" y="11525"/>
                    <a:pt x="215651" y="12954"/>
                  </a:cubicBezTo>
                  <a:cubicBezTo>
                    <a:pt x="209746" y="16954"/>
                    <a:pt x="203650" y="20764"/>
                    <a:pt x="197935" y="25051"/>
                  </a:cubicBezTo>
                  <a:cubicBezTo>
                    <a:pt x="192791" y="28956"/>
                    <a:pt x="187743" y="33052"/>
                    <a:pt x="182981" y="37528"/>
                  </a:cubicBezTo>
                  <a:cubicBezTo>
                    <a:pt x="174218" y="45720"/>
                    <a:pt x="163740" y="50863"/>
                    <a:pt x="152882" y="55435"/>
                  </a:cubicBezTo>
                  <a:cubicBezTo>
                    <a:pt x="146309" y="58198"/>
                    <a:pt x="139928" y="61341"/>
                    <a:pt x="133832" y="65246"/>
                  </a:cubicBezTo>
                  <a:cubicBezTo>
                    <a:pt x="125164" y="70676"/>
                    <a:pt x="115734" y="71818"/>
                    <a:pt x="106019" y="67913"/>
                  </a:cubicBezTo>
                  <a:cubicBezTo>
                    <a:pt x="97637" y="64580"/>
                    <a:pt x="89255" y="60960"/>
                    <a:pt x="80873" y="57531"/>
                  </a:cubicBezTo>
                  <a:cubicBezTo>
                    <a:pt x="77539" y="56198"/>
                    <a:pt x="67061" y="51435"/>
                    <a:pt x="65347" y="50863"/>
                  </a:cubicBezTo>
                  <a:cubicBezTo>
                    <a:pt x="49440" y="45720"/>
                    <a:pt x="33343" y="45434"/>
                    <a:pt x="17150" y="49625"/>
                  </a:cubicBezTo>
                  <a:cubicBezTo>
                    <a:pt x="14674" y="50292"/>
                    <a:pt x="12293" y="50863"/>
                    <a:pt x="9816" y="51340"/>
                  </a:cubicBezTo>
                  <a:cubicBezTo>
                    <a:pt x="5149" y="52292"/>
                    <a:pt x="1244" y="49435"/>
                    <a:pt x="672" y="44767"/>
                  </a:cubicBezTo>
                  <a:cubicBezTo>
                    <a:pt x="482" y="43148"/>
                    <a:pt x="482" y="41624"/>
                    <a:pt x="482" y="40005"/>
                  </a:cubicBezTo>
                  <a:cubicBezTo>
                    <a:pt x="386" y="33909"/>
                    <a:pt x="196" y="27813"/>
                    <a:pt x="5" y="21717"/>
                  </a:cubicBezTo>
                  <a:cubicBezTo>
                    <a:pt x="-185" y="13525"/>
                    <a:pt x="4768" y="8191"/>
                    <a:pt x="12959" y="7239"/>
                  </a:cubicBezTo>
                  <a:cubicBezTo>
                    <a:pt x="27533" y="5429"/>
                    <a:pt x="42106" y="3238"/>
                    <a:pt x="56679" y="1333"/>
                  </a:cubicBezTo>
                  <a:cubicBezTo>
                    <a:pt x="67728" y="-190"/>
                    <a:pt x="78872" y="-952"/>
                    <a:pt x="89826" y="2095"/>
                  </a:cubicBezTo>
                  <a:cubicBezTo>
                    <a:pt x="93255" y="3048"/>
                    <a:pt x="96494" y="4953"/>
                    <a:pt x="99732" y="6667"/>
                  </a:cubicBezTo>
                  <a:cubicBezTo>
                    <a:pt x="100875" y="7239"/>
                    <a:pt x="102113" y="8382"/>
                    <a:pt x="102590" y="9525"/>
                  </a:cubicBezTo>
                  <a:cubicBezTo>
                    <a:pt x="104495" y="13906"/>
                    <a:pt x="108305" y="15335"/>
                    <a:pt x="112400" y="16097"/>
                  </a:cubicBezTo>
                  <a:cubicBezTo>
                    <a:pt x="118115" y="17145"/>
                    <a:pt x="123830" y="18288"/>
                    <a:pt x="129545" y="18288"/>
                  </a:cubicBezTo>
                  <a:cubicBezTo>
                    <a:pt x="139070" y="18288"/>
                    <a:pt x="148214" y="19907"/>
                    <a:pt x="157073" y="22955"/>
                  </a:cubicBezTo>
                  <a:cubicBezTo>
                    <a:pt x="158406" y="23431"/>
                    <a:pt x="159835" y="23717"/>
                    <a:pt x="161168" y="24193"/>
                  </a:cubicBezTo>
                  <a:cubicBezTo>
                    <a:pt x="164216" y="25336"/>
                    <a:pt x="165645" y="27813"/>
                    <a:pt x="165836" y="30956"/>
                  </a:cubicBezTo>
                  <a:cubicBezTo>
                    <a:pt x="165931" y="33814"/>
                    <a:pt x="163931" y="35433"/>
                    <a:pt x="161549" y="36195"/>
                  </a:cubicBezTo>
                  <a:cubicBezTo>
                    <a:pt x="158882" y="37148"/>
                    <a:pt x="156120" y="37910"/>
                    <a:pt x="153358" y="38195"/>
                  </a:cubicBezTo>
                  <a:cubicBezTo>
                    <a:pt x="135165" y="39624"/>
                    <a:pt x="116972" y="40957"/>
                    <a:pt x="98780" y="40291"/>
                  </a:cubicBezTo>
                  <a:cubicBezTo>
                    <a:pt x="96398" y="40291"/>
                    <a:pt x="93922" y="39814"/>
                    <a:pt x="91541" y="39624"/>
                  </a:cubicBezTo>
                  <a:cubicBezTo>
                    <a:pt x="91541" y="39814"/>
                    <a:pt x="91541" y="39910"/>
                    <a:pt x="91445" y="40100"/>
                  </a:cubicBezTo>
                </a:path>
              </a:pathLst>
            </a:custGeom>
            <a:grpFill/>
            <a:ln w="0" cap="flat">
              <a:noFill/>
              <a:prstDash val="solid"/>
              <a:miter/>
            </a:ln>
          </p:spPr>
          <p:txBody>
            <a:bodyPr rtlCol="0" anchor="ctr"/>
            <a:lstStyle/>
            <a:p>
              <a:endParaRPr lang="de-DE" dirty="0"/>
            </a:p>
          </p:txBody>
        </p:sp>
        <p:sp>
          <p:nvSpPr>
            <p:cNvPr id="36" name="Freihandform 79">
              <a:extLst>
                <a:ext uri="{FF2B5EF4-FFF2-40B4-BE49-F238E27FC236}">
                  <a16:creationId xmlns:a16="http://schemas.microsoft.com/office/drawing/2014/main" id="{59044377-6054-43B5-B489-E4D8E0C33D36}"/>
                </a:ext>
              </a:extLst>
            </p:cNvPr>
            <p:cNvSpPr/>
            <p:nvPr/>
          </p:nvSpPr>
          <p:spPr>
            <a:xfrm>
              <a:off x="1298507" y="11980725"/>
              <a:ext cx="155351" cy="188439"/>
            </a:xfrm>
            <a:custGeom>
              <a:avLst/>
              <a:gdLst>
                <a:gd name="connsiteX0" fmla="*/ 59829 w 155351"/>
                <a:gd name="connsiteY0" fmla="*/ 123913 h 188439"/>
                <a:gd name="connsiteX1" fmla="*/ 68211 w 155351"/>
                <a:gd name="connsiteY1" fmla="*/ 119531 h 188439"/>
                <a:gd name="connsiteX2" fmla="*/ 68211 w 155351"/>
                <a:gd name="connsiteY2" fmla="*/ 130771 h 188439"/>
                <a:gd name="connsiteX3" fmla="*/ 64687 w 155351"/>
                <a:gd name="connsiteY3" fmla="*/ 132009 h 188439"/>
                <a:gd name="connsiteX4" fmla="*/ 59638 w 155351"/>
                <a:gd name="connsiteY4" fmla="*/ 126770 h 188439"/>
                <a:gd name="connsiteX5" fmla="*/ 59924 w 155351"/>
                <a:gd name="connsiteY5" fmla="*/ 123913 h 188439"/>
                <a:gd name="connsiteX6" fmla="*/ 84689 w 155351"/>
                <a:gd name="connsiteY6" fmla="*/ 117626 h 188439"/>
                <a:gd name="connsiteX7" fmla="*/ 84213 w 155351"/>
                <a:gd name="connsiteY7" fmla="*/ 116483 h 188439"/>
                <a:gd name="connsiteX8" fmla="*/ 84213 w 155351"/>
                <a:gd name="connsiteY8" fmla="*/ 116293 h 188439"/>
                <a:gd name="connsiteX9" fmla="*/ 90118 w 155351"/>
                <a:gd name="connsiteY9" fmla="*/ 117817 h 188439"/>
                <a:gd name="connsiteX10" fmla="*/ 87832 w 155351"/>
                <a:gd name="connsiteY10" fmla="*/ 123437 h 188439"/>
                <a:gd name="connsiteX11" fmla="*/ 86023 w 155351"/>
                <a:gd name="connsiteY11" fmla="*/ 124294 h 188439"/>
                <a:gd name="connsiteX12" fmla="*/ 84784 w 155351"/>
                <a:gd name="connsiteY12" fmla="*/ 122675 h 188439"/>
                <a:gd name="connsiteX13" fmla="*/ 84594 w 155351"/>
                <a:gd name="connsiteY13" fmla="*/ 117722 h 188439"/>
                <a:gd name="connsiteX14" fmla="*/ 12109 w 155351"/>
                <a:gd name="connsiteY14" fmla="*/ 96767 h 188439"/>
                <a:gd name="connsiteX15" fmla="*/ 23634 w 155351"/>
                <a:gd name="connsiteY15" fmla="*/ 118388 h 188439"/>
                <a:gd name="connsiteX16" fmla="*/ 28301 w 155351"/>
                <a:gd name="connsiteY16" fmla="*/ 121913 h 188439"/>
                <a:gd name="connsiteX17" fmla="*/ 44779 w 155351"/>
                <a:gd name="connsiteY17" fmla="*/ 126294 h 188439"/>
                <a:gd name="connsiteX18" fmla="*/ 49542 w 155351"/>
                <a:gd name="connsiteY18" fmla="*/ 128485 h 188439"/>
                <a:gd name="connsiteX19" fmla="*/ 63544 w 155351"/>
                <a:gd name="connsiteY19" fmla="*/ 142677 h 188439"/>
                <a:gd name="connsiteX20" fmla="*/ 68401 w 155351"/>
                <a:gd name="connsiteY20" fmla="*/ 154583 h 188439"/>
                <a:gd name="connsiteX21" fmla="*/ 68401 w 155351"/>
                <a:gd name="connsiteY21" fmla="*/ 184492 h 188439"/>
                <a:gd name="connsiteX22" fmla="*/ 72402 w 155351"/>
                <a:gd name="connsiteY22" fmla="*/ 188397 h 188439"/>
                <a:gd name="connsiteX23" fmla="*/ 81070 w 155351"/>
                <a:gd name="connsiteY23" fmla="*/ 188397 h 188439"/>
                <a:gd name="connsiteX24" fmla="*/ 84880 w 155351"/>
                <a:gd name="connsiteY24" fmla="*/ 184587 h 188439"/>
                <a:gd name="connsiteX25" fmla="*/ 84880 w 155351"/>
                <a:gd name="connsiteY25" fmla="*/ 149059 h 188439"/>
                <a:gd name="connsiteX26" fmla="*/ 88404 w 155351"/>
                <a:gd name="connsiteY26" fmla="*/ 134771 h 188439"/>
                <a:gd name="connsiteX27" fmla="*/ 96024 w 155351"/>
                <a:gd name="connsiteY27" fmla="*/ 120103 h 188439"/>
                <a:gd name="connsiteX28" fmla="*/ 100786 w 155351"/>
                <a:gd name="connsiteY28" fmla="*/ 117912 h 188439"/>
                <a:gd name="connsiteX29" fmla="*/ 112216 w 155351"/>
                <a:gd name="connsiteY29" fmla="*/ 119531 h 188439"/>
                <a:gd name="connsiteX30" fmla="*/ 112597 w 155351"/>
                <a:gd name="connsiteY30" fmla="*/ 119627 h 188439"/>
                <a:gd name="connsiteX31" fmla="*/ 153174 w 155351"/>
                <a:gd name="connsiteY31" fmla="*/ 93052 h 188439"/>
                <a:gd name="connsiteX32" fmla="*/ 140506 w 155351"/>
                <a:gd name="connsiteY32" fmla="*/ 50094 h 188439"/>
                <a:gd name="connsiteX33" fmla="*/ 133838 w 155351"/>
                <a:gd name="connsiteY33" fmla="*/ 47141 h 188439"/>
                <a:gd name="connsiteX34" fmla="*/ 129361 w 155351"/>
                <a:gd name="connsiteY34" fmla="*/ 42093 h 188439"/>
                <a:gd name="connsiteX35" fmla="*/ 92119 w 155351"/>
                <a:gd name="connsiteY35" fmla="*/ 564 h 188439"/>
                <a:gd name="connsiteX36" fmla="*/ 38779 w 155351"/>
                <a:gd name="connsiteY36" fmla="*/ 21424 h 188439"/>
                <a:gd name="connsiteX37" fmla="*/ 34492 w 155351"/>
                <a:gd name="connsiteY37" fmla="*/ 23615 h 188439"/>
                <a:gd name="connsiteX38" fmla="*/ 13633 w 155351"/>
                <a:gd name="connsiteY38" fmla="*/ 29425 h 188439"/>
                <a:gd name="connsiteX39" fmla="*/ 2012 w 155351"/>
                <a:gd name="connsiteY39" fmla="*/ 63334 h 188439"/>
                <a:gd name="connsiteX40" fmla="*/ 1536 w 155351"/>
                <a:gd name="connsiteY40" fmla="*/ 74097 h 188439"/>
                <a:gd name="connsiteX41" fmla="*/ 12299 w 155351"/>
                <a:gd name="connsiteY41" fmla="*/ 96862 h 18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55351" h="188439">
                  <a:moveTo>
                    <a:pt x="59829" y="123913"/>
                  </a:moveTo>
                  <a:cubicBezTo>
                    <a:pt x="62305" y="122389"/>
                    <a:pt x="64972" y="121151"/>
                    <a:pt x="68211" y="119531"/>
                  </a:cubicBezTo>
                  <a:cubicBezTo>
                    <a:pt x="68211" y="123627"/>
                    <a:pt x="68401" y="127151"/>
                    <a:pt x="68211" y="130771"/>
                  </a:cubicBezTo>
                  <a:cubicBezTo>
                    <a:pt x="68020" y="132866"/>
                    <a:pt x="66401" y="133628"/>
                    <a:pt x="64687" y="132009"/>
                  </a:cubicBezTo>
                  <a:cubicBezTo>
                    <a:pt x="62877" y="130390"/>
                    <a:pt x="61162" y="128675"/>
                    <a:pt x="59638" y="126770"/>
                  </a:cubicBezTo>
                  <a:cubicBezTo>
                    <a:pt x="59162" y="126199"/>
                    <a:pt x="59353" y="124199"/>
                    <a:pt x="59924" y="123913"/>
                  </a:cubicBezTo>
                  <a:moveTo>
                    <a:pt x="84689" y="117626"/>
                  </a:moveTo>
                  <a:cubicBezTo>
                    <a:pt x="84689" y="117626"/>
                    <a:pt x="84499" y="116864"/>
                    <a:pt x="84213" y="116483"/>
                  </a:cubicBezTo>
                  <a:cubicBezTo>
                    <a:pt x="84213" y="116483"/>
                    <a:pt x="84213" y="116293"/>
                    <a:pt x="84213" y="116293"/>
                  </a:cubicBezTo>
                  <a:cubicBezTo>
                    <a:pt x="86499" y="118007"/>
                    <a:pt x="88404" y="118388"/>
                    <a:pt x="90118" y="117817"/>
                  </a:cubicBezTo>
                  <a:cubicBezTo>
                    <a:pt x="89356" y="119722"/>
                    <a:pt x="88690" y="121532"/>
                    <a:pt x="87832" y="123437"/>
                  </a:cubicBezTo>
                  <a:cubicBezTo>
                    <a:pt x="87642" y="123913"/>
                    <a:pt x="86499" y="124484"/>
                    <a:pt x="86023" y="124294"/>
                  </a:cubicBezTo>
                  <a:cubicBezTo>
                    <a:pt x="85546" y="124199"/>
                    <a:pt x="84880" y="123246"/>
                    <a:pt x="84784" y="122675"/>
                  </a:cubicBezTo>
                  <a:cubicBezTo>
                    <a:pt x="84594" y="121055"/>
                    <a:pt x="84975" y="119341"/>
                    <a:pt x="84594" y="117722"/>
                  </a:cubicBezTo>
                  <a:moveTo>
                    <a:pt x="12109" y="96767"/>
                  </a:moveTo>
                  <a:cubicBezTo>
                    <a:pt x="10394" y="106958"/>
                    <a:pt x="15252" y="115436"/>
                    <a:pt x="23634" y="118388"/>
                  </a:cubicBezTo>
                  <a:cubicBezTo>
                    <a:pt x="25158" y="119627"/>
                    <a:pt x="26682" y="120865"/>
                    <a:pt x="28301" y="121913"/>
                  </a:cubicBezTo>
                  <a:cubicBezTo>
                    <a:pt x="33349" y="125056"/>
                    <a:pt x="38969" y="125913"/>
                    <a:pt x="44779" y="126294"/>
                  </a:cubicBezTo>
                  <a:cubicBezTo>
                    <a:pt x="46494" y="126389"/>
                    <a:pt x="48399" y="127342"/>
                    <a:pt x="49542" y="128485"/>
                  </a:cubicBezTo>
                  <a:cubicBezTo>
                    <a:pt x="54304" y="133057"/>
                    <a:pt x="58781" y="138010"/>
                    <a:pt x="63544" y="142677"/>
                  </a:cubicBezTo>
                  <a:cubicBezTo>
                    <a:pt x="66973" y="146011"/>
                    <a:pt x="68401" y="149916"/>
                    <a:pt x="68401" y="154583"/>
                  </a:cubicBezTo>
                  <a:cubicBezTo>
                    <a:pt x="68401" y="164585"/>
                    <a:pt x="68401" y="174491"/>
                    <a:pt x="68401" y="184492"/>
                  </a:cubicBezTo>
                  <a:cubicBezTo>
                    <a:pt x="68401" y="187540"/>
                    <a:pt x="69354" y="188683"/>
                    <a:pt x="72402" y="188397"/>
                  </a:cubicBezTo>
                  <a:cubicBezTo>
                    <a:pt x="75259" y="188207"/>
                    <a:pt x="78212" y="188207"/>
                    <a:pt x="81070" y="188397"/>
                  </a:cubicBezTo>
                  <a:cubicBezTo>
                    <a:pt x="83927" y="188588"/>
                    <a:pt x="84975" y="187445"/>
                    <a:pt x="84880" y="184587"/>
                  </a:cubicBezTo>
                  <a:cubicBezTo>
                    <a:pt x="84784" y="172776"/>
                    <a:pt x="84880" y="160870"/>
                    <a:pt x="84880" y="149059"/>
                  </a:cubicBezTo>
                  <a:cubicBezTo>
                    <a:pt x="84880" y="143915"/>
                    <a:pt x="85927" y="139248"/>
                    <a:pt x="88404" y="134771"/>
                  </a:cubicBezTo>
                  <a:cubicBezTo>
                    <a:pt x="91071" y="129914"/>
                    <a:pt x="93643" y="125056"/>
                    <a:pt x="96024" y="120103"/>
                  </a:cubicBezTo>
                  <a:cubicBezTo>
                    <a:pt x="97167" y="117817"/>
                    <a:pt x="98215" y="117150"/>
                    <a:pt x="100786" y="117912"/>
                  </a:cubicBezTo>
                  <a:cubicBezTo>
                    <a:pt x="104596" y="119055"/>
                    <a:pt x="108502" y="119531"/>
                    <a:pt x="112216" y="119531"/>
                  </a:cubicBezTo>
                  <a:cubicBezTo>
                    <a:pt x="112312" y="119531"/>
                    <a:pt x="112407" y="119531"/>
                    <a:pt x="112597" y="119627"/>
                  </a:cubicBezTo>
                  <a:cubicBezTo>
                    <a:pt x="128695" y="124770"/>
                    <a:pt x="146887" y="112864"/>
                    <a:pt x="153174" y="93052"/>
                  </a:cubicBezTo>
                  <a:cubicBezTo>
                    <a:pt x="158794" y="75431"/>
                    <a:pt x="153174" y="57524"/>
                    <a:pt x="140506" y="50094"/>
                  </a:cubicBezTo>
                  <a:cubicBezTo>
                    <a:pt x="138601" y="48761"/>
                    <a:pt x="136315" y="47713"/>
                    <a:pt x="133838" y="47141"/>
                  </a:cubicBezTo>
                  <a:cubicBezTo>
                    <a:pt x="130790" y="46475"/>
                    <a:pt x="129647" y="45522"/>
                    <a:pt x="129361" y="42093"/>
                  </a:cubicBezTo>
                  <a:cubicBezTo>
                    <a:pt x="127552" y="20471"/>
                    <a:pt x="112788" y="3136"/>
                    <a:pt x="92119" y="564"/>
                  </a:cubicBezTo>
                  <a:cubicBezTo>
                    <a:pt x="71068" y="-2008"/>
                    <a:pt x="52495" y="4088"/>
                    <a:pt x="38779" y="21424"/>
                  </a:cubicBezTo>
                  <a:cubicBezTo>
                    <a:pt x="37826" y="22567"/>
                    <a:pt x="35921" y="23615"/>
                    <a:pt x="34492" y="23615"/>
                  </a:cubicBezTo>
                  <a:cubicBezTo>
                    <a:pt x="27063" y="23900"/>
                    <a:pt x="20014" y="25615"/>
                    <a:pt x="13633" y="29425"/>
                  </a:cubicBezTo>
                  <a:cubicBezTo>
                    <a:pt x="2107" y="36378"/>
                    <a:pt x="-2369" y="49046"/>
                    <a:pt x="2012" y="63334"/>
                  </a:cubicBezTo>
                  <a:cubicBezTo>
                    <a:pt x="3155" y="67144"/>
                    <a:pt x="3441" y="70097"/>
                    <a:pt x="1536" y="74097"/>
                  </a:cubicBezTo>
                  <a:cubicBezTo>
                    <a:pt x="-2846" y="83146"/>
                    <a:pt x="2584" y="93909"/>
                    <a:pt x="12299" y="96862"/>
                  </a:cubicBezTo>
                </a:path>
              </a:pathLst>
            </a:custGeom>
            <a:grpFill/>
            <a:ln w="0" cap="flat">
              <a:noFill/>
              <a:prstDash val="solid"/>
              <a:miter/>
            </a:ln>
          </p:spPr>
          <p:txBody>
            <a:bodyPr rtlCol="0" anchor="ctr"/>
            <a:lstStyle/>
            <a:p>
              <a:endParaRPr lang="de-DE" dirty="0"/>
            </a:p>
          </p:txBody>
        </p:sp>
      </p:grpSp>
      <p:grpSp>
        <p:nvGrpSpPr>
          <p:cNvPr id="37" name="Gruppieren 36">
            <a:extLst>
              <a:ext uri="{FF2B5EF4-FFF2-40B4-BE49-F238E27FC236}">
                <a16:creationId xmlns:a16="http://schemas.microsoft.com/office/drawing/2014/main" id="{CA8225AD-635F-4D45-A19A-CDF6908624AE}"/>
              </a:ext>
            </a:extLst>
          </p:cNvPr>
          <p:cNvGrpSpPr>
            <a:grpSpLocks noChangeAspect="1"/>
          </p:cNvGrpSpPr>
          <p:nvPr/>
        </p:nvGrpSpPr>
        <p:grpSpPr>
          <a:xfrm>
            <a:off x="4637286" y="3222740"/>
            <a:ext cx="443663" cy="432000"/>
            <a:chOff x="6076504" y="8341127"/>
            <a:chExt cx="237506" cy="225099"/>
          </a:xfrm>
          <a:solidFill>
            <a:schemeClr val="bg1">
              <a:alpha val="95000"/>
            </a:schemeClr>
          </a:solidFill>
        </p:grpSpPr>
        <p:sp>
          <p:nvSpPr>
            <p:cNvPr id="38" name="Freihandform 432">
              <a:extLst>
                <a:ext uri="{FF2B5EF4-FFF2-40B4-BE49-F238E27FC236}">
                  <a16:creationId xmlns:a16="http://schemas.microsoft.com/office/drawing/2014/main" id="{11FA67A2-FD80-445A-BA5A-0A6B54A2E50C}"/>
                </a:ext>
              </a:extLst>
            </p:cNvPr>
            <p:cNvSpPr/>
            <p:nvPr/>
          </p:nvSpPr>
          <p:spPr>
            <a:xfrm>
              <a:off x="6169516" y="8341127"/>
              <a:ext cx="102108" cy="92606"/>
            </a:xfrm>
            <a:custGeom>
              <a:avLst/>
              <a:gdLst>
                <a:gd name="connsiteX0" fmla="*/ 8858 w 102108"/>
                <a:gd name="connsiteY0" fmla="*/ 7644 h 92606"/>
                <a:gd name="connsiteX1" fmla="*/ 41910 w 102108"/>
                <a:gd name="connsiteY1" fmla="*/ 63746 h 92606"/>
                <a:gd name="connsiteX2" fmla="*/ 41148 w 102108"/>
                <a:gd name="connsiteY2" fmla="*/ 66223 h 92606"/>
                <a:gd name="connsiteX3" fmla="*/ 25051 w 102108"/>
                <a:gd name="connsiteY3" fmla="*/ 75176 h 92606"/>
                <a:gd name="connsiteX4" fmla="*/ 23241 w 102108"/>
                <a:gd name="connsiteY4" fmla="*/ 76319 h 92606"/>
                <a:gd name="connsiteX5" fmla="*/ 85249 w 102108"/>
                <a:gd name="connsiteY5" fmla="*/ 92607 h 92606"/>
                <a:gd name="connsiteX6" fmla="*/ 102108 w 102108"/>
                <a:gd name="connsiteY6" fmla="*/ 32314 h 92606"/>
                <a:gd name="connsiteX7" fmla="*/ 82391 w 102108"/>
                <a:gd name="connsiteY7" fmla="*/ 43172 h 92606"/>
                <a:gd name="connsiteX8" fmla="*/ 81248 w 102108"/>
                <a:gd name="connsiteY8" fmla="*/ 41267 h 92606"/>
                <a:gd name="connsiteX9" fmla="*/ 61722 w 102108"/>
                <a:gd name="connsiteY9" fmla="*/ 8215 h 92606"/>
                <a:gd name="connsiteX10" fmla="*/ 47339 w 102108"/>
                <a:gd name="connsiteY10" fmla="*/ 119 h 92606"/>
                <a:gd name="connsiteX11" fmla="*/ 4477 w 102108"/>
                <a:gd name="connsiteY11" fmla="*/ 24 h 92606"/>
                <a:gd name="connsiteX12" fmla="*/ 0 w 102108"/>
                <a:gd name="connsiteY12" fmla="*/ 595 h 92606"/>
                <a:gd name="connsiteX13" fmla="*/ 0 w 102108"/>
                <a:gd name="connsiteY13" fmla="*/ 1072 h 92606"/>
                <a:gd name="connsiteX14" fmla="*/ 8858 w 102108"/>
                <a:gd name="connsiteY14" fmla="*/ 7739 h 9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108" h="92606">
                  <a:moveTo>
                    <a:pt x="8858" y="7644"/>
                  </a:moveTo>
                  <a:cubicBezTo>
                    <a:pt x="19907" y="26313"/>
                    <a:pt x="30861" y="45077"/>
                    <a:pt x="41910" y="63746"/>
                  </a:cubicBezTo>
                  <a:cubicBezTo>
                    <a:pt x="42672" y="64984"/>
                    <a:pt x="42482" y="65556"/>
                    <a:pt x="41148" y="66223"/>
                  </a:cubicBezTo>
                  <a:cubicBezTo>
                    <a:pt x="35719" y="69175"/>
                    <a:pt x="30385" y="72128"/>
                    <a:pt x="25051" y="75176"/>
                  </a:cubicBezTo>
                  <a:cubicBezTo>
                    <a:pt x="24575" y="75462"/>
                    <a:pt x="24098" y="75748"/>
                    <a:pt x="23241" y="76319"/>
                  </a:cubicBezTo>
                  <a:cubicBezTo>
                    <a:pt x="44101" y="81844"/>
                    <a:pt x="64675" y="87178"/>
                    <a:pt x="85249" y="92607"/>
                  </a:cubicBezTo>
                  <a:cubicBezTo>
                    <a:pt x="90869" y="72604"/>
                    <a:pt x="96488" y="52697"/>
                    <a:pt x="102108" y="32314"/>
                  </a:cubicBezTo>
                  <a:cubicBezTo>
                    <a:pt x="95250" y="36028"/>
                    <a:pt x="88868" y="39553"/>
                    <a:pt x="82391" y="43172"/>
                  </a:cubicBezTo>
                  <a:cubicBezTo>
                    <a:pt x="81915" y="42410"/>
                    <a:pt x="81534" y="41839"/>
                    <a:pt x="81248" y="41267"/>
                  </a:cubicBezTo>
                  <a:cubicBezTo>
                    <a:pt x="74771" y="30218"/>
                    <a:pt x="68294" y="19169"/>
                    <a:pt x="61722" y="8215"/>
                  </a:cubicBezTo>
                  <a:cubicBezTo>
                    <a:pt x="58579" y="2977"/>
                    <a:pt x="53626" y="119"/>
                    <a:pt x="47339" y="119"/>
                  </a:cubicBezTo>
                  <a:cubicBezTo>
                    <a:pt x="33052" y="-71"/>
                    <a:pt x="18764" y="24"/>
                    <a:pt x="4477" y="24"/>
                  </a:cubicBezTo>
                  <a:cubicBezTo>
                    <a:pt x="2953" y="24"/>
                    <a:pt x="1524" y="405"/>
                    <a:pt x="0" y="595"/>
                  </a:cubicBezTo>
                  <a:cubicBezTo>
                    <a:pt x="0" y="786"/>
                    <a:pt x="0" y="881"/>
                    <a:pt x="0" y="1072"/>
                  </a:cubicBezTo>
                  <a:cubicBezTo>
                    <a:pt x="4191" y="1738"/>
                    <a:pt x="6858" y="4405"/>
                    <a:pt x="8858" y="7739"/>
                  </a:cubicBezTo>
                </a:path>
              </a:pathLst>
            </a:custGeom>
            <a:grpFill/>
            <a:ln w="0" cap="flat">
              <a:noFill/>
              <a:prstDash val="solid"/>
              <a:miter/>
            </a:ln>
          </p:spPr>
          <p:txBody>
            <a:bodyPr rtlCol="0" anchor="ctr"/>
            <a:lstStyle/>
            <a:p>
              <a:endParaRPr lang="de-DE" dirty="0"/>
            </a:p>
          </p:txBody>
        </p:sp>
        <p:sp>
          <p:nvSpPr>
            <p:cNvPr id="39" name="Freihandform 433">
              <a:extLst>
                <a:ext uri="{FF2B5EF4-FFF2-40B4-BE49-F238E27FC236}">
                  <a16:creationId xmlns:a16="http://schemas.microsoft.com/office/drawing/2014/main" id="{E4CD1C22-259C-4A91-A1E8-72C0B47605E7}"/>
                </a:ext>
              </a:extLst>
            </p:cNvPr>
            <p:cNvSpPr/>
            <p:nvPr/>
          </p:nvSpPr>
          <p:spPr>
            <a:xfrm>
              <a:off x="6189233" y="8478311"/>
              <a:ext cx="124777" cy="87915"/>
            </a:xfrm>
            <a:custGeom>
              <a:avLst/>
              <a:gdLst>
                <a:gd name="connsiteX0" fmla="*/ 113157 w 124777"/>
                <a:gd name="connsiteY0" fmla="*/ 21145 h 87915"/>
                <a:gd name="connsiteX1" fmla="*/ 47149 w 124777"/>
                <a:gd name="connsiteY1" fmla="*/ 21527 h 87915"/>
                <a:gd name="connsiteX2" fmla="*/ 45339 w 124777"/>
                <a:gd name="connsiteY2" fmla="*/ 19717 h 87915"/>
                <a:gd name="connsiteX3" fmla="*/ 45339 w 124777"/>
                <a:gd name="connsiteY3" fmla="*/ 8001 h 87915"/>
                <a:gd name="connsiteX4" fmla="*/ 45339 w 124777"/>
                <a:gd name="connsiteY4" fmla="*/ 95 h 87915"/>
                <a:gd name="connsiteX5" fmla="*/ 44863 w 124777"/>
                <a:gd name="connsiteY5" fmla="*/ 0 h 87915"/>
                <a:gd name="connsiteX6" fmla="*/ 0 w 124777"/>
                <a:gd name="connsiteY6" fmla="*/ 44101 h 87915"/>
                <a:gd name="connsiteX7" fmla="*/ 45910 w 124777"/>
                <a:gd name="connsiteY7" fmla="*/ 87916 h 87915"/>
                <a:gd name="connsiteX8" fmla="*/ 45910 w 124777"/>
                <a:gd name="connsiteY8" fmla="*/ 85249 h 87915"/>
                <a:gd name="connsiteX9" fmla="*/ 45910 w 124777"/>
                <a:gd name="connsiteY9" fmla="*/ 68199 h 87915"/>
                <a:gd name="connsiteX10" fmla="*/ 48292 w 124777"/>
                <a:gd name="connsiteY10" fmla="*/ 65818 h 87915"/>
                <a:gd name="connsiteX11" fmla="*/ 87058 w 124777"/>
                <a:gd name="connsiteY11" fmla="*/ 65532 h 87915"/>
                <a:gd name="connsiteX12" fmla="*/ 101917 w 124777"/>
                <a:gd name="connsiteY12" fmla="*/ 57245 h 87915"/>
                <a:gd name="connsiteX13" fmla="*/ 122873 w 124777"/>
                <a:gd name="connsiteY13" fmla="*/ 21527 h 87915"/>
                <a:gd name="connsiteX14" fmla="*/ 124778 w 124777"/>
                <a:gd name="connsiteY14" fmla="*/ 17145 h 87915"/>
                <a:gd name="connsiteX15" fmla="*/ 124396 w 124777"/>
                <a:gd name="connsiteY15" fmla="*/ 16859 h 87915"/>
                <a:gd name="connsiteX16" fmla="*/ 113252 w 124777"/>
                <a:gd name="connsiteY16" fmla="*/ 21241 h 87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777" h="87915">
                  <a:moveTo>
                    <a:pt x="113157" y="21145"/>
                  </a:moveTo>
                  <a:cubicBezTo>
                    <a:pt x="91154" y="21241"/>
                    <a:pt x="69151" y="21336"/>
                    <a:pt x="47149" y="21527"/>
                  </a:cubicBezTo>
                  <a:cubicBezTo>
                    <a:pt x="45625" y="21527"/>
                    <a:pt x="45339" y="20955"/>
                    <a:pt x="45339" y="19717"/>
                  </a:cubicBezTo>
                  <a:cubicBezTo>
                    <a:pt x="45339" y="15811"/>
                    <a:pt x="45339" y="11906"/>
                    <a:pt x="45339" y="8001"/>
                  </a:cubicBezTo>
                  <a:cubicBezTo>
                    <a:pt x="45339" y="5334"/>
                    <a:pt x="45339" y="2667"/>
                    <a:pt x="45339" y="95"/>
                  </a:cubicBezTo>
                  <a:cubicBezTo>
                    <a:pt x="45148" y="95"/>
                    <a:pt x="44958" y="95"/>
                    <a:pt x="44863" y="0"/>
                  </a:cubicBezTo>
                  <a:cubicBezTo>
                    <a:pt x="29908" y="14668"/>
                    <a:pt x="15049" y="29337"/>
                    <a:pt x="0" y="44101"/>
                  </a:cubicBezTo>
                  <a:cubicBezTo>
                    <a:pt x="15335" y="58674"/>
                    <a:pt x="30385" y="73057"/>
                    <a:pt x="45910" y="87916"/>
                  </a:cubicBezTo>
                  <a:lnTo>
                    <a:pt x="45910" y="85249"/>
                  </a:lnTo>
                  <a:cubicBezTo>
                    <a:pt x="45910" y="79534"/>
                    <a:pt x="45910" y="73914"/>
                    <a:pt x="45910" y="68199"/>
                  </a:cubicBezTo>
                  <a:cubicBezTo>
                    <a:pt x="45910" y="65913"/>
                    <a:pt x="45910" y="65913"/>
                    <a:pt x="48292" y="65818"/>
                  </a:cubicBezTo>
                  <a:cubicBezTo>
                    <a:pt x="61246" y="65723"/>
                    <a:pt x="74200" y="65627"/>
                    <a:pt x="87058" y="65532"/>
                  </a:cubicBezTo>
                  <a:cubicBezTo>
                    <a:pt x="93631" y="65532"/>
                    <a:pt x="98679" y="62675"/>
                    <a:pt x="101917" y="57245"/>
                  </a:cubicBezTo>
                  <a:cubicBezTo>
                    <a:pt x="108966" y="45339"/>
                    <a:pt x="115919" y="33433"/>
                    <a:pt x="122873" y="21527"/>
                  </a:cubicBezTo>
                  <a:cubicBezTo>
                    <a:pt x="123634" y="20193"/>
                    <a:pt x="124111" y="18669"/>
                    <a:pt x="124778" y="17145"/>
                  </a:cubicBezTo>
                  <a:cubicBezTo>
                    <a:pt x="124682" y="17145"/>
                    <a:pt x="124587" y="16955"/>
                    <a:pt x="124396" y="16859"/>
                  </a:cubicBezTo>
                  <a:cubicBezTo>
                    <a:pt x="121539" y="20383"/>
                    <a:pt x="117538" y="21241"/>
                    <a:pt x="113252" y="21241"/>
                  </a:cubicBezTo>
                </a:path>
              </a:pathLst>
            </a:custGeom>
            <a:grpFill/>
            <a:ln w="0" cap="flat">
              <a:noFill/>
              <a:prstDash val="solid"/>
              <a:miter/>
            </a:ln>
          </p:spPr>
          <p:txBody>
            <a:bodyPr rtlCol="0" anchor="ctr"/>
            <a:lstStyle/>
            <a:p>
              <a:endParaRPr lang="de-DE" dirty="0"/>
            </a:p>
          </p:txBody>
        </p:sp>
        <p:sp>
          <p:nvSpPr>
            <p:cNvPr id="40" name="Freihandform 434">
              <a:extLst>
                <a:ext uri="{FF2B5EF4-FFF2-40B4-BE49-F238E27FC236}">
                  <a16:creationId xmlns:a16="http://schemas.microsoft.com/office/drawing/2014/main" id="{E2385773-AC3F-447C-AC04-17266B3B161A}"/>
                </a:ext>
              </a:extLst>
            </p:cNvPr>
            <p:cNvSpPr/>
            <p:nvPr/>
          </p:nvSpPr>
          <p:spPr>
            <a:xfrm>
              <a:off x="6076504" y="8422685"/>
              <a:ext cx="82248" cy="117824"/>
            </a:xfrm>
            <a:custGeom>
              <a:avLst/>
              <a:gdLst>
                <a:gd name="connsiteX0" fmla="*/ 28433 w 82248"/>
                <a:gd name="connsiteY0" fmla="*/ 106299 h 117824"/>
                <a:gd name="connsiteX1" fmla="*/ 61675 w 82248"/>
                <a:gd name="connsiteY1" fmla="*/ 50768 h 117824"/>
                <a:gd name="connsiteX2" fmla="*/ 64247 w 82248"/>
                <a:gd name="connsiteY2" fmla="*/ 50197 h 117824"/>
                <a:gd name="connsiteX3" fmla="*/ 79772 w 82248"/>
                <a:gd name="connsiteY3" fmla="*/ 58960 h 117824"/>
                <a:gd name="connsiteX4" fmla="*/ 82249 w 82248"/>
                <a:gd name="connsiteY4" fmla="*/ 60293 h 117824"/>
                <a:gd name="connsiteX5" fmla="*/ 65580 w 82248"/>
                <a:gd name="connsiteY5" fmla="*/ 0 h 117824"/>
                <a:gd name="connsiteX6" fmla="*/ 3382 w 82248"/>
                <a:gd name="connsiteY6" fmla="*/ 16193 h 117824"/>
                <a:gd name="connsiteX7" fmla="*/ 23003 w 82248"/>
                <a:gd name="connsiteY7" fmla="*/ 27242 h 117824"/>
                <a:gd name="connsiteX8" fmla="*/ 21956 w 82248"/>
                <a:gd name="connsiteY8" fmla="*/ 29146 h 117824"/>
                <a:gd name="connsiteX9" fmla="*/ 2334 w 82248"/>
                <a:gd name="connsiteY9" fmla="*/ 62103 h 117824"/>
                <a:gd name="connsiteX10" fmla="*/ 2239 w 82248"/>
                <a:gd name="connsiteY10" fmla="*/ 78105 h 117824"/>
                <a:gd name="connsiteX11" fmla="*/ 23765 w 82248"/>
                <a:gd name="connsiteY11" fmla="*/ 114205 h 117824"/>
                <a:gd name="connsiteX12" fmla="*/ 26623 w 82248"/>
                <a:gd name="connsiteY12" fmla="*/ 117824 h 117824"/>
                <a:gd name="connsiteX13" fmla="*/ 27004 w 82248"/>
                <a:gd name="connsiteY13" fmla="*/ 117634 h 117824"/>
                <a:gd name="connsiteX14" fmla="*/ 28623 w 82248"/>
                <a:gd name="connsiteY14" fmla="*/ 106394 h 117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248" h="117824">
                  <a:moveTo>
                    <a:pt x="28433" y="106299"/>
                  </a:moveTo>
                  <a:cubicBezTo>
                    <a:pt x="39482" y="87820"/>
                    <a:pt x="50626" y="69247"/>
                    <a:pt x="61675" y="50768"/>
                  </a:cubicBezTo>
                  <a:cubicBezTo>
                    <a:pt x="62437" y="49435"/>
                    <a:pt x="63104" y="49530"/>
                    <a:pt x="64247" y="50197"/>
                  </a:cubicBezTo>
                  <a:cubicBezTo>
                    <a:pt x="69390" y="53150"/>
                    <a:pt x="74629" y="56007"/>
                    <a:pt x="79772" y="58960"/>
                  </a:cubicBezTo>
                  <a:cubicBezTo>
                    <a:pt x="80439" y="59341"/>
                    <a:pt x="81106" y="59722"/>
                    <a:pt x="82249" y="60293"/>
                  </a:cubicBezTo>
                  <a:cubicBezTo>
                    <a:pt x="76629" y="40005"/>
                    <a:pt x="71105" y="20098"/>
                    <a:pt x="65580" y="0"/>
                  </a:cubicBezTo>
                  <a:cubicBezTo>
                    <a:pt x="44911" y="5429"/>
                    <a:pt x="24337" y="10668"/>
                    <a:pt x="3382" y="16193"/>
                  </a:cubicBezTo>
                  <a:cubicBezTo>
                    <a:pt x="10145" y="20003"/>
                    <a:pt x="16526" y="23622"/>
                    <a:pt x="23003" y="27242"/>
                  </a:cubicBezTo>
                  <a:cubicBezTo>
                    <a:pt x="22622" y="28004"/>
                    <a:pt x="22241" y="28575"/>
                    <a:pt x="21956" y="29146"/>
                  </a:cubicBezTo>
                  <a:cubicBezTo>
                    <a:pt x="15383" y="40100"/>
                    <a:pt x="8811" y="51054"/>
                    <a:pt x="2334" y="62103"/>
                  </a:cubicBezTo>
                  <a:cubicBezTo>
                    <a:pt x="-714" y="67342"/>
                    <a:pt x="-809" y="72866"/>
                    <a:pt x="2239" y="78105"/>
                  </a:cubicBezTo>
                  <a:cubicBezTo>
                    <a:pt x="9287" y="90202"/>
                    <a:pt x="16526" y="102203"/>
                    <a:pt x="23765" y="114205"/>
                  </a:cubicBezTo>
                  <a:cubicBezTo>
                    <a:pt x="24527" y="115538"/>
                    <a:pt x="25670" y="116586"/>
                    <a:pt x="26623" y="117824"/>
                  </a:cubicBezTo>
                  <a:cubicBezTo>
                    <a:pt x="26813" y="117824"/>
                    <a:pt x="26909" y="117729"/>
                    <a:pt x="27004" y="117634"/>
                  </a:cubicBezTo>
                  <a:cubicBezTo>
                    <a:pt x="25385" y="113538"/>
                    <a:pt x="26432" y="109919"/>
                    <a:pt x="28623" y="106394"/>
                  </a:cubicBezTo>
                </a:path>
              </a:pathLst>
            </a:custGeom>
            <a:grpFill/>
            <a:ln w="0" cap="flat">
              <a:noFill/>
              <a:prstDash val="solid"/>
              <a:miter/>
            </a:ln>
          </p:spPr>
          <p:txBody>
            <a:bodyPr rtlCol="0" anchor="ctr"/>
            <a:lstStyle/>
            <a:p>
              <a:endParaRPr lang="de-DE" dirty="0"/>
            </a:p>
          </p:txBody>
        </p:sp>
        <p:sp>
          <p:nvSpPr>
            <p:cNvPr id="41" name="Freihandform 435">
              <a:extLst>
                <a:ext uri="{FF2B5EF4-FFF2-40B4-BE49-F238E27FC236}">
                  <a16:creationId xmlns:a16="http://schemas.microsoft.com/office/drawing/2014/main" id="{CA71EAFF-C067-410F-BF82-B0324775BB4D}"/>
                </a:ext>
              </a:extLst>
            </p:cNvPr>
            <p:cNvSpPr/>
            <p:nvPr/>
          </p:nvSpPr>
          <p:spPr>
            <a:xfrm>
              <a:off x="6103361" y="8500314"/>
              <a:ext cx="72822" cy="44386"/>
            </a:xfrm>
            <a:custGeom>
              <a:avLst/>
              <a:gdLst>
                <a:gd name="connsiteX0" fmla="*/ 21197 w 72822"/>
                <a:gd name="connsiteY0" fmla="*/ 0 h 44386"/>
                <a:gd name="connsiteX1" fmla="*/ 18911 w 72822"/>
                <a:gd name="connsiteY1" fmla="*/ 1429 h 44386"/>
                <a:gd name="connsiteX2" fmla="*/ 2337 w 72822"/>
                <a:gd name="connsiteY2" fmla="*/ 29146 h 44386"/>
                <a:gd name="connsiteX3" fmla="*/ 242 w 72822"/>
                <a:gd name="connsiteY3" fmla="*/ 34385 h 44386"/>
                <a:gd name="connsiteX4" fmla="*/ 5195 w 72822"/>
                <a:gd name="connsiteY4" fmla="*/ 43244 h 44386"/>
                <a:gd name="connsiteX5" fmla="*/ 11481 w 72822"/>
                <a:gd name="connsiteY5" fmla="*/ 44387 h 44386"/>
                <a:gd name="connsiteX6" fmla="*/ 71203 w 72822"/>
                <a:gd name="connsiteY6" fmla="*/ 44387 h 44386"/>
                <a:gd name="connsiteX7" fmla="*/ 72822 w 72822"/>
                <a:gd name="connsiteY7" fmla="*/ 44291 h 44386"/>
                <a:gd name="connsiteX8" fmla="*/ 72822 w 72822"/>
                <a:gd name="connsiteY8" fmla="*/ 191 h 44386"/>
                <a:gd name="connsiteX9" fmla="*/ 71203 w 72822"/>
                <a:gd name="connsiteY9" fmla="*/ 95 h 44386"/>
                <a:gd name="connsiteX10" fmla="*/ 21197 w 72822"/>
                <a:gd name="connsiteY10" fmla="*/ 95 h 4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2" h="44386">
                  <a:moveTo>
                    <a:pt x="21197" y="0"/>
                  </a:moveTo>
                  <a:cubicBezTo>
                    <a:pt x="19959" y="0"/>
                    <a:pt x="19482" y="571"/>
                    <a:pt x="18911" y="1429"/>
                  </a:cubicBezTo>
                  <a:cubicBezTo>
                    <a:pt x="13386" y="10668"/>
                    <a:pt x="7767" y="19907"/>
                    <a:pt x="2337" y="29146"/>
                  </a:cubicBezTo>
                  <a:cubicBezTo>
                    <a:pt x="1385" y="30766"/>
                    <a:pt x="623" y="32576"/>
                    <a:pt x="242" y="34385"/>
                  </a:cubicBezTo>
                  <a:cubicBezTo>
                    <a:pt x="-711" y="38386"/>
                    <a:pt x="1194" y="41910"/>
                    <a:pt x="5195" y="43244"/>
                  </a:cubicBezTo>
                  <a:cubicBezTo>
                    <a:pt x="7195" y="43910"/>
                    <a:pt x="9386" y="44387"/>
                    <a:pt x="11481" y="44387"/>
                  </a:cubicBezTo>
                  <a:cubicBezTo>
                    <a:pt x="31389" y="44387"/>
                    <a:pt x="51296" y="44387"/>
                    <a:pt x="71203" y="44387"/>
                  </a:cubicBezTo>
                  <a:cubicBezTo>
                    <a:pt x="71775" y="44387"/>
                    <a:pt x="72251" y="44387"/>
                    <a:pt x="72822" y="44291"/>
                  </a:cubicBezTo>
                  <a:lnTo>
                    <a:pt x="72822" y="191"/>
                  </a:lnTo>
                  <a:cubicBezTo>
                    <a:pt x="72156" y="191"/>
                    <a:pt x="71679" y="95"/>
                    <a:pt x="71203" y="95"/>
                  </a:cubicBezTo>
                  <a:cubicBezTo>
                    <a:pt x="54534" y="95"/>
                    <a:pt x="37866" y="95"/>
                    <a:pt x="21197" y="95"/>
                  </a:cubicBezTo>
                </a:path>
              </a:pathLst>
            </a:custGeom>
            <a:grpFill/>
            <a:ln w="0" cap="flat">
              <a:noFill/>
              <a:prstDash val="solid"/>
              <a:miter/>
            </a:ln>
          </p:spPr>
          <p:txBody>
            <a:bodyPr rtlCol="0" anchor="ctr"/>
            <a:lstStyle/>
            <a:p>
              <a:endParaRPr lang="de-DE" dirty="0"/>
            </a:p>
          </p:txBody>
        </p:sp>
        <p:sp>
          <p:nvSpPr>
            <p:cNvPr id="43" name="Freihandform 436">
              <a:extLst>
                <a:ext uri="{FF2B5EF4-FFF2-40B4-BE49-F238E27FC236}">
                  <a16:creationId xmlns:a16="http://schemas.microsoft.com/office/drawing/2014/main" id="{EC8E7A05-A734-47FA-8C10-62B4E22EC068}"/>
                </a:ext>
              </a:extLst>
            </p:cNvPr>
            <p:cNvSpPr/>
            <p:nvPr/>
          </p:nvSpPr>
          <p:spPr>
            <a:xfrm>
              <a:off x="6241239" y="8432115"/>
              <a:ext cx="72730" cy="66675"/>
            </a:xfrm>
            <a:custGeom>
              <a:avLst/>
              <a:gdLst>
                <a:gd name="connsiteX0" fmla="*/ 476 w 72730"/>
                <a:gd name="connsiteY0" fmla="*/ 23336 h 66675"/>
                <a:gd name="connsiteX1" fmla="*/ 26003 w 72730"/>
                <a:gd name="connsiteY1" fmla="*/ 65532 h 66675"/>
                <a:gd name="connsiteX2" fmla="*/ 28194 w 72730"/>
                <a:gd name="connsiteY2" fmla="*/ 66675 h 66675"/>
                <a:gd name="connsiteX3" fmla="*/ 51530 w 72730"/>
                <a:gd name="connsiteY3" fmla="*/ 66580 h 66675"/>
                <a:gd name="connsiteX4" fmla="*/ 64389 w 72730"/>
                <a:gd name="connsiteY4" fmla="*/ 66294 h 66675"/>
                <a:gd name="connsiteX5" fmla="*/ 72676 w 72730"/>
                <a:gd name="connsiteY5" fmla="*/ 59245 h 66675"/>
                <a:gd name="connsiteX6" fmla="*/ 70771 w 72730"/>
                <a:gd name="connsiteY6" fmla="*/ 51911 h 66675"/>
                <a:gd name="connsiteX7" fmla="*/ 39815 w 72730"/>
                <a:gd name="connsiteY7" fmla="*/ 857 h 66675"/>
                <a:gd name="connsiteX8" fmla="*/ 39148 w 72730"/>
                <a:gd name="connsiteY8" fmla="*/ 0 h 66675"/>
                <a:gd name="connsiteX9" fmla="*/ 0 w 72730"/>
                <a:gd name="connsiteY9" fmla="*/ 22289 h 66675"/>
                <a:gd name="connsiteX10" fmla="*/ 571 w 72730"/>
                <a:gd name="connsiteY10" fmla="*/ 23336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730" h="66675">
                  <a:moveTo>
                    <a:pt x="476" y="23336"/>
                  </a:moveTo>
                  <a:cubicBezTo>
                    <a:pt x="9049" y="37433"/>
                    <a:pt x="17526" y="51435"/>
                    <a:pt x="26003" y="65532"/>
                  </a:cubicBezTo>
                  <a:cubicBezTo>
                    <a:pt x="26575" y="66389"/>
                    <a:pt x="27146" y="66675"/>
                    <a:pt x="28194" y="66675"/>
                  </a:cubicBezTo>
                  <a:cubicBezTo>
                    <a:pt x="36005" y="66675"/>
                    <a:pt x="43720" y="66675"/>
                    <a:pt x="51530" y="66580"/>
                  </a:cubicBezTo>
                  <a:cubicBezTo>
                    <a:pt x="55816" y="66580"/>
                    <a:pt x="60103" y="66580"/>
                    <a:pt x="64389" y="66294"/>
                  </a:cubicBezTo>
                  <a:cubicBezTo>
                    <a:pt x="69056" y="65913"/>
                    <a:pt x="72200" y="63056"/>
                    <a:pt x="72676" y="59245"/>
                  </a:cubicBezTo>
                  <a:cubicBezTo>
                    <a:pt x="72962" y="56674"/>
                    <a:pt x="72104" y="54197"/>
                    <a:pt x="70771" y="51911"/>
                  </a:cubicBezTo>
                  <a:cubicBezTo>
                    <a:pt x="60484" y="34862"/>
                    <a:pt x="50102" y="17812"/>
                    <a:pt x="39815" y="857"/>
                  </a:cubicBezTo>
                  <a:cubicBezTo>
                    <a:pt x="39624" y="571"/>
                    <a:pt x="39338" y="286"/>
                    <a:pt x="39148" y="0"/>
                  </a:cubicBezTo>
                  <a:cubicBezTo>
                    <a:pt x="26003" y="7430"/>
                    <a:pt x="13049" y="14859"/>
                    <a:pt x="0" y="22289"/>
                  </a:cubicBezTo>
                  <a:cubicBezTo>
                    <a:pt x="191" y="22765"/>
                    <a:pt x="381" y="23051"/>
                    <a:pt x="571" y="23336"/>
                  </a:cubicBezTo>
                </a:path>
              </a:pathLst>
            </a:custGeom>
            <a:grpFill/>
            <a:ln w="0" cap="flat">
              <a:noFill/>
              <a:prstDash val="solid"/>
              <a:miter/>
            </a:ln>
          </p:spPr>
          <p:txBody>
            <a:bodyPr rtlCol="0" anchor="ctr"/>
            <a:lstStyle/>
            <a:p>
              <a:endParaRPr lang="de-DE" dirty="0"/>
            </a:p>
          </p:txBody>
        </p:sp>
        <p:sp>
          <p:nvSpPr>
            <p:cNvPr id="44" name="Freihandform 437">
              <a:extLst>
                <a:ext uri="{FF2B5EF4-FFF2-40B4-BE49-F238E27FC236}">
                  <a16:creationId xmlns:a16="http://schemas.microsoft.com/office/drawing/2014/main" id="{80849B37-AE43-4635-8CAE-73C0B99CB617}"/>
                </a:ext>
              </a:extLst>
            </p:cNvPr>
            <p:cNvSpPr/>
            <p:nvPr/>
          </p:nvSpPr>
          <p:spPr>
            <a:xfrm>
              <a:off x="6128559" y="8342944"/>
              <a:ext cx="65983" cy="80217"/>
            </a:xfrm>
            <a:custGeom>
              <a:avLst/>
              <a:gdLst>
                <a:gd name="connsiteX0" fmla="*/ 40195 w 65983"/>
                <a:gd name="connsiteY0" fmla="*/ 79455 h 80217"/>
                <a:gd name="connsiteX1" fmla="*/ 65818 w 65983"/>
                <a:gd name="connsiteY1" fmla="*/ 36688 h 80217"/>
                <a:gd name="connsiteX2" fmla="*/ 65627 w 65983"/>
                <a:gd name="connsiteY2" fmla="*/ 34497 h 80217"/>
                <a:gd name="connsiteX3" fmla="*/ 49054 w 65983"/>
                <a:gd name="connsiteY3" fmla="*/ 6398 h 80217"/>
                <a:gd name="connsiteX4" fmla="*/ 44577 w 65983"/>
                <a:gd name="connsiteY4" fmla="*/ 1541 h 80217"/>
                <a:gd name="connsiteX5" fmla="*/ 35243 w 65983"/>
                <a:gd name="connsiteY5" fmla="*/ 1826 h 80217"/>
                <a:gd name="connsiteX6" fmla="*/ 31432 w 65983"/>
                <a:gd name="connsiteY6" fmla="*/ 5922 h 80217"/>
                <a:gd name="connsiteX7" fmla="*/ 6667 w 65983"/>
                <a:gd name="connsiteY7" fmla="*/ 46975 h 80217"/>
                <a:gd name="connsiteX8" fmla="*/ 0 w 65983"/>
                <a:gd name="connsiteY8" fmla="*/ 58024 h 80217"/>
                <a:gd name="connsiteX9" fmla="*/ 39433 w 65983"/>
                <a:gd name="connsiteY9" fmla="*/ 80217 h 80217"/>
                <a:gd name="connsiteX10" fmla="*/ 40005 w 65983"/>
                <a:gd name="connsiteY10" fmla="*/ 79550 h 80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983" h="80217">
                  <a:moveTo>
                    <a:pt x="40195" y="79455"/>
                  </a:moveTo>
                  <a:cubicBezTo>
                    <a:pt x="48768" y="65168"/>
                    <a:pt x="57341" y="50975"/>
                    <a:pt x="65818" y="36688"/>
                  </a:cubicBezTo>
                  <a:cubicBezTo>
                    <a:pt x="66104" y="36116"/>
                    <a:pt x="66008" y="35069"/>
                    <a:pt x="65627" y="34497"/>
                  </a:cubicBezTo>
                  <a:cubicBezTo>
                    <a:pt x="60198" y="25067"/>
                    <a:pt x="54673" y="15638"/>
                    <a:pt x="49054" y="6398"/>
                  </a:cubicBezTo>
                  <a:cubicBezTo>
                    <a:pt x="47911" y="4589"/>
                    <a:pt x="46387" y="2779"/>
                    <a:pt x="44577" y="1541"/>
                  </a:cubicBezTo>
                  <a:cubicBezTo>
                    <a:pt x="41624" y="-650"/>
                    <a:pt x="38100" y="-460"/>
                    <a:pt x="35243" y="1826"/>
                  </a:cubicBezTo>
                  <a:cubicBezTo>
                    <a:pt x="33814" y="2969"/>
                    <a:pt x="32385" y="4303"/>
                    <a:pt x="31432" y="5922"/>
                  </a:cubicBezTo>
                  <a:cubicBezTo>
                    <a:pt x="23146" y="19543"/>
                    <a:pt x="14954" y="33259"/>
                    <a:pt x="6667" y="46975"/>
                  </a:cubicBezTo>
                  <a:cubicBezTo>
                    <a:pt x="4477" y="50594"/>
                    <a:pt x="2286" y="54214"/>
                    <a:pt x="0" y="58024"/>
                  </a:cubicBezTo>
                  <a:cubicBezTo>
                    <a:pt x="13240" y="65453"/>
                    <a:pt x="26289" y="72883"/>
                    <a:pt x="39433" y="80217"/>
                  </a:cubicBezTo>
                  <a:cubicBezTo>
                    <a:pt x="39719" y="79836"/>
                    <a:pt x="39910" y="79741"/>
                    <a:pt x="40005" y="79550"/>
                  </a:cubicBezTo>
                </a:path>
              </a:pathLst>
            </a:custGeom>
            <a:grpFill/>
            <a:ln w="0" cap="flat">
              <a:noFill/>
              <a:prstDash val="solid"/>
              <a:miter/>
            </a:ln>
          </p:spPr>
          <p:txBody>
            <a:bodyPr rtlCol="0" anchor="ctr"/>
            <a:lstStyle/>
            <a:p>
              <a:endParaRPr lang="de-DE" dirty="0"/>
            </a:p>
          </p:txBody>
        </p:sp>
      </p:grpSp>
      <p:grpSp>
        <p:nvGrpSpPr>
          <p:cNvPr id="45" name="Gruppieren 44">
            <a:extLst>
              <a:ext uri="{FF2B5EF4-FFF2-40B4-BE49-F238E27FC236}">
                <a16:creationId xmlns:a16="http://schemas.microsoft.com/office/drawing/2014/main" id="{436F2701-5509-4DBF-BA92-F01F3F99C5F0}"/>
              </a:ext>
            </a:extLst>
          </p:cNvPr>
          <p:cNvGrpSpPr>
            <a:grpSpLocks noChangeAspect="1"/>
          </p:cNvGrpSpPr>
          <p:nvPr/>
        </p:nvGrpSpPr>
        <p:grpSpPr>
          <a:xfrm>
            <a:off x="5032690" y="4313291"/>
            <a:ext cx="521362" cy="341365"/>
            <a:chOff x="1224025" y="13851893"/>
            <a:chExt cx="286717" cy="132215"/>
          </a:xfrm>
          <a:solidFill>
            <a:schemeClr val="bg1">
              <a:alpha val="95000"/>
            </a:schemeClr>
          </a:solidFill>
        </p:grpSpPr>
        <p:sp>
          <p:nvSpPr>
            <p:cNvPr id="46" name="Freihandform 418">
              <a:extLst>
                <a:ext uri="{FF2B5EF4-FFF2-40B4-BE49-F238E27FC236}">
                  <a16:creationId xmlns:a16="http://schemas.microsoft.com/office/drawing/2014/main" id="{AE988A3A-ED54-4423-A700-C22677F69CC0}"/>
                </a:ext>
              </a:extLst>
            </p:cNvPr>
            <p:cNvSpPr/>
            <p:nvPr/>
          </p:nvSpPr>
          <p:spPr>
            <a:xfrm>
              <a:off x="1224025" y="13911814"/>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7" name="Freihandform 419">
              <a:extLst>
                <a:ext uri="{FF2B5EF4-FFF2-40B4-BE49-F238E27FC236}">
                  <a16:creationId xmlns:a16="http://schemas.microsoft.com/office/drawing/2014/main" id="{748AAE82-4C10-48C2-8A49-1E26F7646E63}"/>
                </a:ext>
              </a:extLst>
            </p:cNvPr>
            <p:cNvSpPr/>
            <p:nvPr/>
          </p:nvSpPr>
          <p:spPr>
            <a:xfrm>
              <a:off x="1256410"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8" name="Freihandform 429">
              <a:extLst>
                <a:ext uri="{FF2B5EF4-FFF2-40B4-BE49-F238E27FC236}">
                  <a16:creationId xmlns:a16="http://schemas.microsoft.com/office/drawing/2014/main" id="{878EAF03-8336-491E-ADDA-6D1A0A8700B6}"/>
                </a:ext>
              </a:extLst>
            </p:cNvPr>
            <p:cNvSpPr/>
            <p:nvPr/>
          </p:nvSpPr>
          <p:spPr>
            <a:xfrm>
              <a:off x="1321276" y="13885049"/>
              <a:ext cx="55721" cy="19621"/>
            </a:xfrm>
            <a:custGeom>
              <a:avLst/>
              <a:gdLst>
                <a:gd name="connsiteX0" fmla="*/ 0 w 55721"/>
                <a:gd name="connsiteY0" fmla="*/ 0 h 19621"/>
                <a:gd name="connsiteX1" fmla="*/ 55721 w 55721"/>
                <a:gd name="connsiteY1" fmla="*/ 0 h 19621"/>
                <a:gd name="connsiteX2" fmla="*/ 55721 w 55721"/>
                <a:gd name="connsiteY2" fmla="*/ 19621 h 19621"/>
                <a:gd name="connsiteX3" fmla="*/ 0 w 55721"/>
                <a:gd name="connsiteY3" fmla="*/ 19621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1"/>
                  </a:lnTo>
                  <a:lnTo>
                    <a:pt x="0" y="19621"/>
                  </a:lnTo>
                  <a:close/>
                </a:path>
              </a:pathLst>
            </a:custGeom>
            <a:grpFill/>
            <a:ln w="0" cap="flat">
              <a:noFill/>
              <a:prstDash val="solid"/>
              <a:miter/>
            </a:ln>
          </p:spPr>
          <p:txBody>
            <a:bodyPr rtlCol="0" anchor="ctr"/>
            <a:lstStyle/>
            <a:p>
              <a:endParaRPr lang="de-DE" dirty="0"/>
            </a:p>
          </p:txBody>
        </p:sp>
        <p:sp>
          <p:nvSpPr>
            <p:cNvPr id="49" name="Freihandform 430">
              <a:extLst>
                <a:ext uri="{FF2B5EF4-FFF2-40B4-BE49-F238E27FC236}">
                  <a16:creationId xmlns:a16="http://schemas.microsoft.com/office/drawing/2014/main" id="{AB302869-1077-4AA4-9D98-FEA4DF25917A}"/>
                </a:ext>
              </a:extLst>
            </p:cNvPr>
            <p:cNvSpPr/>
            <p:nvPr/>
          </p:nvSpPr>
          <p:spPr>
            <a:xfrm>
              <a:off x="1288795" y="13858379"/>
              <a:ext cx="55721" cy="19621"/>
            </a:xfrm>
            <a:custGeom>
              <a:avLst/>
              <a:gdLst>
                <a:gd name="connsiteX0" fmla="*/ 0 w 55721"/>
                <a:gd name="connsiteY0" fmla="*/ 0 h 19621"/>
                <a:gd name="connsiteX1" fmla="*/ 55721 w 55721"/>
                <a:gd name="connsiteY1" fmla="*/ 0 h 19621"/>
                <a:gd name="connsiteX2" fmla="*/ 55721 w 55721"/>
                <a:gd name="connsiteY2" fmla="*/ 19622 h 19621"/>
                <a:gd name="connsiteX3" fmla="*/ 0 w 55721"/>
                <a:gd name="connsiteY3" fmla="*/ 19622 h 19621"/>
              </a:gdLst>
              <a:ahLst/>
              <a:cxnLst>
                <a:cxn ang="0">
                  <a:pos x="connsiteX0" y="connsiteY0"/>
                </a:cxn>
                <a:cxn ang="0">
                  <a:pos x="connsiteX1" y="connsiteY1"/>
                </a:cxn>
                <a:cxn ang="0">
                  <a:pos x="connsiteX2" y="connsiteY2"/>
                </a:cxn>
                <a:cxn ang="0">
                  <a:pos x="connsiteX3" y="connsiteY3"/>
                </a:cxn>
              </a:cxnLst>
              <a:rect l="l" t="t" r="r" b="b"/>
              <a:pathLst>
                <a:path w="55721" h="19621">
                  <a:moveTo>
                    <a:pt x="0" y="0"/>
                  </a:moveTo>
                  <a:lnTo>
                    <a:pt x="55721" y="0"/>
                  </a:lnTo>
                  <a:lnTo>
                    <a:pt x="55721" y="19622"/>
                  </a:lnTo>
                  <a:lnTo>
                    <a:pt x="0" y="19622"/>
                  </a:lnTo>
                  <a:close/>
                </a:path>
              </a:pathLst>
            </a:custGeom>
            <a:grpFill/>
            <a:ln w="0" cap="flat">
              <a:noFill/>
              <a:prstDash val="solid"/>
              <a:miter/>
            </a:ln>
          </p:spPr>
          <p:txBody>
            <a:bodyPr rtlCol="0" anchor="ctr"/>
            <a:lstStyle/>
            <a:p>
              <a:endParaRPr lang="de-DE" dirty="0"/>
            </a:p>
          </p:txBody>
        </p:sp>
        <p:sp>
          <p:nvSpPr>
            <p:cNvPr id="50" name="Freihandform 431">
              <a:extLst>
                <a:ext uri="{FF2B5EF4-FFF2-40B4-BE49-F238E27FC236}">
                  <a16:creationId xmlns:a16="http://schemas.microsoft.com/office/drawing/2014/main" id="{1256256E-C2D4-4578-B275-9965D1038A51}"/>
                </a:ext>
              </a:extLst>
            </p:cNvPr>
            <p:cNvSpPr/>
            <p:nvPr/>
          </p:nvSpPr>
          <p:spPr>
            <a:xfrm>
              <a:off x="1353660" y="13911814"/>
              <a:ext cx="32670" cy="9334"/>
            </a:xfrm>
            <a:custGeom>
              <a:avLst/>
              <a:gdLst>
                <a:gd name="connsiteX0" fmla="*/ 0 w 32670"/>
                <a:gd name="connsiteY0" fmla="*/ 0 h 9334"/>
                <a:gd name="connsiteX1" fmla="*/ 0 w 32670"/>
                <a:gd name="connsiteY1" fmla="*/ 9334 h 9334"/>
                <a:gd name="connsiteX2" fmla="*/ 32671 w 32670"/>
                <a:gd name="connsiteY2" fmla="*/ 0 h 9334"/>
                <a:gd name="connsiteX3" fmla="*/ 0 w 32670"/>
                <a:gd name="connsiteY3" fmla="*/ 0 h 9334"/>
              </a:gdLst>
              <a:ahLst/>
              <a:cxnLst>
                <a:cxn ang="0">
                  <a:pos x="connsiteX0" y="connsiteY0"/>
                </a:cxn>
                <a:cxn ang="0">
                  <a:pos x="connsiteX1" y="connsiteY1"/>
                </a:cxn>
                <a:cxn ang="0">
                  <a:pos x="connsiteX2" y="connsiteY2"/>
                </a:cxn>
                <a:cxn ang="0">
                  <a:pos x="connsiteX3" y="connsiteY3"/>
                </a:cxn>
              </a:cxnLst>
              <a:rect l="l" t="t" r="r" b="b"/>
              <a:pathLst>
                <a:path w="32670" h="9334">
                  <a:moveTo>
                    <a:pt x="0" y="0"/>
                  </a:moveTo>
                  <a:lnTo>
                    <a:pt x="0" y="9334"/>
                  </a:lnTo>
                  <a:lnTo>
                    <a:pt x="32671" y="0"/>
                  </a:lnTo>
                  <a:lnTo>
                    <a:pt x="0" y="0"/>
                  </a:lnTo>
                  <a:close/>
                </a:path>
              </a:pathLst>
            </a:custGeom>
            <a:grpFill/>
            <a:ln w="0" cap="flat">
              <a:noFill/>
              <a:prstDash val="solid"/>
              <a:miter/>
            </a:ln>
          </p:spPr>
          <p:txBody>
            <a:bodyPr rtlCol="0" anchor="ctr"/>
            <a:lstStyle/>
            <a:p>
              <a:endParaRPr lang="de-DE" dirty="0"/>
            </a:p>
          </p:txBody>
        </p:sp>
        <p:sp>
          <p:nvSpPr>
            <p:cNvPr id="51" name="Freihandform 438">
              <a:extLst>
                <a:ext uri="{FF2B5EF4-FFF2-40B4-BE49-F238E27FC236}">
                  <a16:creationId xmlns:a16="http://schemas.microsoft.com/office/drawing/2014/main" id="{AD19B743-546B-4577-82DC-377CD2A8B331}"/>
                </a:ext>
              </a:extLst>
            </p:cNvPr>
            <p:cNvSpPr/>
            <p:nvPr/>
          </p:nvSpPr>
          <p:spPr>
            <a:xfrm>
              <a:off x="1328610" y="13933912"/>
              <a:ext cx="50863" cy="50196"/>
            </a:xfrm>
            <a:custGeom>
              <a:avLst/>
              <a:gdLst>
                <a:gd name="connsiteX0" fmla="*/ 0 w 50863"/>
                <a:gd name="connsiteY0" fmla="*/ 25051 h 50196"/>
                <a:gd name="connsiteX1" fmla="*/ 25432 w 50863"/>
                <a:gd name="connsiteY1" fmla="*/ 50197 h 50196"/>
                <a:gd name="connsiteX2" fmla="*/ 50864 w 50863"/>
                <a:gd name="connsiteY2" fmla="*/ 25051 h 50196"/>
                <a:gd name="connsiteX3" fmla="*/ 25432 w 50863"/>
                <a:gd name="connsiteY3" fmla="*/ 0 h 50196"/>
                <a:gd name="connsiteX4" fmla="*/ 0 w 50863"/>
                <a:gd name="connsiteY4" fmla="*/ 25051 h 50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863" h="50196">
                  <a:moveTo>
                    <a:pt x="0" y="25051"/>
                  </a:moveTo>
                  <a:cubicBezTo>
                    <a:pt x="0" y="38957"/>
                    <a:pt x="11335" y="50197"/>
                    <a:pt x="25432" y="50197"/>
                  </a:cubicBezTo>
                  <a:cubicBezTo>
                    <a:pt x="39529" y="50197"/>
                    <a:pt x="50864" y="38957"/>
                    <a:pt x="50864" y="25051"/>
                  </a:cubicBezTo>
                  <a:cubicBezTo>
                    <a:pt x="50864" y="11144"/>
                    <a:pt x="39529" y="0"/>
                    <a:pt x="25432" y="0"/>
                  </a:cubicBezTo>
                  <a:cubicBezTo>
                    <a:pt x="11335" y="0"/>
                    <a:pt x="0" y="11240"/>
                    <a:pt x="0" y="25051"/>
                  </a:cubicBezTo>
                </a:path>
              </a:pathLst>
            </a:custGeom>
            <a:grpFill/>
            <a:ln w="0" cap="flat">
              <a:noFill/>
              <a:prstDash val="solid"/>
              <a:miter/>
            </a:ln>
          </p:spPr>
          <p:txBody>
            <a:bodyPr rtlCol="0" anchor="ctr"/>
            <a:lstStyle/>
            <a:p>
              <a:endParaRPr lang="de-DE" dirty="0"/>
            </a:p>
          </p:txBody>
        </p:sp>
        <p:sp>
          <p:nvSpPr>
            <p:cNvPr id="52" name="Freihandform 439">
              <a:extLst>
                <a:ext uri="{FF2B5EF4-FFF2-40B4-BE49-F238E27FC236}">
                  <a16:creationId xmlns:a16="http://schemas.microsoft.com/office/drawing/2014/main" id="{10841F9C-4454-410B-9044-DEA3D14F2640}"/>
                </a:ext>
              </a:extLst>
            </p:cNvPr>
            <p:cNvSpPr/>
            <p:nvPr/>
          </p:nvSpPr>
          <p:spPr>
            <a:xfrm>
              <a:off x="1356137" y="13895034"/>
              <a:ext cx="154605" cy="86122"/>
            </a:xfrm>
            <a:custGeom>
              <a:avLst/>
              <a:gdLst>
                <a:gd name="connsiteX0" fmla="*/ 0 w 154605"/>
                <a:gd name="connsiteY0" fmla="*/ 35354 h 86122"/>
                <a:gd name="connsiteX1" fmla="*/ 0 w 154605"/>
                <a:gd name="connsiteY1" fmla="*/ 35640 h 86122"/>
                <a:gd name="connsiteX2" fmla="*/ 29718 w 154605"/>
                <a:gd name="connsiteY2" fmla="*/ 54404 h 86122"/>
                <a:gd name="connsiteX3" fmla="*/ 14764 w 154605"/>
                <a:gd name="connsiteY3" fmla="*/ 85836 h 86122"/>
                <a:gd name="connsiteX4" fmla="*/ 14764 w 154605"/>
                <a:gd name="connsiteY4" fmla="*/ 86122 h 86122"/>
                <a:gd name="connsiteX5" fmla="*/ 135350 w 154605"/>
                <a:gd name="connsiteY5" fmla="*/ 51737 h 86122"/>
                <a:gd name="connsiteX6" fmla="*/ 153543 w 154605"/>
                <a:gd name="connsiteY6" fmla="*/ 19066 h 86122"/>
                <a:gd name="connsiteX7" fmla="*/ 120491 w 154605"/>
                <a:gd name="connsiteY7" fmla="*/ 1064 h 86122"/>
                <a:gd name="connsiteX8" fmla="*/ 0 w 154605"/>
                <a:gd name="connsiteY8" fmla="*/ 35449 h 8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605" h="86122">
                  <a:moveTo>
                    <a:pt x="0" y="35354"/>
                  </a:moveTo>
                  <a:lnTo>
                    <a:pt x="0" y="35640"/>
                  </a:lnTo>
                  <a:cubicBezTo>
                    <a:pt x="13145" y="33735"/>
                    <a:pt x="25908" y="41545"/>
                    <a:pt x="29718" y="54404"/>
                  </a:cubicBezTo>
                  <a:cubicBezTo>
                    <a:pt x="33433" y="67263"/>
                    <a:pt x="26860" y="80693"/>
                    <a:pt x="14764" y="85836"/>
                  </a:cubicBezTo>
                  <a:lnTo>
                    <a:pt x="14764" y="86122"/>
                  </a:lnTo>
                  <a:cubicBezTo>
                    <a:pt x="14764" y="86122"/>
                    <a:pt x="135350" y="51737"/>
                    <a:pt x="135350" y="51737"/>
                  </a:cubicBezTo>
                  <a:cubicBezTo>
                    <a:pt x="149543" y="47736"/>
                    <a:pt x="157639" y="33068"/>
                    <a:pt x="153543" y="19066"/>
                  </a:cubicBezTo>
                  <a:cubicBezTo>
                    <a:pt x="149447" y="5064"/>
                    <a:pt x="134684" y="-3032"/>
                    <a:pt x="120491" y="1064"/>
                  </a:cubicBezTo>
                  <a:lnTo>
                    <a:pt x="0" y="35449"/>
                  </a:lnTo>
                  <a:close/>
                </a:path>
              </a:pathLst>
            </a:custGeom>
            <a:grpFill/>
            <a:ln w="0" cap="flat">
              <a:noFill/>
              <a:prstDash val="solid"/>
              <a:miter/>
            </a:ln>
          </p:spPr>
          <p:txBody>
            <a:bodyPr rtlCol="0" anchor="ctr"/>
            <a:lstStyle/>
            <a:p>
              <a:endParaRPr lang="de-DE" dirty="0"/>
            </a:p>
          </p:txBody>
        </p:sp>
        <p:sp>
          <p:nvSpPr>
            <p:cNvPr id="53" name="Freihandform 440">
              <a:extLst>
                <a:ext uri="{FF2B5EF4-FFF2-40B4-BE49-F238E27FC236}">
                  <a16:creationId xmlns:a16="http://schemas.microsoft.com/office/drawing/2014/main" id="{4D2E3D24-2D8C-4C3E-938E-DA620A1B0C0A}"/>
                </a:ext>
              </a:extLst>
            </p:cNvPr>
            <p:cNvSpPr/>
            <p:nvPr/>
          </p:nvSpPr>
          <p:spPr>
            <a:xfrm>
              <a:off x="1386998" y="13873333"/>
              <a:ext cx="33909" cy="31167"/>
            </a:xfrm>
            <a:custGeom>
              <a:avLst/>
              <a:gdLst>
                <a:gd name="connsiteX0" fmla="*/ 0 w 33909"/>
                <a:gd name="connsiteY0" fmla="*/ 0 h 31167"/>
                <a:gd name="connsiteX1" fmla="*/ 17526 w 33909"/>
                <a:gd name="connsiteY1" fmla="*/ 6572 h 31167"/>
                <a:gd name="connsiteX2" fmla="*/ 32099 w 33909"/>
                <a:gd name="connsiteY2" fmla="*/ 17050 h 31167"/>
                <a:gd name="connsiteX3" fmla="*/ 33909 w 33909"/>
                <a:gd name="connsiteY3" fmla="*/ 24384 h 31167"/>
                <a:gd name="connsiteX4" fmla="*/ 16859 w 33909"/>
                <a:gd name="connsiteY4" fmla="*/ 18478 h 31167"/>
                <a:gd name="connsiteX5" fmla="*/ 33242 w 33909"/>
                <a:gd name="connsiteY5" fmla="*/ 27718 h 31167"/>
                <a:gd name="connsiteX6" fmla="*/ 22574 w 33909"/>
                <a:gd name="connsiteY6" fmla="*/ 31147 h 31167"/>
                <a:gd name="connsiteX7" fmla="*/ 12859 w 33909"/>
                <a:gd name="connsiteY7" fmla="*/ 27146 h 31167"/>
                <a:gd name="connsiteX8" fmla="*/ 1238 w 33909"/>
                <a:gd name="connsiteY8" fmla="*/ 6382 h 31167"/>
                <a:gd name="connsiteX9" fmla="*/ 95 w 33909"/>
                <a:gd name="connsiteY9" fmla="*/ 95 h 31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909" h="31167">
                  <a:moveTo>
                    <a:pt x="0" y="0"/>
                  </a:moveTo>
                  <a:cubicBezTo>
                    <a:pt x="5429" y="4667"/>
                    <a:pt x="11430" y="5620"/>
                    <a:pt x="17526" y="6572"/>
                  </a:cubicBezTo>
                  <a:cubicBezTo>
                    <a:pt x="24194" y="7620"/>
                    <a:pt x="29528" y="10573"/>
                    <a:pt x="32099" y="17050"/>
                  </a:cubicBezTo>
                  <a:cubicBezTo>
                    <a:pt x="32957" y="19240"/>
                    <a:pt x="33242" y="21622"/>
                    <a:pt x="33909" y="24384"/>
                  </a:cubicBezTo>
                  <a:cubicBezTo>
                    <a:pt x="27242" y="23717"/>
                    <a:pt x="21908" y="21527"/>
                    <a:pt x="16859" y="18478"/>
                  </a:cubicBezTo>
                  <a:cubicBezTo>
                    <a:pt x="21241" y="23051"/>
                    <a:pt x="26765" y="25717"/>
                    <a:pt x="33242" y="27718"/>
                  </a:cubicBezTo>
                  <a:cubicBezTo>
                    <a:pt x="29909" y="30194"/>
                    <a:pt x="26384" y="31337"/>
                    <a:pt x="22574" y="31147"/>
                  </a:cubicBezTo>
                  <a:cubicBezTo>
                    <a:pt x="18860" y="30956"/>
                    <a:pt x="15716" y="29337"/>
                    <a:pt x="12859" y="27146"/>
                  </a:cubicBezTo>
                  <a:cubicBezTo>
                    <a:pt x="6096" y="21812"/>
                    <a:pt x="2953" y="14478"/>
                    <a:pt x="1238" y="6382"/>
                  </a:cubicBezTo>
                  <a:cubicBezTo>
                    <a:pt x="857" y="4477"/>
                    <a:pt x="572" y="2667"/>
                    <a:pt x="95" y="95"/>
                  </a:cubicBezTo>
                </a:path>
              </a:pathLst>
            </a:custGeom>
            <a:grpFill/>
            <a:ln w="0" cap="flat">
              <a:noFill/>
              <a:prstDash val="solid"/>
              <a:miter/>
            </a:ln>
          </p:spPr>
          <p:txBody>
            <a:bodyPr rtlCol="0" anchor="ctr"/>
            <a:lstStyle/>
            <a:p>
              <a:endParaRPr lang="de-DE" dirty="0"/>
            </a:p>
          </p:txBody>
        </p:sp>
        <p:sp>
          <p:nvSpPr>
            <p:cNvPr id="54" name="Freihandform 575">
              <a:extLst>
                <a:ext uri="{FF2B5EF4-FFF2-40B4-BE49-F238E27FC236}">
                  <a16:creationId xmlns:a16="http://schemas.microsoft.com/office/drawing/2014/main" id="{666EA8DF-D90B-4462-B461-15AE4A6A472C}"/>
                </a:ext>
              </a:extLst>
            </p:cNvPr>
            <p:cNvSpPr/>
            <p:nvPr/>
          </p:nvSpPr>
          <p:spPr>
            <a:xfrm>
              <a:off x="1420936" y="13851893"/>
              <a:ext cx="57707" cy="65973"/>
            </a:xfrm>
            <a:custGeom>
              <a:avLst/>
              <a:gdLst>
                <a:gd name="connsiteX0" fmla="*/ 57502 w 57707"/>
                <a:gd name="connsiteY0" fmla="*/ 865 h 65973"/>
                <a:gd name="connsiteX1" fmla="*/ 47882 w 57707"/>
                <a:gd name="connsiteY1" fmla="*/ 18963 h 65973"/>
                <a:gd name="connsiteX2" fmla="*/ 45500 w 57707"/>
                <a:gd name="connsiteY2" fmla="*/ 31345 h 65973"/>
                <a:gd name="connsiteX3" fmla="*/ 34356 w 57707"/>
                <a:gd name="connsiteY3" fmla="*/ 46871 h 65973"/>
                <a:gd name="connsiteX4" fmla="*/ 19402 w 57707"/>
                <a:gd name="connsiteY4" fmla="*/ 50014 h 65973"/>
                <a:gd name="connsiteX5" fmla="*/ 13687 w 57707"/>
                <a:gd name="connsiteY5" fmla="*/ 49919 h 65973"/>
                <a:gd name="connsiteX6" fmla="*/ 13401 w 57707"/>
                <a:gd name="connsiteY6" fmla="*/ 50110 h 65973"/>
                <a:gd name="connsiteX7" fmla="*/ 9305 w 57707"/>
                <a:gd name="connsiteY7" fmla="*/ 62873 h 65973"/>
                <a:gd name="connsiteX8" fmla="*/ 3781 w 57707"/>
                <a:gd name="connsiteY8" fmla="*/ 64873 h 65973"/>
                <a:gd name="connsiteX9" fmla="*/ 3400 w 57707"/>
                <a:gd name="connsiteY9" fmla="*/ 64588 h 65973"/>
                <a:gd name="connsiteX10" fmla="*/ 3209 w 57707"/>
                <a:gd name="connsiteY10" fmla="*/ 63921 h 65973"/>
                <a:gd name="connsiteX11" fmla="*/ 3209 w 57707"/>
                <a:gd name="connsiteY11" fmla="*/ 63540 h 65973"/>
                <a:gd name="connsiteX12" fmla="*/ 3209 w 57707"/>
                <a:gd name="connsiteY12" fmla="*/ 62968 h 65973"/>
                <a:gd name="connsiteX13" fmla="*/ 10163 w 57707"/>
                <a:gd name="connsiteY13" fmla="*/ 44299 h 65973"/>
                <a:gd name="connsiteX14" fmla="*/ 38738 w 57707"/>
                <a:gd name="connsiteY14" fmla="*/ 13629 h 65973"/>
                <a:gd name="connsiteX15" fmla="*/ 40071 w 57707"/>
                <a:gd name="connsiteY15" fmla="*/ 12581 h 65973"/>
                <a:gd name="connsiteX16" fmla="*/ 2733 w 57707"/>
                <a:gd name="connsiteY16" fmla="*/ 43061 h 65973"/>
                <a:gd name="connsiteX17" fmla="*/ 2066 w 57707"/>
                <a:gd name="connsiteY17" fmla="*/ 43061 h 65973"/>
                <a:gd name="connsiteX18" fmla="*/ 352 w 57707"/>
                <a:gd name="connsiteY18" fmla="*/ 29059 h 65973"/>
                <a:gd name="connsiteX19" fmla="*/ 13877 w 57707"/>
                <a:gd name="connsiteY19" fmla="*/ 10486 h 65973"/>
                <a:gd name="connsiteX20" fmla="*/ 52739 w 57707"/>
                <a:gd name="connsiteY20" fmla="*/ 8 h 65973"/>
                <a:gd name="connsiteX21" fmla="*/ 57597 w 57707"/>
                <a:gd name="connsiteY21" fmla="*/ 675 h 65973"/>
                <a:gd name="connsiteX22" fmla="*/ 57597 w 57707"/>
                <a:gd name="connsiteY22" fmla="*/ 961 h 6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707" h="65973">
                  <a:moveTo>
                    <a:pt x="57502" y="865"/>
                  </a:moveTo>
                  <a:cubicBezTo>
                    <a:pt x="52168" y="5818"/>
                    <a:pt x="49310" y="12010"/>
                    <a:pt x="47882" y="18963"/>
                  </a:cubicBezTo>
                  <a:cubicBezTo>
                    <a:pt x="47024" y="23059"/>
                    <a:pt x="46358" y="27250"/>
                    <a:pt x="45500" y="31345"/>
                  </a:cubicBezTo>
                  <a:cubicBezTo>
                    <a:pt x="44072" y="38013"/>
                    <a:pt x="40928" y="43633"/>
                    <a:pt x="34356" y="46871"/>
                  </a:cubicBezTo>
                  <a:cubicBezTo>
                    <a:pt x="29689" y="49157"/>
                    <a:pt x="24641" y="49919"/>
                    <a:pt x="19402" y="50014"/>
                  </a:cubicBezTo>
                  <a:cubicBezTo>
                    <a:pt x="17497" y="50014"/>
                    <a:pt x="15687" y="50014"/>
                    <a:pt x="13687" y="49919"/>
                  </a:cubicBezTo>
                  <a:cubicBezTo>
                    <a:pt x="13592" y="49919"/>
                    <a:pt x="13401" y="49919"/>
                    <a:pt x="13401" y="50110"/>
                  </a:cubicBezTo>
                  <a:cubicBezTo>
                    <a:pt x="11591" y="54205"/>
                    <a:pt x="10163" y="58492"/>
                    <a:pt x="9305" y="62873"/>
                  </a:cubicBezTo>
                  <a:cubicBezTo>
                    <a:pt x="8639" y="66112"/>
                    <a:pt x="6638" y="66874"/>
                    <a:pt x="3781" y="64873"/>
                  </a:cubicBezTo>
                  <a:cubicBezTo>
                    <a:pt x="3686" y="64873"/>
                    <a:pt x="3495" y="64683"/>
                    <a:pt x="3400" y="64588"/>
                  </a:cubicBezTo>
                  <a:cubicBezTo>
                    <a:pt x="3209" y="64302"/>
                    <a:pt x="3305" y="64302"/>
                    <a:pt x="3209" y="63921"/>
                  </a:cubicBezTo>
                  <a:cubicBezTo>
                    <a:pt x="3209" y="63921"/>
                    <a:pt x="3209" y="63730"/>
                    <a:pt x="3209" y="63540"/>
                  </a:cubicBezTo>
                  <a:cubicBezTo>
                    <a:pt x="3209" y="63349"/>
                    <a:pt x="3209" y="63159"/>
                    <a:pt x="3209" y="62968"/>
                  </a:cubicBezTo>
                  <a:cubicBezTo>
                    <a:pt x="4257" y="56301"/>
                    <a:pt x="6734" y="50110"/>
                    <a:pt x="10163" y="44299"/>
                  </a:cubicBezTo>
                  <a:cubicBezTo>
                    <a:pt x="17497" y="32012"/>
                    <a:pt x="27403" y="22201"/>
                    <a:pt x="38738" y="13629"/>
                  </a:cubicBezTo>
                  <a:cubicBezTo>
                    <a:pt x="39214" y="13248"/>
                    <a:pt x="39595" y="12962"/>
                    <a:pt x="40071" y="12581"/>
                  </a:cubicBezTo>
                  <a:cubicBezTo>
                    <a:pt x="23498" y="17820"/>
                    <a:pt x="10639" y="27440"/>
                    <a:pt x="2733" y="43061"/>
                  </a:cubicBezTo>
                  <a:cubicBezTo>
                    <a:pt x="2638" y="43347"/>
                    <a:pt x="2162" y="43347"/>
                    <a:pt x="2066" y="43061"/>
                  </a:cubicBezTo>
                  <a:cubicBezTo>
                    <a:pt x="257" y="38394"/>
                    <a:pt x="-505" y="33822"/>
                    <a:pt x="352" y="29059"/>
                  </a:cubicBezTo>
                  <a:cubicBezTo>
                    <a:pt x="1781" y="20677"/>
                    <a:pt x="6829" y="14772"/>
                    <a:pt x="13877" y="10486"/>
                  </a:cubicBezTo>
                  <a:cubicBezTo>
                    <a:pt x="25784" y="3247"/>
                    <a:pt x="38928" y="580"/>
                    <a:pt x="52739" y="8"/>
                  </a:cubicBezTo>
                  <a:cubicBezTo>
                    <a:pt x="56359" y="-87"/>
                    <a:pt x="57597" y="675"/>
                    <a:pt x="57597" y="675"/>
                  </a:cubicBezTo>
                  <a:cubicBezTo>
                    <a:pt x="57692" y="675"/>
                    <a:pt x="57788" y="770"/>
                    <a:pt x="57597" y="961"/>
                  </a:cubicBezTo>
                </a:path>
              </a:pathLst>
            </a:custGeom>
            <a:grpFill/>
            <a:ln w="0" cap="flat">
              <a:noFill/>
              <a:prstDash val="solid"/>
              <a:miter/>
            </a:ln>
          </p:spPr>
          <p:txBody>
            <a:bodyPr rtlCol="0" anchor="ctr"/>
            <a:lstStyle/>
            <a:p>
              <a:endParaRPr lang="de-DE" dirty="0"/>
            </a:p>
          </p:txBody>
        </p:sp>
        <p:sp>
          <p:nvSpPr>
            <p:cNvPr id="55" name="Freihandform 576">
              <a:extLst>
                <a:ext uri="{FF2B5EF4-FFF2-40B4-BE49-F238E27FC236}">
                  <a16:creationId xmlns:a16="http://schemas.microsoft.com/office/drawing/2014/main" id="{83941AF8-3F72-4E6A-B077-F3A9DE1EF048}"/>
                </a:ext>
              </a:extLst>
            </p:cNvPr>
            <p:cNvSpPr/>
            <p:nvPr/>
          </p:nvSpPr>
          <p:spPr>
            <a:xfrm>
              <a:off x="1288795" y="13911814"/>
              <a:ext cx="55721" cy="19621"/>
            </a:xfrm>
            <a:custGeom>
              <a:avLst/>
              <a:gdLst>
                <a:gd name="connsiteX0" fmla="*/ 55721 w 55721"/>
                <a:gd name="connsiteY0" fmla="*/ 9239 h 19621"/>
                <a:gd name="connsiteX1" fmla="*/ 55721 w 55721"/>
                <a:gd name="connsiteY1" fmla="*/ 0 h 19621"/>
                <a:gd name="connsiteX2" fmla="*/ 0 w 55721"/>
                <a:gd name="connsiteY2" fmla="*/ 0 h 19621"/>
                <a:gd name="connsiteX3" fmla="*/ 0 w 55721"/>
                <a:gd name="connsiteY3" fmla="*/ 19622 h 19621"/>
                <a:gd name="connsiteX4" fmla="*/ 19336 w 55721"/>
                <a:gd name="connsiteY4" fmla="*/ 19622 h 19621"/>
                <a:gd name="connsiteX5" fmla="*/ 55721 w 55721"/>
                <a:gd name="connsiteY5" fmla="*/ 9239 h 1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21" h="19621">
                  <a:moveTo>
                    <a:pt x="55721" y="9239"/>
                  </a:moveTo>
                  <a:lnTo>
                    <a:pt x="55721" y="0"/>
                  </a:lnTo>
                  <a:lnTo>
                    <a:pt x="0" y="0"/>
                  </a:lnTo>
                  <a:lnTo>
                    <a:pt x="0" y="19622"/>
                  </a:lnTo>
                  <a:lnTo>
                    <a:pt x="19336" y="19622"/>
                  </a:lnTo>
                  <a:lnTo>
                    <a:pt x="55721" y="9239"/>
                  </a:lnTo>
                  <a:close/>
                </a:path>
              </a:pathLst>
            </a:custGeom>
            <a:grpFill/>
            <a:ln w="0" cap="flat">
              <a:noFill/>
              <a:prstDash val="solid"/>
              <a:miter/>
            </a:ln>
          </p:spPr>
          <p:txBody>
            <a:bodyPr rtlCol="0" anchor="ctr"/>
            <a:lstStyle/>
            <a:p>
              <a:endParaRPr lang="de-DE" dirty="0"/>
            </a:p>
          </p:txBody>
        </p:sp>
      </p:grpSp>
      <p:sp>
        <p:nvSpPr>
          <p:cNvPr id="56" name="Freihandform 665">
            <a:extLst>
              <a:ext uri="{FF2B5EF4-FFF2-40B4-BE49-F238E27FC236}">
                <a16:creationId xmlns:a16="http://schemas.microsoft.com/office/drawing/2014/main" id="{7E66677C-AC16-482E-9C70-223279B02A1B}"/>
              </a:ext>
            </a:extLst>
          </p:cNvPr>
          <p:cNvSpPr>
            <a:spLocks noChangeAspect="1"/>
          </p:cNvSpPr>
          <p:nvPr/>
        </p:nvSpPr>
        <p:spPr>
          <a:xfrm>
            <a:off x="6415508" y="4252001"/>
            <a:ext cx="455164" cy="432000"/>
          </a:xfrm>
          <a:custGeom>
            <a:avLst/>
            <a:gdLst>
              <a:gd name="connsiteX0" fmla="*/ 230410 w 237648"/>
              <a:gd name="connsiteY0" fmla="*/ 96107 h 216122"/>
              <a:gd name="connsiteX1" fmla="*/ 230410 w 237648"/>
              <a:gd name="connsiteY1" fmla="*/ 74390 h 216122"/>
              <a:gd name="connsiteX2" fmla="*/ 206026 w 237648"/>
              <a:gd name="connsiteY2" fmla="*/ 74390 h 216122"/>
              <a:gd name="connsiteX3" fmla="*/ 230410 w 237648"/>
              <a:gd name="connsiteY3" fmla="*/ 96107 h 216122"/>
              <a:gd name="connsiteX4" fmla="*/ 183642 w 237648"/>
              <a:gd name="connsiteY4" fmla="*/ 69913 h 216122"/>
              <a:gd name="connsiteX5" fmla="*/ 178022 w 237648"/>
              <a:gd name="connsiteY5" fmla="*/ 64865 h 216122"/>
              <a:gd name="connsiteX6" fmla="*/ 172784 w 237648"/>
              <a:gd name="connsiteY6" fmla="*/ 69913 h 216122"/>
              <a:gd name="connsiteX7" fmla="*/ 183642 w 237648"/>
              <a:gd name="connsiteY7" fmla="*/ 69913 h 216122"/>
              <a:gd name="connsiteX8" fmla="*/ 230410 w 237648"/>
              <a:gd name="connsiteY8" fmla="*/ 146399 h 216122"/>
              <a:gd name="connsiteX9" fmla="*/ 160401 w 237648"/>
              <a:gd name="connsiteY9" fmla="*/ 146399 h 216122"/>
              <a:gd name="connsiteX10" fmla="*/ 160401 w 237648"/>
              <a:gd name="connsiteY10" fmla="*/ 208693 h 216122"/>
              <a:gd name="connsiteX11" fmla="*/ 230410 w 237648"/>
              <a:gd name="connsiteY11" fmla="*/ 208693 h 216122"/>
              <a:gd name="connsiteX12" fmla="*/ 230410 w 237648"/>
              <a:gd name="connsiteY12" fmla="*/ 146399 h 216122"/>
              <a:gd name="connsiteX13" fmla="*/ 230410 w 237648"/>
              <a:gd name="connsiteY13" fmla="*/ 141827 h 216122"/>
              <a:gd name="connsiteX14" fmla="*/ 230410 w 237648"/>
              <a:gd name="connsiteY14" fmla="*/ 111347 h 216122"/>
              <a:gd name="connsiteX15" fmla="*/ 188690 w 237648"/>
              <a:gd name="connsiteY15" fmla="*/ 74295 h 216122"/>
              <a:gd name="connsiteX16" fmla="*/ 168307 w 237648"/>
              <a:gd name="connsiteY16" fmla="*/ 74295 h 216122"/>
              <a:gd name="connsiteX17" fmla="*/ 160401 w 237648"/>
              <a:gd name="connsiteY17" fmla="*/ 82010 h 216122"/>
              <a:gd name="connsiteX18" fmla="*/ 160401 w 237648"/>
              <a:gd name="connsiteY18" fmla="*/ 141827 h 216122"/>
              <a:gd name="connsiteX19" fmla="*/ 230410 w 237648"/>
              <a:gd name="connsiteY19" fmla="*/ 141827 h 216122"/>
              <a:gd name="connsiteX20" fmla="*/ 230410 w 237648"/>
              <a:gd name="connsiteY20" fmla="*/ 69913 h 216122"/>
              <a:gd name="connsiteX21" fmla="*/ 230410 w 237648"/>
              <a:gd name="connsiteY21" fmla="*/ 7429 h 216122"/>
              <a:gd name="connsiteX22" fmla="*/ 160401 w 237648"/>
              <a:gd name="connsiteY22" fmla="*/ 7429 h 216122"/>
              <a:gd name="connsiteX23" fmla="*/ 160401 w 237648"/>
              <a:gd name="connsiteY23" fmla="*/ 66103 h 216122"/>
              <a:gd name="connsiteX24" fmla="*/ 177737 w 237648"/>
              <a:gd name="connsiteY24" fmla="*/ 49054 h 216122"/>
              <a:gd name="connsiteX25" fmla="*/ 201073 w 237648"/>
              <a:gd name="connsiteY25" fmla="*/ 69818 h 216122"/>
              <a:gd name="connsiteX26" fmla="*/ 230505 w 237648"/>
              <a:gd name="connsiteY26" fmla="*/ 69818 h 216122"/>
              <a:gd name="connsiteX27" fmla="*/ 156019 w 237648"/>
              <a:gd name="connsiteY27" fmla="*/ 146399 h 216122"/>
              <a:gd name="connsiteX28" fmla="*/ 81248 w 237648"/>
              <a:gd name="connsiteY28" fmla="*/ 146399 h 216122"/>
              <a:gd name="connsiteX29" fmla="*/ 81248 w 237648"/>
              <a:gd name="connsiteY29" fmla="*/ 208693 h 216122"/>
              <a:gd name="connsiteX30" fmla="*/ 156019 w 237648"/>
              <a:gd name="connsiteY30" fmla="*/ 208693 h 216122"/>
              <a:gd name="connsiteX31" fmla="*/ 156019 w 237648"/>
              <a:gd name="connsiteY31" fmla="*/ 146399 h 216122"/>
              <a:gd name="connsiteX32" fmla="*/ 156019 w 237648"/>
              <a:gd name="connsiteY32" fmla="*/ 141827 h 216122"/>
              <a:gd name="connsiteX33" fmla="*/ 156019 w 237648"/>
              <a:gd name="connsiteY33" fmla="*/ 86297 h 216122"/>
              <a:gd name="connsiteX34" fmla="*/ 101632 w 237648"/>
              <a:gd name="connsiteY34" fmla="*/ 139636 h 216122"/>
              <a:gd name="connsiteX35" fmla="*/ 81248 w 237648"/>
              <a:gd name="connsiteY35" fmla="*/ 122015 h 216122"/>
              <a:gd name="connsiteX36" fmla="*/ 81248 w 237648"/>
              <a:gd name="connsiteY36" fmla="*/ 141827 h 216122"/>
              <a:gd name="connsiteX37" fmla="*/ 156019 w 237648"/>
              <a:gd name="connsiteY37" fmla="*/ 141827 h 216122"/>
              <a:gd name="connsiteX38" fmla="*/ 152019 w 237648"/>
              <a:gd name="connsiteY38" fmla="*/ 74390 h 216122"/>
              <a:gd name="connsiteX39" fmla="*/ 81248 w 237648"/>
              <a:gd name="connsiteY39" fmla="*/ 74390 h 216122"/>
              <a:gd name="connsiteX40" fmla="*/ 81248 w 237648"/>
              <a:gd name="connsiteY40" fmla="*/ 106775 h 216122"/>
              <a:gd name="connsiteX41" fmla="*/ 101251 w 237648"/>
              <a:gd name="connsiteY41" fmla="*/ 124015 h 216122"/>
              <a:gd name="connsiteX42" fmla="*/ 152019 w 237648"/>
              <a:gd name="connsiteY42" fmla="*/ 74485 h 216122"/>
              <a:gd name="connsiteX43" fmla="*/ 156019 w 237648"/>
              <a:gd name="connsiteY43" fmla="*/ 7429 h 216122"/>
              <a:gd name="connsiteX44" fmla="*/ 81248 w 237648"/>
              <a:gd name="connsiteY44" fmla="*/ 7429 h 216122"/>
              <a:gd name="connsiteX45" fmla="*/ 81248 w 237648"/>
              <a:gd name="connsiteY45" fmla="*/ 69913 h 216122"/>
              <a:gd name="connsiteX46" fmla="*/ 156019 w 237648"/>
              <a:gd name="connsiteY46" fmla="*/ 69913 h 216122"/>
              <a:gd name="connsiteX47" fmla="*/ 156019 w 237648"/>
              <a:gd name="connsiteY47" fmla="*/ 7429 h 216122"/>
              <a:gd name="connsiteX48" fmla="*/ 76962 w 237648"/>
              <a:gd name="connsiteY48" fmla="*/ 141827 h 216122"/>
              <a:gd name="connsiteX49" fmla="*/ 76962 w 237648"/>
              <a:gd name="connsiteY49" fmla="*/ 118300 h 216122"/>
              <a:gd name="connsiteX50" fmla="*/ 61055 w 237648"/>
              <a:gd name="connsiteY50" fmla="*/ 104680 h 216122"/>
              <a:gd name="connsiteX51" fmla="*/ 18097 w 237648"/>
              <a:gd name="connsiteY51" fmla="*/ 141922 h 216122"/>
              <a:gd name="connsiteX52" fmla="*/ 76962 w 237648"/>
              <a:gd name="connsiteY52" fmla="*/ 141922 h 216122"/>
              <a:gd name="connsiteX53" fmla="*/ 76962 w 237648"/>
              <a:gd name="connsiteY53" fmla="*/ 208597 h 216122"/>
              <a:gd name="connsiteX54" fmla="*/ 76962 w 237648"/>
              <a:gd name="connsiteY54" fmla="*/ 146304 h 216122"/>
              <a:gd name="connsiteX55" fmla="*/ 12859 w 237648"/>
              <a:gd name="connsiteY55" fmla="*/ 146304 h 216122"/>
              <a:gd name="connsiteX56" fmla="*/ 7239 w 237648"/>
              <a:gd name="connsiteY56" fmla="*/ 151162 h 216122"/>
              <a:gd name="connsiteX57" fmla="*/ 7239 w 237648"/>
              <a:gd name="connsiteY57" fmla="*/ 208597 h 216122"/>
              <a:gd name="connsiteX58" fmla="*/ 76962 w 237648"/>
              <a:gd name="connsiteY58" fmla="*/ 208597 h 216122"/>
              <a:gd name="connsiteX59" fmla="*/ 76962 w 237648"/>
              <a:gd name="connsiteY59" fmla="*/ 102965 h 216122"/>
              <a:gd name="connsiteX60" fmla="*/ 76962 w 237648"/>
              <a:gd name="connsiteY60" fmla="*/ 74390 h 216122"/>
              <a:gd name="connsiteX61" fmla="*/ 7239 w 237648"/>
              <a:gd name="connsiteY61" fmla="*/ 74390 h 216122"/>
              <a:gd name="connsiteX62" fmla="*/ 7239 w 237648"/>
              <a:gd name="connsiteY62" fmla="*/ 135922 h 216122"/>
              <a:gd name="connsiteX63" fmla="*/ 61055 w 237648"/>
              <a:gd name="connsiteY63" fmla="*/ 89345 h 216122"/>
              <a:gd name="connsiteX64" fmla="*/ 76962 w 237648"/>
              <a:gd name="connsiteY64" fmla="*/ 102965 h 216122"/>
              <a:gd name="connsiteX65" fmla="*/ 76962 w 237648"/>
              <a:gd name="connsiteY65" fmla="*/ 7429 h 216122"/>
              <a:gd name="connsiteX66" fmla="*/ 7239 w 237648"/>
              <a:gd name="connsiteY66" fmla="*/ 7429 h 216122"/>
              <a:gd name="connsiteX67" fmla="*/ 7239 w 237648"/>
              <a:gd name="connsiteY67" fmla="*/ 69913 h 216122"/>
              <a:gd name="connsiteX68" fmla="*/ 76962 w 237648"/>
              <a:gd name="connsiteY68" fmla="*/ 69913 h 216122"/>
              <a:gd name="connsiteX69" fmla="*/ 76962 w 237648"/>
              <a:gd name="connsiteY69" fmla="*/ 7429 h 216122"/>
              <a:gd name="connsiteX70" fmla="*/ 237649 w 237648"/>
              <a:gd name="connsiteY70" fmla="*/ 216122 h 216122"/>
              <a:gd name="connsiteX71" fmla="*/ 0 w 237648"/>
              <a:gd name="connsiteY71" fmla="*/ 216122 h 216122"/>
              <a:gd name="connsiteX72" fmla="*/ 0 w 237648"/>
              <a:gd name="connsiteY72" fmla="*/ 0 h 216122"/>
              <a:gd name="connsiteX73" fmla="*/ 237649 w 237648"/>
              <a:gd name="connsiteY73" fmla="*/ 0 h 216122"/>
              <a:gd name="connsiteX74" fmla="*/ 237649 w 237648"/>
              <a:gd name="connsiteY74" fmla="*/ 216122 h 21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237648" h="216122">
                <a:moveTo>
                  <a:pt x="230410" y="96107"/>
                </a:moveTo>
                <a:lnTo>
                  <a:pt x="230410" y="74390"/>
                </a:lnTo>
                <a:lnTo>
                  <a:pt x="206026" y="74390"/>
                </a:lnTo>
                <a:lnTo>
                  <a:pt x="230410" y="96107"/>
                </a:lnTo>
                <a:close/>
                <a:moveTo>
                  <a:pt x="183642" y="69913"/>
                </a:moveTo>
                <a:lnTo>
                  <a:pt x="178022" y="64865"/>
                </a:lnTo>
                <a:lnTo>
                  <a:pt x="172784" y="69913"/>
                </a:lnTo>
                <a:lnTo>
                  <a:pt x="183642" y="69913"/>
                </a:lnTo>
                <a:close/>
                <a:moveTo>
                  <a:pt x="230410" y="146399"/>
                </a:moveTo>
                <a:lnTo>
                  <a:pt x="160401" y="146399"/>
                </a:lnTo>
                <a:lnTo>
                  <a:pt x="160401" y="208693"/>
                </a:lnTo>
                <a:lnTo>
                  <a:pt x="230410" y="208693"/>
                </a:lnTo>
                <a:lnTo>
                  <a:pt x="230410" y="146399"/>
                </a:lnTo>
                <a:close/>
                <a:moveTo>
                  <a:pt x="230410" y="141827"/>
                </a:moveTo>
                <a:lnTo>
                  <a:pt x="230410" y="111347"/>
                </a:lnTo>
                <a:lnTo>
                  <a:pt x="188690" y="74295"/>
                </a:lnTo>
                <a:lnTo>
                  <a:pt x="168307" y="74295"/>
                </a:lnTo>
                <a:lnTo>
                  <a:pt x="160401" y="82010"/>
                </a:lnTo>
                <a:lnTo>
                  <a:pt x="160401" y="141827"/>
                </a:lnTo>
                <a:lnTo>
                  <a:pt x="230410" y="141827"/>
                </a:lnTo>
                <a:close/>
                <a:moveTo>
                  <a:pt x="230410" y="69913"/>
                </a:moveTo>
                <a:lnTo>
                  <a:pt x="230410" y="7429"/>
                </a:lnTo>
                <a:lnTo>
                  <a:pt x="160401" y="7429"/>
                </a:lnTo>
                <a:lnTo>
                  <a:pt x="160401" y="66103"/>
                </a:lnTo>
                <a:lnTo>
                  <a:pt x="177737" y="49054"/>
                </a:lnTo>
                <a:lnTo>
                  <a:pt x="201073" y="69818"/>
                </a:lnTo>
                <a:lnTo>
                  <a:pt x="230505" y="69818"/>
                </a:lnTo>
                <a:close/>
                <a:moveTo>
                  <a:pt x="156019" y="146399"/>
                </a:moveTo>
                <a:lnTo>
                  <a:pt x="81248" y="146399"/>
                </a:lnTo>
                <a:lnTo>
                  <a:pt x="81248" y="208693"/>
                </a:lnTo>
                <a:lnTo>
                  <a:pt x="156019" y="208693"/>
                </a:lnTo>
                <a:lnTo>
                  <a:pt x="156019" y="146399"/>
                </a:lnTo>
                <a:close/>
                <a:moveTo>
                  <a:pt x="156019" y="141827"/>
                </a:moveTo>
                <a:lnTo>
                  <a:pt x="156019" y="86297"/>
                </a:lnTo>
                <a:lnTo>
                  <a:pt x="101632" y="139636"/>
                </a:lnTo>
                <a:lnTo>
                  <a:pt x="81248" y="122015"/>
                </a:lnTo>
                <a:lnTo>
                  <a:pt x="81248" y="141827"/>
                </a:lnTo>
                <a:lnTo>
                  <a:pt x="156019" y="141827"/>
                </a:lnTo>
                <a:close/>
                <a:moveTo>
                  <a:pt x="152019" y="74390"/>
                </a:moveTo>
                <a:lnTo>
                  <a:pt x="81248" y="74390"/>
                </a:lnTo>
                <a:lnTo>
                  <a:pt x="81248" y="106775"/>
                </a:lnTo>
                <a:lnTo>
                  <a:pt x="101251" y="124015"/>
                </a:lnTo>
                <a:lnTo>
                  <a:pt x="152019" y="74485"/>
                </a:lnTo>
                <a:close/>
                <a:moveTo>
                  <a:pt x="156019" y="7429"/>
                </a:moveTo>
                <a:lnTo>
                  <a:pt x="81248" y="7429"/>
                </a:lnTo>
                <a:lnTo>
                  <a:pt x="81248" y="69913"/>
                </a:lnTo>
                <a:lnTo>
                  <a:pt x="156019" y="69913"/>
                </a:lnTo>
                <a:lnTo>
                  <a:pt x="156019" y="7429"/>
                </a:lnTo>
                <a:close/>
                <a:moveTo>
                  <a:pt x="76962" y="141827"/>
                </a:moveTo>
                <a:lnTo>
                  <a:pt x="76962" y="118300"/>
                </a:lnTo>
                <a:lnTo>
                  <a:pt x="61055" y="104680"/>
                </a:lnTo>
                <a:lnTo>
                  <a:pt x="18097" y="141922"/>
                </a:lnTo>
                <a:lnTo>
                  <a:pt x="76962" y="141922"/>
                </a:lnTo>
                <a:close/>
                <a:moveTo>
                  <a:pt x="76962" y="208597"/>
                </a:moveTo>
                <a:lnTo>
                  <a:pt x="76962" y="146304"/>
                </a:lnTo>
                <a:lnTo>
                  <a:pt x="12859" y="146304"/>
                </a:lnTo>
                <a:lnTo>
                  <a:pt x="7239" y="151162"/>
                </a:lnTo>
                <a:lnTo>
                  <a:pt x="7239" y="208597"/>
                </a:lnTo>
                <a:lnTo>
                  <a:pt x="76962" y="208597"/>
                </a:lnTo>
                <a:close/>
                <a:moveTo>
                  <a:pt x="76962" y="102965"/>
                </a:moveTo>
                <a:lnTo>
                  <a:pt x="76962" y="74390"/>
                </a:lnTo>
                <a:lnTo>
                  <a:pt x="7239" y="74390"/>
                </a:lnTo>
                <a:lnTo>
                  <a:pt x="7239" y="135922"/>
                </a:lnTo>
                <a:lnTo>
                  <a:pt x="61055" y="89345"/>
                </a:lnTo>
                <a:lnTo>
                  <a:pt x="76962" y="102965"/>
                </a:lnTo>
                <a:close/>
                <a:moveTo>
                  <a:pt x="76962" y="7429"/>
                </a:moveTo>
                <a:lnTo>
                  <a:pt x="7239" y="7429"/>
                </a:lnTo>
                <a:lnTo>
                  <a:pt x="7239" y="69913"/>
                </a:lnTo>
                <a:lnTo>
                  <a:pt x="76962" y="69913"/>
                </a:lnTo>
                <a:lnTo>
                  <a:pt x="76962" y="7429"/>
                </a:lnTo>
                <a:close/>
                <a:moveTo>
                  <a:pt x="237649" y="216122"/>
                </a:moveTo>
                <a:lnTo>
                  <a:pt x="0" y="216122"/>
                </a:lnTo>
                <a:lnTo>
                  <a:pt x="0" y="0"/>
                </a:lnTo>
                <a:lnTo>
                  <a:pt x="237649" y="0"/>
                </a:lnTo>
                <a:lnTo>
                  <a:pt x="237649" y="216122"/>
                </a:lnTo>
                <a:close/>
              </a:path>
            </a:pathLst>
          </a:custGeom>
          <a:solidFill>
            <a:schemeClr val="bg1">
              <a:alpha val="95000"/>
            </a:schemeClr>
          </a:solidFill>
          <a:ln w="0" cap="flat">
            <a:noFill/>
            <a:prstDash val="solid"/>
            <a:miter/>
          </a:ln>
        </p:spPr>
        <p:txBody>
          <a:bodyPr rtlCol="0" anchor="ctr"/>
          <a:lstStyle/>
          <a:p>
            <a:endParaRPr lang="de-DE" dirty="0"/>
          </a:p>
        </p:txBody>
      </p:sp>
      <p:grpSp>
        <p:nvGrpSpPr>
          <p:cNvPr id="57" name="Gruppieren 56">
            <a:extLst>
              <a:ext uri="{FF2B5EF4-FFF2-40B4-BE49-F238E27FC236}">
                <a16:creationId xmlns:a16="http://schemas.microsoft.com/office/drawing/2014/main" id="{A62FA0D4-1F7F-4F7D-A12F-EEAEAFAA1F32}"/>
              </a:ext>
            </a:extLst>
          </p:cNvPr>
          <p:cNvGrpSpPr>
            <a:grpSpLocks noChangeAspect="1"/>
          </p:cNvGrpSpPr>
          <p:nvPr/>
        </p:nvGrpSpPr>
        <p:grpSpPr>
          <a:xfrm>
            <a:off x="6410306" y="2200442"/>
            <a:ext cx="452605" cy="432000"/>
            <a:chOff x="7517640" y="13771841"/>
            <a:chExt cx="234354" cy="221551"/>
          </a:xfrm>
          <a:solidFill>
            <a:schemeClr val="bg1">
              <a:alpha val="95000"/>
            </a:schemeClr>
          </a:solidFill>
        </p:grpSpPr>
        <p:sp>
          <p:nvSpPr>
            <p:cNvPr id="58" name="Freihandform 585">
              <a:extLst>
                <a:ext uri="{FF2B5EF4-FFF2-40B4-BE49-F238E27FC236}">
                  <a16:creationId xmlns:a16="http://schemas.microsoft.com/office/drawing/2014/main" id="{79413BE8-F77F-4DB5-9A5D-665D60F2829E}"/>
                </a:ext>
              </a:extLst>
            </p:cNvPr>
            <p:cNvSpPr/>
            <p:nvPr/>
          </p:nvSpPr>
          <p:spPr>
            <a:xfrm>
              <a:off x="7517640" y="13771841"/>
              <a:ext cx="124090" cy="182117"/>
            </a:xfrm>
            <a:custGeom>
              <a:avLst/>
              <a:gdLst>
                <a:gd name="connsiteX0" fmla="*/ 612 w 124090"/>
                <a:gd name="connsiteY0" fmla="*/ 111157 h 182117"/>
                <a:gd name="connsiteX1" fmla="*/ 3565 w 124090"/>
                <a:gd name="connsiteY1" fmla="*/ 114395 h 182117"/>
                <a:gd name="connsiteX2" fmla="*/ 44522 w 124090"/>
                <a:gd name="connsiteY2" fmla="*/ 86773 h 182117"/>
                <a:gd name="connsiteX3" fmla="*/ 38807 w 124090"/>
                <a:gd name="connsiteY3" fmla="*/ 182118 h 182117"/>
                <a:gd name="connsiteX4" fmla="*/ 68335 w 124090"/>
                <a:gd name="connsiteY4" fmla="*/ 182118 h 182117"/>
                <a:gd name="connsiteX5" fmla="*/ 61572 w 124090"/>
                <a:gd name="connsiteY5" fmla="*/ 79058 h 182117"/>
                <a:gd name="connsiteX6" fmla="*/ 121389 w 124090"/>
                <a:gd name="connsiteY6" fmla="*/ 92012 h 182117"/>
                <a:gd name="connsiteX7" fmla="*/ 122818 w 124090"/>
                <a:gd name="connsiteY7" fmla="*/ 88011 h 182117"/>
                <a:gd name="connsiteX8" fmla="*/ 64144 w 124090"/>
                <a:gd name="connsiteY8" fmla="*/ 62008 h 182117"/>
                <a:gd name="connsiteX9" fmla="*/ 63001 w 124090"/>
                <a:gd name="connsiteY9" fmla="*/ 60674 h 182117"/>
                <a:gd name="connsiteX10" fmla="*/ 43760 w 124090"/>
                <a:gd name="connsiteY10" fmla="*/ 1524 h 182117"/>
                <a:gd name="connsiteX11" fmla="*/ 41665 w 124090"/>
                <a:gd name="connsiteY11" fmla="*/ 0 h 182117"/>
                <a:gd name="connsiteX12" fmla="*/ 39379 w 124090"/>
                <a:gd name="connsiteY12" fmla="*/ 2381 h 182117"/>
                <a:gd name="connsiteX13" fmla="*/ 45189 w 124090"/>
                <a:gd name="connsiteY13" fmla="*/ 64103 h 182117"/>
                <a:gd name="connsiteX14" fmla="*/ 44617 w 124090"/>
                <a:gd name="connsiteY14" fmla="*/ 65723 h 182117"/>
                <a:gd name="connsiteX15" fmla="*/ 707 w 124090"/>
                <a:gd name="connsiteY15" fmla="*/ 111252 h 182117"/>
                <a:gd name="connsiteX16" fmla="*/ 53476 w 124090"/>
                <a:gd name="connsiteY16" fmla="*/ 66294 h 182117"/>
                <a:gd name="connsiteX17" fmla="*/ 58810 w 124090"/>
                <a:gd name="connsiteY17" fmla="*/ 71438 h 182117"/>
                <a:gd name="connsiteX18" fmla="*/ 53476 w 124090"/>
                <a:gd name="connsiteY18" fmla="*/ 76486 h 182117"/>
                <a:gd name="connsiteX19" fmla="*/ 48142 w 124090"/>
                <a:gd name="connsiteY19" fmla="*/ 71438 h 182117"/>
                <a:gd name="connsiteX20" fmla="*/ 53476 w 124090"/>
                <a:gd name="connsiteY20" fmla="*/ 66294 h 182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4090" h="182117">
                  <a:moveTo>
                    <a:pt x="612" y="111157"/>
                  </a:moveTo>
                  <a:cubicBezTo>
                    <a:pt x="-1198" y="113062"/>
                    <a:pt x="1374" y="115824"/>
                    <a:pt x="3565" y="114395"/>
                  </a:cubicBezTo>
                  <a:lnTo>
                    <a:pt x="44522" y="86773"/>
                  </a:lnTo>
                  <a:lnTo>
                    <a:pt x="38807" y="182118"/>
                  </a:lnTo>
                  <a:lnTo>
                    <a:pt x="68335" y="182118"/>
                  </a:lnTo>
                  <a:cubicBezTo>
                    <a:pt x="68335" y="182118"/>
                    <a:pt x="61572" y="79058"/>
                    <a:pt x="61572" y="79058"/>
                  </a:cubicBezTo>
                  <a:lnTo>
                    <a:pt x="121389" y="92012"/>
                  </a:lnTo>
                  <a:cubicBezTo>
                    <a:pt x="123961" y="92583"/>
                    <a:pt x="125199" y="89059"/>
                    <a:pt x="122818" y="88011"/>
                  </a:cubicBezTo>
                  <a:lnTo>
                    <a:pt x="64144" y="62008"/>
                  </a:lnTo>
                  <a:cubicBezTo>
                    <a:pt x="63572" y="61722"/>
                    <a:pt x="63096" y="61341"/>
                    <a:pt x="63001" y="60674"/>
                  </a:cubicBezTo>
                  <a:lnTo>
                    <a:pt x="43760" y="1524"/>
                  </a:lnTo>
                  <a:cubicBezTo>
                    <a:pt x="43379" y="476"/>
                    <a:pt x="42522" y="0"/>
                    <a:pt x="41665" y="0"/>
                  </a:cubicBezTo>
                  <a:cubicBezTo>
                    <a:pt x="40426" y="0"/>
                    <a:pt x="39283" y="857"/>
                    <a:pt x="39379" y="2381"/>
                  </a:cubicBezTo>
                  <a:lnTo>
                    <a:pt x="45189" y="64103"/>
                  </a:lnTo>
                  <a:cubicBezTo>
                    <a:pt x="45189" y="64675"/>
                    <a:pt x="44998" y="65341"/>
                    <a:pt x="44617" y="65723"/>
                  </a:cubicBezTo>
                  <a:lnTo>
                    <a:pt x="707" y="111252"/>
                  </a:lnTo>
                  <a:close/>
                  <a:moveTo>
                    <a:pt x="53476" y="66294"/>
                  </a:moveTo>
                  <a:cubicBezTo>
                    <a:pt x="56428" y="66294"/>
                    <a:pt x="58810" y="68580"/>
                    <a:pt x="58810" y="71438"/>
                  </a:cubicBezTo>
                  <a:cubicBezTo>
                    <a:pt x="58810" y="74295"/>
                    <a:pt x="56428" y="76486"/>
                    <a:pt x="53476" y="76486"/>
                  </a:cubicBezTo>
                  <a:cubicBezTo>
                    <a:pt x="50523" y="76486"/>
                    <a:pt x="48142" y="74200"/>
                    <a:pt x="48142" y="71438"/>
                  </a:cubicBezTo>
                  <a:cubicBezTo>
                    <a:pt x="48142" y="68675"/>
                    <a:pt x="50523" y="66294"/>
                    <a:pt x="53476" y="66294"/>
                  </a:cubicBezTo>
                  <a:close/>
                </a:path>
              </a:pathLst>
            </a:custGeom>
            <a:grpFill/>
            <a:ln w="0" cap="flat">
              <a:noFill/>
              <a:prstDash val="solid"/>
              <a:miter/>
            </a:ln>
          </p:spPr>
          <p:txBody>
            <a:bodyPr rtlCol="0" anchor="ctr"/>
            <a:lstStyle/>
            <a:p>
              <a:endParaRPr lang="de-DE" dirty="0"/>
            </a:p>
          </p:txBody>
        </p:sp>
        <p:sp>
          <p:nvSpPr>
            <p:cNvPr id="59" name="Freihandform 586">
              <a:extLst>
                <a:ext uri="{FF2B5EF4-FFF2-40B4-BE49-F238E27FC236}">
                  <a16:creationId xmlns:a16="http://schemas.microsoft.com/office/drawing/2014/main" id="{D4A96339-2185-452D-84E7-B99B4A4CB4A7}"/>
                </a:ext>
              </a:extLst>
            </p:cNvPr>
            <p:cNvSpPr/>
            <p:nvPr/>
          </p:nvSpPr>
          <p:spPr>
            <a:xfrm>
              <a:off x="7604739" y="13875949"/>
              <a:ext cx="54673" cy="52959"/>
            </a:xfrm>
            <a:custGeom>
              <a:avLst/>
              <a:gdLst>
                <a:gd name="connsiteX0" fmla="*/ 0 w 54673"/>
                <a:gd name="connsiteY0" fmla="*/ 52959 h 52959"/>
                <a:gd name="connsiteX1" fmla="*/ 34100 w 54673"/>
                <a:gd name="connsiteY1" fmla="*/ 52959 h 52959"/>
                <a:gd name="connsiteX2" fmla="*/ 54673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3" y="0"/>
                  </a:lnTo>
                  <a:lnTo>
                    <a:pt x="20574" y="0"/>
                  </a:lnTo>
                  <a:lnTo>
                    <a:pt x="0" y="52959"/>
                  </a:lnTo>
                  <a:close/>
                </a:path>
              </a:pathLst>
            </a:custGeom>
            <a:grpFill/>
            <a:ln w="0" cap="flat">
              <a:noFill/>
              <a:prstDash val="solid"/>
              <a:miter/>
            </a:ln>
          </p:spPr>
          <p:txBody>
            <a:bodyPr rtlCol="0" anchor="ctr"/>
            <a:lstStyle/>
            <a:p>
              <a:endParaRPr lang="de-DE" dirty="0"/>
            </a:p>
          </p:txBody>
        </p:sp>
        <p:sp>
          <p:nvSpPr>
            <p:cNvPr id="60" name="Freihandform 587">
              <a:extLst>
                <a:ext uri="{FF2B5EF4-FFF2-40B4-BE49-F238E27FC236}">
                  <a16:creationId xmlns:a16="http://schemas.microsoft.com/office/drawing/2014/main" id="{9BF3D063-8EF9-4F57-AA80-4082472222D7}"/>
                </a:ext>
              </a:extLst>
            </p:cNvPr>
            <p:cNvSpPr/>
            <p:nvPr/>
          </p:nvSpPr>
          <p:spPr>
            <a:xfrm>
              <a:off x="7651125" y="13875949"/>
              <a:ext cx="54673" cy="52959"/>
            </a:xfrm>
            <a:custGeom>
              <a:avLst/>
              <a:gdLst>
                <a:gd name="connsiteX0" fmla="*/ 0 w 54673"/>
                <a:gd name="connsiteY0" fmla="*/ 52959 h 52959"/>
                <a:gd name="connsiteX1" fmla="*/ 34100 w 54673"/>
                <a:gd name="connsiteY1" fmla="*/ 52959 h 52959"/>
                <a:gd name="connsiteX2" fmla="*/ 54674 w 54673"/>
                <a:gd name="connsiteY2" fmla="*/ 0 h 52959"/>
                <a:gd name="connsiteX3" fmla="*/ 20574 w 54673"/>
                <a:gd name="connsiteY3" fmla="*/ 0 h 52959"/>
                <a:gd name="connsiteX4" fmla="*/ 0 w 54673"/>
                <a:gd name="connsiteY4" fmla="*/ 52959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0" y="52959"/>
                  </a:moveTo>
                  <a:lnTo>
                    <a:pt x="34100" y="52959"/>
                  </a:lnTo>
                  <a:lnTo>
                    <a:pt x="54674" y="0"/>
                  </a:lnTo>
                  <a:lnTo>
                    <a:pt x="20574" y="0"/>
                  </a:lnTo>
                  <a:lnTo>
                    <a:pt x="0" y="52959"/>
                  </a:lnTo>
                  <a:close/>
                </a:path>
              </a:pathLst>
            </a:custGeom>
            <a:grpFill/>
            <a:ln w="0" cap="flat">
              <a:noFill/>
              <a:prstDash val="solid"/>
              <a:miter/>
            </a:ln>
          </p:spPr>
          <p:txBody>
            <a:bodyPr rtlCol="0" anchor="ctr"/>
            <a:lstStyle/>
            <a:p>
              <a:endParaRPr lang="de-DE" dirty="0"/>
            </a:p>
          </p:txBody>
        </p:sp>
        <p:sp>
          <p:nvSpPr>
            <p:cNvPr id="61" name="Freihandform 588">
              <a:extLst>
                <a:ext uri="{FF2B5EF4-FFF2-40B4-BE49-F238E27FC236}">
                  <a16:creationId xmlns:a16="http://schemas.microsoft.com/office/drawing/2014/main" id="{237A09D7-7C5C-4807-BD8C-E903417CC945}"/>
                </a:ext>
              </a:extLst>
            </p:cNvPr>
            <p:cNvSpPr/>
            <p:nvPr/>
          </p:nvSpPr>
          <p:spPr>
            <a:xfrm>
              <a:off x="7697321" y="13875949"/>
              <a:ext cx="54673" cy="52959"/>
            </a:xfrm>
            <a:custGeom>
              <a:avLst/>
              <a:gdLst>
                <a:gd name="connsiteX0" fmla="*/ 54673 w 54673"/>
                <a:gd name="connsiteY0" fmla="*/ 0 h 52959"/>
                <a:gd name="connsiteX1" fmla="*/ 20574 w 54673"/>
                <a:gd name="connsiteY1" fmla="*/ 0 h 52959"/>
                <a:gd name="connsiteX2" fmla="*/ 0 w 54673"/>
                <a:gd name="connsiteY2" fmla="*/ 52959 h 52959"/>
                <a:gd name="connsiteX3" fmla="*/ 34100 w 54673"/>
                <a:gd name="connsiteY3" fmla="*/ 52959 h 52959"/>
                <a:gd name="connsiteX4" fmla="*/ 54673 w 54673"/>
                <a:gd name="connsiteY4" fmla="*/ 0 h 52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73" h="52959">
                  <a:moveTo>
                    <a:pt x="54673" y="0"/>
                  </a:moveTo>
                  <a:lnTo>
                    <a:pt x="20574" y="0"/>
                  </a:lnTo>
                  <a:lnTo>
                    <a:pt x="0" y="52959"/>
                  </a:lnTo>
                  <a:lnTo>
                    <a:pt x="34100" y="52959"/>
                  </a:lnTo>
                  <a:lnTo>
                    <a:pt x="54673" y="0"/>
                  </a:lnTo>
                  <a:close/>
                </a:path>
              </a:pathLst>
            </a:custGeom>
            <a:grpFill/>
            <a:ln w="0" cap="flat">
              <a:noFill/>
              <a:prstDash val="solid"/>
              <a:miter/>
            </a:ln>
          </p:spPr>
          <p:txBody>
            <a:bodyPr rtlCol="0" anchor="ctr"/>
            <a:lstStyle/>
            <a:p>
              <a:endParaRPr lang="de-DE" dirty="0"/>
            </a:p>
          </p:txBody>
        </p:sp>
        <p:sp>
          <p:nvSpPr>
            <p:cNvPr id="62" name="Freihandform 589">
              <a:extLst>
                <a:ext uri="{FF2B5EF4-FFF2-40B4-BE49-F238E27FC236}">
                  <a16:creationId xmlns:a16="http://schemas.microsoft.com/office/drawing/2014/main" id="{02935F0B-1E04-4BDB-A1C0-0E7D79AD1632}"/>
                </a:ext>
              </a:extLst>
            </p:cNvPr>
            <p:cNvSpPr/>
            <p:nvPr/>
          </p:nvSpPr>
          <p:spPr>
            <a:xfrm>
              <a:off x="7672176" y="13940338"/>
              <a:ext cx="54673" cy="53054"/>
            </a:xfrm>
            <a:custGeom>
              <a:avLst/>
              <a:gdLst>
                <a:gd name="connsiteX0" fmla="*/ 50102 w 54673"/>
                <a:gd name="connsiteY0" fmla="*/ 41815 h 53054"/>
                <a:gd name="connsiteX1" fmla="*/ 50102 w 54673"/>
                <a:gd name="connsiteY1" fmla="*/ 11906 h 53054"/>
                <a:gd name="connsiteX2" fmla="*/ 54673 w 54673"/>
                <a:gd name="connsiteY2" fmla="*/ 0 h 53054"/>
                <a:gd name="connsiteX3" fmla="*/ 20574 w 54673"/>
                <a:gd name="connsiteY3" fmla="*/ 0 h 53054"/>
                <a:gd name="connsiteX4" fmla="*/ 0 w 54673"/>
                <a:gd name="connsiteY4" fmla="*/ 53054 h 53054"/>
                <a:gd name="connsiteX5" fmla="*/ 34195 w 54673"/>
                <a:gd name="connsiteY5" fmla="*/ 53054 h 53054"/>
                <a:gd name="connsiteX6" fmla="*/ 42196 w 54673"/>
                <a:gd name="connsiteY6" fmla="*/ 32290 h 53054"/>
                <a:gd name="connsiteX7" fmla="*/ 42196 w 54673"/>
                <a:gd name="connsiteY7" fmla="*/ 41815 h 53054"/>
                <a:gd name="connsiteX8" fmla="*/ 50102 w 54673"/>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673" h="53054">
                  <a:moveTo>
                    <a:pt x="50102" y="41815"/>
                  </a:moveTo>
                  <a:lnTo>
                    <a:pt x="50102" y="11906"/>
                  </a:lnTo>
                  <a:lnTo>
                    <a:pt x="54673" y="0"/>
                  </a:lnTo>
                  <a:lnTo>
                    <a:pt x="20574" y="0"/>
                  </a:lnTo>
                  <a:lnTo>
                    <a:pt x="0" y="53054"/>
                  </a:lnTo>
                  <a:lnTo>
                    <a:pt x="34195" y="53054"/>
                  </a:lnTo>
                  <a:lnTo>
                    <a:pt x="42196" y="32290"/>
                  </a:lnTo>
                  <a:lnTo>
                    <a:pt x="42196" y="41815"/>
                  </a:lnTo>
                  <a:lnTo>
                    <a:pt x="50102" y="41815"/>
                  </a:lnTo>
                  <a:close/>
                </a:path>
              </a:pathLst>
            </a:custGeom>
            <a:grpFill/>
            <a:ln w="0" cap="flat">
              <a:noFill/>
              <a:prstDash val="solid"/>
              <a:miter/>
            </a:ln>
          </p:spPr>
          <p:txBody>
            <a:bodyPr rtlCol="0" anchor="ctr"/>
            <a:lstStyle/>
            <a:p>
              <a:endParaRPr lang="de-DE" dirty="0"/>
            </a:p>
          </p:txBody>
        </p:sp>
        <p:sp>
          <p:nvSpPr>
            <p:cNvPr id="63" name="Freihandform 590">
              <a:extLst>
                <a:ext uri="{FF2B5EF4-FFF2-40B4-BE49-F238E27FC236}">
                  <a16:creationId xmlns:a16="http://schemas.microsoft.com/office/drawing/2014/main" id="{97D96F47-ADA6-4D93-A604-C065A248F3AF}"/>
                </a:ext>
              </a:extLst>
            </p:cNvPr>
            <p:cNvSpPr/>
            <p:nvPr/>
          </p:nvSpPr>
          <p:spPr>
            <a:xfrm>
              <a:off x="7626074" y="13940338"/>
              <a:ext cx="54578" cy="53054"/>
            </a:xfrm>
            <a:custGeom>
              <a:avLst/>
              <a:gdLst>
                <a:gd name="connsiteX0" fmla="*/ 50102 w 54578"/>
                <a:gd name="connsiteY0" fmla="*/ 41815 h 53054"/>
                <a:gd name="connsiteX1" fmla="*/ 50102 w 54578"/>
                <a:gd name="connsiteY1" fmla="*/ 11621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196 w 54578"/>
                <a:gd name="connsiteY6" fmla="*/ 32099 h 53054"/>
                <a:gd name="connsiteX7" fmla="*/ 42196 w 54578"/>
                <a:gd name="connsiteY7" fmla="*/ 41815 h 53054"/>
                <a:gd name="connsiteX8" fmla="*/ 5010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102" y="41815"/>
                  </a:moveTo>
                  <a:lnTo>
                    <a:pt x="50102" y="11621"/>
                  </a:lnTo>
                  <a:lnTo>
                    <a:pt x="54578" y="0"/>
                  </a:lnTo>
                  <a:lnTo>
                    <a:pt x="20479" y="0"/>
                  </a:lnTo>
                  <a:lnTo>
                    <a:pt x="0" y="53054"/>
                  </a:lnTo>
                  <a:lnTo>
                    <a:pt x="34100" y="53054"/>
                  </a:lnTo>
                  <a:lnTo>
                    <a:pt x="42196" y="32099"/>
                  </a:lnTo>
                  <a:lnTo>
                    <a:pt x="42196" y="41815"/>
                  </a:lnTo>
                  <a:lnTo>
                    <a:pt x="50102" y="41815"/>
                  </a:lnTo>
                  <a:close/>
                </a:path>
              </a:pathLst>
            </a:custGeom>
            <a:grpFill/>
            <a:ln w="0" cap="flat">
              <a:noFill/>
              <a:prstDash val="solid"/>
              <a:miter/>
            </a:ln>
          </p:spPr>
          <p:txBody>
            <a:bodyPr rtlCol="0" anchor="ctr"/>
            <a:lstStyle/>
            <a:p>
              <a:endParaRPr lang="de-DE" dirty="0"/>
            </a:p>
          </p:txBody>
        </p:sp>
        <p:sp>
          <p:nvSpPr>
            <p:cNvPr id="64" name="Freihandform 591">
              <a:extLst>
                <a:ext uri="{FF2B5EF4-FFF2-40B4-BE49-F238E27FC236}">
                  <a16:creationId xmlns:a16="http://schemas.microsoft.com/office/drawing/2014/main" id="{871C06C2-5A66-46BD-B0FD-AC94E5A19D93}"/>
                </a:ext>
              </a:extLst>
            </p:cNvPr>
            <p:cNvSpPr/>
            <p:nvPr/>
          </p:nvSpPr>
          <p:spPr>
            <a:xfrm>
              <a:off x="7579688" y="13940338"/>
              <a:ext cx="54578" cy="53054"/>
            </a:xfrm>
            <a:custGeom>
              <a:avLst/>
              <a:gdLst>
                <a:gd name="connsiteX0" fmla="*/ 50292 w 54578"/>
                <a:gd name="connsiteY0" fmla="*/ 41815 h 53054"/>
                <a:gd name="connsiteX1" fmla="*/ 50292 w 54578"/>
                <a:gd name="connsiteY1" fmla="*/ 11144 h 53054"/>
                <a:gd name="connsiteX2" fmla="*/ 54578 w 54578"/>
                <a:gd name="connsiteY2" fmla="*/ 0 h 53054"/>
                <a:gd name="connsiteX3" fmla="*/ 20479 w 54578"/>
                <a:gd name="connsiteY3" fmla="*/ 0 h 53054"/>
                <a:gd name="connsiteX4" fmla="*/ 0 w 54578"/>
                <a:gd name="connsiteY4" fmla="*/ 53054 h 53054"/>
                <a:gd name="connsiteX5" fmla="*/ 34100 w 54578"/>
                <a:gd name="connsiteY5" fmla="*/ 53054 h 53054"/>
                <a:gd name="connsiteX6" fmla="*/ 42386 w 54578"/>
                <a:gd name="connsiteY6" fmla="*/ 31528 h 53054"/>
                <a:gd name="connsiteX7" fmla="*/ 42386 w 54578"/>
                <a:gd name="connsiteY7" fmla="*/ 41815 h 53054"/>
                <a:gd name="connsiteX8" fmla="*/ 50292 w 54578"/>
                <a:gd name="connsiteY8" fmla="*/ 41815 h 5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578" h="53054">
                  <a:moveTo>
                    <a:pt x="50292" y="41815"/>
                  </a:moveTo>
                  <a:lnTo>
                    <a:pt x="50292" y="11144"/>
                  </a:lnTo>
                  <a:lnTo>
                    <a:pt x="54578" y="0"/>
                  </a:lnTo>
                  <a:lnTo>
                    <a:pt x="20479" y="0"/>
                  </a:lnTo>
                  <a:lnTo>
                    <a:pt x="0" y="53054"/>
                  </a:lnTo>
                  <a:lnTo>
                    <a:pt x="34100" y="53054"/>
                  </a:lnTo>
                  <a:lnTo>
                    <a:pt x="42386" y="31528"/>
                  </a:lnTo>
                  <a:lnTo>
                    <a:pt x="42386" y="41815"/>
                  </a:lnTo>
                  <a:lnTo>
                    <a:pt x="50292" y="41815"/>
                  </a:lnTo>
                  <a:close/>
                </a:path>
              </a:pathLst>
            </a:custGeom>
            <a:grpFill/>
            <a:ln w="0" cap="flat">
              <a:noFill/>
              <a:prstDash val="solid"/>
              <a:miter/>
            </a:ln>
          </p:spPr>
          <p:txBody>
            <a:bodyPr rtlCol="0" anchor="ctr"/>
            <a:lstStyle/>
            <a:p>
              <a:endParaRPr lang="de-DE" dirty="0"/>
            </a:p>
          </p:txBody>
        </p:sp>
      </p:grpSp>
      <p:grpSp>
        <p:nvGrpSpPr>
          <p:cNvPr id="65" name="Grafik 204">
            <a:extLst>
              <a:ext uri="{FF2B5EF4-FFF2-40B4-BE49-F238E27FC236}">
                <a16:creationId xmlns:a16="http://schemas.microsoft.com/office/drawing/2014/main" id="{AB09E55B-7248-49E3-AF5E-51C30A392C63}"/>
              </a:ext>
            </a:extLst>
          </p:cNvPr>
          <p:cNvGrpSpPr>
            <a:grpSpLocks noChangeAspect="1"/>
          </p:cNvGrpSpPr>
          <p:nvPr/>
        </p:nvGrpSpPr>
        <p:grpSpPr>
          <a:xfrm>
            <a:off x="7021865" y="3153714"/>
            <a:ext cx="307967" cy="432000"/>
            <a:chOff x="1273639" y="19101088"/>
            <a:chExt cx="157734" cy="272811"/>
          </a:xfrm>
          <a:solidFill>
            <a:schemeClr val="bg1">
              <a:alpha val="95000"/>
            </a:schemeClr>
          </a:solidFill>
        </p:grpSpPr>
        <p:sp>
          <p:nvSpPr>
            <p:cNvPr id="66" name="Freihandform 933">
              <a:extLst>
                <a:ext uri="{FF2B5EF4-FFF2-40B4-BE49-F238E27FC236}">
                  <a16:creationId xmlns:a16="http://schemas.microsoft.com/office/drawing/2014/main" id="{14A2986D-CBAB-42C3-89EA-BF8CBC5D9A2E}"/>
                </a:ext>
              </a:extLst>
            </p:cNvPr>
            <p:cNvSpPr/>
            <p:nvPr/>
          </p:nvSpPr>
          <p:spPr>
            <a:xfrm>
              <a:off x="1305453" y="19216531"/>
              <a:ext cx="94202" cy="95154"/>
            </a:xfrm>
            <a:custGeom>
              <a:avLst/>
              <a:gdLst>
                <a:gd name="connsiteX0" fmla="*/ 86487 w 94202"/>
                <a:gd name="connsiteY0" fmla="*/ 0 h 95154"/>
                <a:gd name="connsiteX1" fmla="*/ 7620 w 94202"/>
                <a:gd name="connsiteY1" fmla="*/ 0 h 95154"/>
                <a:gd name="connsiteX2" fmla="*/ 0 w 94202"/>
                <a:gd name="connsiteY2" fmla="*/ 7906 h 95154"/>
                <a:gd name="connsiteX3" fmla="*/ 0 w 94202"/>
                <a:gd name="connsiteY3" fmla="*/ 86773 h 95154"/>
                <a:gd name="connsiteX4" fmla="*/ 8477 w 94202"/>
                <a:gd name="connsiteY4" fmla="*/ 95155 h 95154"/>
                <a:gd name="connsiteX5" fmla="*/ 85630 w 94202"/>
                <a:gd name="connsiteY5" fmla="*/ 95155 h 95154"/>
                <a:gd name="connsiteX6" fmla="*/ 94202 w 94202"/>
                <a:gd name="connsiteY6" fmla="*/ 86773 h 95154"/>
                <a:gd name="connsiteX7" fmla="*/ 94202 w 94202"/>
                <a:gd name="connsiteY7" fmla="*/ 47911 h 95154"/>
                <a:gd name="connsiteX8" fmla="*/ 94202 w 94202"/>
                <a:gd name="connsiteY8" fmla="*/ 7906 h 95154"/>
                <a:gd name="connsiteX9" fmla="*/ 86582 w 94202"/>
                <a:gd name="connsiteY9" fmla="*/ 0 h 95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202" h="95154">
                  <a:moveTo>
                    <a:pt x="86487" y="0"/>
                  </a:moveTo>
                  <a:cubicBezTo>
                    <a:pt x="60198" y="0"/>
                    <a:pt x="33909" y="0"/>
                    <a:pt x="7620" y="0"/>
                  </a:cubicBezTo>
                  <a:cubicBezTo>
                    <a:pt x="1429" y="0"/>
                    <a:pt x="0" y="1524"/>
                    <a:pt x="0" y="7906"/>
                  </a:cubicBezTo>
                  <a:cubicBezTo>
                    <a:pt x="0" y="34195"/>
                    <a:pt x="0" y="60484"/>
                    <a:pt x="0" y="86773"/>
                  </a:cubicBezTo>
                  <a:cubicBezTo>
                    <a:pt x="0" y="93345"/>
                    <a:pt x="1810" y="95155"/>
                    <a:pt x="8477" y="95155"/>
                  </a:cubicBezTo>
                  <a:cubicBezTo>
                    <a:pt x="34195" y="95155"/>
                    <a:pt x="59912" y="95155"/>
                    <a:pt x="85630" y="95155"/>
                  </a:cubicBezTo>
                  <a:cubicBezTo>
                    <a:pt x="92393" y="95155"/>
                    <a:pt x="94107" y="93345"/>
                    <a:pt x="94202" y="86773"/>
                  </a:cubicBezTo>
                  <a:cubicBezTo>
                    <a:pt x="94202" y="73819"/>
                    <a:pt x="94202" y="60865"/>
                    <a:pt x="94202" y="47911"/>
                  </a:cubicBezTo>
                  <a:cubicBezTo>
                    <a:pt x="94202" y="34576"/>
                    <a:pt x="94202" y="21241"/>
                    <a:pt x="94202" y="7906"/>
                  </a:cubicBezTo>
                  <a:cubicBezTo>
                    <a:pt x="94202" y="1524"/>
                    <a:pt x="92774" y="0"/>
                    <a:pt x="86582" y="0"/>
                  </a:cubicBezTo>
                  <a:close/>
                </a:path>
              </a:pathLst>
            </a:custGeom>
            <a:grpFill/>
            <a:ln w="0" cap="flat">
              <a:noFill/>
              <a:prstDash val="solid"/>
              <a:miter/>
            </a:ln>
          </p:spPr>
          <p:txBody>
            <a:bodyPr rtlCol="0" anchor="ctr"/>
            <a:lstStyle/>
            <a:p>
              <a:endParaRPr lang="de-DE" dirty="0"/>
            </a:p>
          </p:txBody>
        </p:sp>
        <p:sp>
          <p:nvSpPr>
            <p:cNvPr id="67" name="Freihandform 934">
              <a:extLst>
                <a:ext uri="{FF2B5EF4-FFF2-40B4-BE49-F238E27FC236}">
                  <a16:creationId xmlns:a16="http://schemas.microsoft.com/office/drawing/2014/main" id="{EFA85BE5-65CA-42F9-97E2-5CC0F7361FE8}"/>
                </a:ext>
              </a:extLst>
            </p:cNvPr>
            <p:cNvSpPr/>
            <p:nvPr/>
          </p:nvSpPr>
          <p:spPr>
            <a:xfrm>
              <a:off x="1273639" y="19216531"/>
              <a:ext cx="27432" cy="86394"/>
            </a:xfrm>
            <a:custGeom>
              <a:avLst/>
              <a:gdLst>
                <a:gd name="connsiteX0" fmla="*/ 20384 w 27432"/>
                <a:gd name="connsiteY0" fmla="*/ 0 h 86394"/>
                <a:gd name="connsiteX1" fmla="*/ 6667 w 27432"/>
                <a:gd name="connsiteY1" fmla="*/ 0 h 86394"/>
                <a:gd name="connsiteX2" fmla="*/ 0 w 27432"/>
                <a:gd name="connsiteY2" fmla="*/ 6763 h 86394"/>
                <a:gd name="connsiteX3" fmla="*/ 0 w 27432"/>
                <a:gd name="connsiteY3" fmla="*/ 79248 h 86394"/>
                <a:gd name="connsiteX4" fmla="*/ 7525 w 27432"/>
                <a:gd name="connsiteY4" fmla="*/ 86392 h 86394"/>
                <a:gd name="connsiteX5" fmla="*/ 19526 w 27432"/>
                <a:gd name="connsiteY5" fmla="*/ 86392 h 86394"/>
                <a:gd name="connsiteX6" fmla="*/ 27432 w 27432"/>
                <a:gd name="connsiteY6" fmla="*/ 78200 h 86394"/>
                <a:gd name="connsiteX7" fmla="*/ 27432 w 27432"/>
                <a:gd name="connsiteY7" fmla="*/ 43434 h 86394"/>
                <a:gd name="connsiteX8" fmla="*/ 27432 w 27432"/>
                <a:gd name="connsiteY8" fmla="*/ 7525 h 86394"/>
                <a:gd name="connsiteX9" fmla="*/ 20288 w 27432"/>
                <a:gd name="connsiteY9" fmla="*/ 95 h 8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4">
                  <a:moveTo>
                    <a:pt x="20384" y="0"/>
                  </a:moveTo>
                  <a:cubicBezTo>
                    <a:pt x="15811" y="0"/>
                    <a:pt x="11240" y="0"/>
                    <a:pt x="6667" y="0"/>
                  </a:cubicBezTo>
                  <a:cubicBezTo>
                    <a:pt x="2191" y="0"/>
                    <a:pt x="0" y="2477"/>
                    <a:pt x="0" y="6763"/>
                  </a:cubicBezTo>
                  <a:cubicBezTo>
                    <a:pt x="0" y="30956"/>
                    <a:pt x="0" y="55055"/>
                    <a:pt x="0" y="79248"/>
                  </a:cubicBezTo>
                  <a:cubicBezTo>
                    <a:pt x="0" y="84201"/>
                    <a:pt x="2572" y="86487"/>
                    <a:pt x="7525" y="86392"/>
                  </a:cubicBezTo>
                  <a:cubicBezTo>
                    <a:pt x="11525" y="86296"/>
                    <a:pt x="15526" y="86392"/>
                    <a:pt x="19526" y="86392"/>
                  </a:cubicBezTo>
                  <a:cubicBezTo>
                    <a:pt x="26099" y="86392"/>
                    <a:pt x="27432" y="84963"/>
                    <a:pt x="27432" y="78200"/>
                  </a:cubicBezTo>
                  <a:cubicBezTo>
                    <a:pt x="27432" y="66580"/>
                    <a:pt x="27432" y="54959"/>
                    <a:pt x="27432" y="43434"/>
                  </a:cubicBezTo>
                  <a:cubicBezTo>
                    <a:pt x="27432" y="31433"/>
                    <a:pt x="27432" y="19431"/>
                    <a:pt x="27432" y="7525"/>
                  </a:cubicBezTo>
                  <a:cubicBezTo>
                    <a:pt x="27432" y="2477"/>
                    <a:pt x="25337" y="95"/>
                    <a:pt x="20288" y="95"/>
                  </a:cubicBezTo>
                  <a:close/>
                </a:path>
              </a:pathLst>
            </a:custGeom>
            <a:grpFill/>
            <a:ln w="0" cap="flat">
              <a:noFill/>
              <a:prstDash val="solid"/>
              <a:miter/>
            </a:ln>
          </p:spPr>
          <p:txBody>
            <a:bodyPr rtlCol="0" anchor="ctr"/>
            <a:lstStyle/>
            <a:p>
              <a:endParaRPr lang="de-DE" dirty="0"/>
            </a:p>
          </p:txBody>
        </p:sp>
        <p:sp>
          <p:nvSpPr>
            <p:cNvPr id="68" name="Freihandform 935">
              <a:extLst>
                <a:ext uri="{FF2B5EF4-FFF2-40B4-BE49-F238E27FC236}">
                  <a16:creationId xmlns:a16="http://schemas.microsoft.com/office/drawing/2014/main" id="{E6096BEF-893C-49AB-A8F3-921342DAA355}"/>
                </a:ext>
              </a:extLst>
            </p:cNvPr>
            <p:cNvSpPr/>
            <p:nvPr/>
          </p:nvSpPr>
          <p:spPr>
            <a:xfrm>
              <a:off x="1403941" y="19216341"/>
              <a:ext cx="27432" cy="86391"/>
            </a:xfrm>
            <a:custGeom>
              <a:avLst/>
              <a:gdLst>
                <a:gd name="connsiteX0" fmla="*/ 20288 w 27432"/>
                <a:gd name="connsiteY0" fmla="*/ 191 h 86391"/>
                <a:gd name="connsiteX1" fmla="*/ 7715 w 27432"/>
                <a:gd name="connsiteY1" fmla="*/ 191 h 86391"/>
                <a:gd name="connsiteX2" fmla="*/ 0 w 27432"/>
                <a:gd name="connsiteY2" fmla="*/ 8001 h 86391"/>
                <a:gd name="connsiteX3" fmla="*/ 0 w 27432"/>
                <a:gd name="connsiteY3" fmla="*/ 43339 h 86391"/>
                <a:gd name="connsiteX4" fmla="*/ 0 w 27432"/>
                <a:gd name="connsiteY4" fmla="*/ 78677 h 86391"/>
                <a:gd name="connsiteX5" fmla="*/ 7811 w 27432"/>
                <a:gd name="connsiteY5" fmla="*/ 86392 h 86391"/>
                <a:gd name="connsiteX6" fmla="*/ 20384 w 27432"/>
                <a:gd name="connsiteY6" fmla="*/ 86392 h 86391"/>
                <a:gd name="connsiteX7" fmla="*/ 27432 w 27432"/>
                <a:gd name="connsiteY7" fmla="*/ 79439 h 86391"/>
                <a:gd name="connsiteX8" fmla="*/ 27432 w 27432"/>
                <a:gd name="connsiteY8" fmla="*/ 6953 h 86391"/>
                <a:gd name="connsiteX9" fmla="*/ 20288 w 27432"/>
                <a:gd name="connsiteY9" fmla="*/ 0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 h="86391">
                  <a:moveTo>
                    <a:pt x="20288" y="191"/>
                  </a:moveTo>
                  <a:cubicBezTo>
                    <a:pt x="16097" y="191"/>
                    <a:pt x="11906" y="191"/>
                    <a:pt x="7715" y="191"/>
                  </a:cubicBezTo>
                  <a:cubicBezTo>
                    <a:pt x="1429" y="286"/>
                    <a:pt x="0" y="1715"/>
                    <a:pt x="0" y="8001"/>
                  </a:cubicBezTo>
                  <a:cubicBezTo>
                    <a:pt x="0" y="19812"/>
                    <a:pt x="0" y="31623"/>
                    <a:pt x="0" y="43339"/>
                  </a:cubicBezTo>
                  <a:cubicBezTo>
                    <a:pt x="0" y="55055"/>
                    <a:pt x="0" y="66961"/>
                    <a:pt x="0" y="78677"/>
                  </a:cubicBezTo>
                  <a:cubicBezTo>
                    <a:pt x="0" y="84868"/>
                    <a:pt x="1524" y="86297"/>
                    <a:pt x="7811" y="86392"/>
                  </a:cubicBezTo>
                  <a:cubicBezTo>
                    <a:pt x="12002" y="86392"/>
                    <a:pt x="16193" y="86392"/>
                    <a:pt x="20384" y="86392"/>
                  </a:cubicBezTo>
                  <a:cubicBezTo>
                    <a:pt x="25146" y="86392"/>
                    <a:pt x="27432" y="84011"/>
                    <a:pt x="27432" y="79439"/>
                  </a:cubicBezTo>
                  <a:cubicBezTo>
                    <a:pt x="27432" y="55245"/>
                    <a:pt x="27432" y="31147"/>
                    <a:pt x="27432" y="6953"/>
                  </a:cubicBezTo>
                  <a:cubicBezTo>
                    <a:pt x="27432" y="2286"/>
                    <a:pt x="24956" y="0"/>
                    <a:pt x="20288" y="0"/>
                  </a:cubicBezTo>
                  <a:close/>
                </a:path>
              </a:pathLst>
            </a:custGeom>
            <a:grpFill/>
            <a:ln w="0" cap="flat">
              <a:noFill/>
              <a:prstDash val="solid"/>
              <a:miter/>
            </a:ln>
          </p:spPr>
          <p:txBody>
            <a:bodyPr rtlCol="0" anchor="ctr"/>
            <a:lstStyle/>
            <a:p>
              <a:endParaRPr lang="de-DE" dirty="0"/>
            </a:p>
          </p:txBody>
        </p:sp>
        <p:sp>
          <p:nvSpPr>
            <p:cNvPr id="69" name="Freihandform 936">
              <a:extLst>
                <a:ext uri="{FF2B5EF4-FFF2-40B4-BE49-F238E27FC236}">
                  <a16:creationId xmlns:a16="http://schemas.microsoft.com/office/drawing/2014/main" id="{79F074AB-C032-4FFA-830B-9DB02DDC2FA2}"/>
                </a:ext>
              </a:extLst>
            </p:cNvPr>
            <p:cNvSpPr/>
            <p:nvPr/>
          </p:nvSpPr>
          <p:spPr>
            <a:xfrm>
              <a:off x="1317073" y="19315020"/>
              <a:ext cx="27431" cy="29241"/>
            </a:xfrm>
            <a:custGeom>
              <a:avLst/>
              <a:gdLst>
                <a:gd name="connsiteX0" fmla="*/ 20479 w 27431"/>
                <a:gd name="connsiteY0" fmla="*/ 0 h 29241"/>
                <a:gd name="connsiteX1" fmla="*/ 6763 w 27431"/>
                <a:gd name="connsiteY1" fmla="*/ 0 h 29241"/>
                <a:gd name="connsiteX2" fmla="*/ 0 w 27431"/>
                <a:gd name="connsiteY2" fmla="*/ 3334 h 29241"/>
                <a:gd name="connsiteX3" fmla="*/ 0 w 27431"/>
                <a:gd name="connsiteY3" fmla="*/ 26099 h 29241"/>
                <a:gd name="connsiteX4" fmla="*/ 6382 w 27431"/>
                <a:gd name="connsiteY4" fmla="*/ 29242 h 29241"/>
                <a:gd name="connsiteX5" fmla="*/ 20098 w 27431"/>
                <a:gd name="connsiteY5" fmla="*/ 29242 h 29241"/>
                <a:gd name="connsiteX6" fmla="*/ 27432 w 27431"/>
                <a:gd name="connsiteY6" fmla="*/ 25622 h 29241"/>
                <a:gd name="connsiteX7" fmla="*/ 27432 w 27431"/>
                <a:gd name="connsiteY7" fmla="*/ 14573 h 29241"/>
                <a:gd name="connsiteX8" fmla="*/ 27432 w 27431"/>
                <a:gd name="connsiteY8" fmla="*/ 3524 h 29241"/>
                <a:gd name="connsiteX9" fmla="*/ 20479 w 27431"/>
                <a:gd name="connsiteY9" fmla="*/ 95 h 29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1" h="29241">
                  <a:moveTo>
                    <a:pt x="20479" y="0"/>
                  </a:moveTo>
                  <a:cubicBezTo>
                    <a:pt x="15907" y="0"/>
                    <a:pt x="11335" y="0"/>
                    <a:pt x="6763" y="0"/>
                  </a:cubicBezTo>
                  <a:cubicBezTo>
                    <a:pt x="2381" y="0"/>
                    <a:pt x="0" y="1143"/>
                    <a:pt x="0" y="3334"/>
                  </a:cubicBezTo>
                  <a:cubicBezTo>
                    <a:pt x="0" y="10954"/>
                    <a:pt x="0" y="18479"/>
                    <a:pt x="0" y="26099"/>
                  </a:cubicBezTo>
                  <a:cubicBezTo>
                    <a:pt x="0" y="28099"/>
                    <a:pt x="2191" y="29242"/>
                    <a:pt x="6382" y="29242"/>
                  </a:cubicBezTo>
                  <a:cubicBezTo>
                    <a:pt x="10954" y="29242"/>
                    <a:pt x="15526" y="29242"/>
                    <a:pt x="20098" y="29242"/>
                  </a:cubicBezTo>
                  <a:cubicBezTo>
                    <a:pt x="25146" y="29242"/>
                    <a:pt x="27432" y="28099"/>
                    <a:pt x="27432" y="25622"/>
                  </a:cubicBezTo>
                  <a:cubicBezTo>
                    <a:pt x="27432" y="21907"/>
                    <a:pt x="27432" y="18193"/>
                    <a:pt x="27432" y="14573"/>
                  </a:cubicBezTo>
                  <a:cubicBezTo>
                    <a:pt x="27432" y="10858"/>
                    <a:pt x="27432" y="7144"/>
                    <a:pt x="27432" y="3524"/>
                  </a:cubicBezTo>
                  <a:cubicBezTo>
                    <a:pt x="27432" y="1143"/>
                    <a:pt x="25146" y="0"/>
                    <a:pt x="20479" y="95"/>
                  </a:cubicBezTo>
                  <a:close/>
                </a:path>
              </a:pathLst>
            </a:custGeom>
            <a:grpFill/>
            <a:ln w="0" cap="flat">
              <a:noFill/>
              <a:prstDash val="solid"/>
              <a:miter/>
            </a:ln>
          </p:spPr>
          <p:txBody>
            <a:bodyPr rtlCol="0" anchor="ctr"/>
            <a:lstStyle/>
            <a:p>
              <a:endParaRPr lang="de-DE" dirty="0"/>
            </a:p>
          </p:txBody>
        </p:sp>
        <p:sp>
          <p:nvSpPr>
            <p:cNvPr id="70" name="Freihandform 937">
              <a:extLst>
                <a:ext uri="{FF2B5EF4-FFF2-40B4-BE49-F238E27FC236}">
                  <a16:creationId xmlns:a16="http://schemas.microsoft.com/office/drawing/2014/main" id="{3A067CE1-F907-4964-AF29-6B76537D5F46}"/>
                </a:ext>
              </a:extLst>
            </p:cNvPr>
            <p:cNvSpPr/>
            <p:nvPr/>
          </p:nvSpPr>
          <p:spPr>
            <a:xfrm>
              <a:off x="1364270" y="19315020"/>
              <a:ext cx="27574" cy="29247"/>
            </a:xfrm>
            <a:custGeom>
              <a:avLst/>
              <a:gdLst>
                <a:gd name="connsiteX0" fmla="*/ 20526 w 27574"/>
                <a:gd name="connsiteY0" fmla="*/ 0 h 29247"/>
                <a:gd name="connsiteX1" fmla="*/ 6810 w 27574"/>
                <a:gd name="connsiteY1" fmla="*/ 0 h 29247"/>
                <a:gd name="connsiteX2" fmla="*/ 143 w 27574"/>
                <a:gd name="connsiteY2" fmla="*/ 3048 h 29247"/>
                <a:gd name="connsiteX3" fmla="*/ 143 w 27574"/>
                <a:gd name="connsiteY3" fmla="*/ 26099 h 29247"/>
                <a:gd name="connsiteX4" fmla="*/ 7191 w 27574"/>
                <a:gd name="connsiteY4" fmla="*/ 29242 h 29247"/>
                <a:gd name="connsiteX5" fmla="*/ 20336 w 27574"/>
                <a:gd name="connsiteY5" fmla="*/ 29242 h 29247"/>
                <a:gd name="connsiteX6" fmla="*/ 27575 w 27574"/>
                <a:gd name="connsiteY6" fmla="*/ 25622 h 29247"/>
                <a:gd name="connsiteX7" fmla="*/ 27575 w 27574"/>
                <a:gd name="connsiteY7" fmla="*/ 14859 h 29247"/>
                <a:gd name="connsiteX8" fmla="*/ 27575 w 27574"/>
                <a:gd name="connsiteY8" fmla="*/ 14859 h 29247"/>
                <a:gd name="connsiteX9" fmla="*/ 27575 w 27574"/>
                <a:gd name="connsiteY9" fmla="*/ 3524 h 29247"/>
                <a:gd name="connsiteX10" fmla="*/ 20622 w 27574"/>
                <a:gd name="connsiteY10" fmla="*/ 95 h 2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574" h="29247">
                  <a:moveTo>
                    <a:pt x="20526" y="0"/>
                  </a:moveTo>
                  <a:cubicBezTo>
                    <a:pt x="15954" y="0"/>
                    <a:pt x="11382" y="0"/>
                    <a:pt x="6810" y="0"/>
                  </a:cubicBezTo>
                  <a:cubicBezTo>
                    <a:pt x="2619" y="0"/>
                    <a:pt x="143" y="1048"/>
                    <a:pt x="143" y="3048"/>
                  </a:cubicBezTo>
                  <a:cubicBezTo>
                    <a:pt x="-48" y="10668"/>
                    <a:pt x="-48" y="18383"/>
                    <a:pt x="143" y="26099"/>
                  </a:cubicBezTo>
                  <a:cubicBezTo>
                    <a:pt x="143" y="28194"/>
                    <a:pt x="2715" y="29337"/>
                    <a:pt x="7191" y="29242"/>
                  </a:cubicBezTo>
                  <a:cubicBezTo>
                    <a:pt x="11573" y="29242"/>
                    <a:pt x="15954" y="29242"/>
                    <a:pt x="20336" y="29242"/>
                  </a:cubicBezTo>
                  <a:cubicBezTo>
                    <a:pt x="25479" y="29242"/>
                    <a:pt x="27575" y="28099"/>
                    <a:pt x="27575" y="25622"/>
                  </a:cubicBezTo>
                  <a:cubicBezTo>
                    <a:pt x="27575" y="22003"/>
                    <a:pt x="27575" y="18383"/>
                    <a:pt x="27575" y="14859"/>
                  </a:cubicBezTo>
                  <a:lnTo>
                    <a:pt x="27575" y="14859"/>
                  </a:lnTo>
                  <a:cubicBezTo>
                    <a:pt x="27575" y="11049"/>
                    <a:pt x="27575" y="7239"/>
                    <a:pt x="27575" y="3524"/>
                  </a:cubicBezTo>
                  <a:cubicBezTo>
                    <a:pt x="27575" y="1143"/>
                    <a:pt x="25384" y="0"/>
                    <a:pt x="20622" y="95"/>
                  </a:cubicBezTo>
                  <a:close/>
                </a:path>
              </a:pathLst>
            </a:custGeom>
            <a:grpFill/>
            <a:ln w="0" cap="flat">
              <a:noFill/>
              <a:prstDash val="solid"/>
              <a:miter/>
            </a:ln>
          </p:spPr>
          <p:txBody>
            <a:bodyPr rtlCol="0" anchor="ctr"/>
            <a:lstStyle/>
            <a:p>
              <a:endParaRPr lang="de-DE" dirty="0"/>
            </a:p>
          </p:txBody>
        </p:sp>
        <p:sp>
          <p:nvSpPr>
            <p:cNvPr id="71" name="Freihandform 938">
              <a:extLst>
                <a:ext uri="{FF2B5EF4-FFF2-40B4-BE49-F238E27FC236}">
                  <a16:creationId xmlns:a16="http://schemas.microsoft.com/office/drawing/2014/main" id="{E6445BB4-8374-4B79-947E-2DD2A9D17BD2}"/>
                </a:ext>
              </a:extLst>
            </p:cNvPr>
            <p:cNvSpPr/>
            <p:nvPr/>
          </p:nvSpPr>
          <p:spPr>
            <a:xfrm>
              <a:off x="1307543" y="19347358"/>
              <a:ext cx="42671" cy="26541"/>
            </a:xfrm>
            <a:custGeom>
              <a:avLst/>
              <a:gdLst>
                <a:gd name="connsiteX0" fmla="*/ 23246 w 42671"/>
                <a:gd name="connsiteY0" fmla="*/ 47 h 26541"/>
                <a:gd name="connsiteX1" fmla="*/ 5 w 42671"/>
                <a:gd name="connsiteY1" fmla="*/ 22907 h 26541"/>
                <a:gd name="connsiteX2" fmla="*/ 2958 w 42671"/>
                <a:gd name="connsiteY2" fmla="*/ 26336 h 26541"/>
                <a:gd name="connsiteX3" fmla="*/ 42487 w 42671"/>
                <a:gd name="connsiteY3" fmla="*/ 26527 h 26541"/>
                <a:gd name="connsiteX4" fmla="*/ 23151 w 42671"/>
                <a:gd name="connsiteY4" fmla="*/ 142 h 26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671" h="26541">
                  <a:moveTo>
                    <a:pt x="23246" y="47"/>
                  </a:moveTo>
                  <a:cubicBezTo>
                    <a:pt x="11054" y="-810"/>
                    <a:pt x="-280" y="10144"/>
                    <a:pt x="5" y="22907"/>
                  </a:cubicBezTo>
                  <a:cubicBezTo>
                    <a:pt x="5" y="24145"/>
                    <a:pt x="1910" y="26336"/>
                    <a:pt x="2958" y="26336"/>
                  </a:cubicBezTo>
                  <a:cubicBezTo>
                    <a:pt x="16007" y="26622"/>
                    <a:pt x="29057" y="26527"/>
                    <a:pt x="42487" y="26527"/>
                  </a:cubicBezTo>
                  <a:cubicBezTo>
                    <a:pt x="44106" y="13192"/>
                    <a:pt x="34867" y="904"/>
                    <a:pt x="23151" y="142"/>
                  </a:cubicBezTo>
                  <a:close/>
                </a:path>
              </a:pathLst>
            </a:custGeom>
            <a:grpFill/>
            <a:ln w="0" cap="flat">
              <a:noFill/>
              <a:prstDash val="solid"/>
              <a:miter/>
            </a:ln>
          </p:spPr>
          <p:txBody>
            <a:bodyPr rtlCol="0" anchor="ctr"/>
            <a:lstStyle/>
            <a:p>
              <a:endParaRPr lang="de-DE" dirty="0"/>
            </a:p>
          </p:txBody>
        </p:sp>
        <p:sp>
          <p:nvSpPr>
            <p:cNvPr id="72" name="Freihandform 939">
              <a:extLst>
                <a:ext uri="{FF2B5EF4-FFF2-40B4-BE49-F238E27FC236}">
                  <a16:creationId xmlns:a16="http://schemas.microsoft.com/office/drawing/2014/main" id="{F8989C32-4091-490B-8DD1-62970BFFE073}"/>
                </a:ext>
              </a:extLst>
            </p:cNvPr>
            <p:cNvSpPr/>
            <p:nvPr/>
          </p:nvSpPr>
          <p:spPr>
            <a:xfrm>
              <a:off x="1355078" y="19347341"/>
              <a:ext cx="42407" cy="26463"/>
            </a:xfrm>
            <a:custGeom>
              <a:avLst/>
              <a:gdLst>
                <a:gd name="connsiteX0" fmla="*/ 23336 w 42407"/>
                <a:gd name="connsiteY0" fmla="*/ 64 h 26463"/>
                <a:gd name="connsiteX1" fmla="*/ 0 w 42407"/>
                <a:gd name="connsiteY1" fmla="*/ 22162 h 26463"/>
                <a:gd name="connsiteX2" fmla="*/ 2667 w 42407"/>
                <a:gd name="connsiteY2" fmla="*/ 26258 h 26463"/>
                <a:gd name="connsiteX3" fmla="*/ 42291 w 42407"/>
                <a:gd name="connsiteY3" fmla="*/ 26448 h 26463"/>
                <a:gd name="connsiteX4" fmla="*/ 23336 w 42407"/>
                <a:gd name="connsiteY4" fmla="*/ 64 h 26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07" h="26463">
                  <a:moveTo>
                    <a:pt x="23336" y="64"/>
                  </a:moveTo>
                  <a:cubicBezTo>
                    <a:pt x="11144" y="-889"/>
                    <a:pt x="571" y="8922"/>
                    <a:pt x="0" y="22162"/>
                  </a:cubicBezTo>
                  <a:cubicBezTo>
                    <a:pt x="0" y="23591"/>
                    <a:pt x="1715" y="26258"/>
                    <a:pt x="2667" y="26258"/>
                  </a:cubicBezTo>
                  <a:cubicBezTo>
                    <a:pt x="15716" y="26543"/>
                    <a:pt x="28861" y="26448"/>
                    <a:pt x="42291" y="26448"/>
                  </a:cubicBezTo>
                  <a:cubicBezTo>
                    <a:pt x="43529" y="12732"/>
                    <a:pt x="34766" y="1016"/>
                    <a:pt x="23336" y="64"/>
                  </a:cubicBezTo>
                  <a:close/>
                </a:path>
              </a:pathLst>
            </a:custGeom>
            <a:grpFill/>
            <a:ln w="0" cap="flat">
              <a:noFill/>
              <a:prstDash val="solid"/>
              <a:miter/>
            </a:ln>
          </p:spPr>
          <p:txBody>
            <a:bodyPr rtlCol="0" anchor="ctr"/>
            <a:lstStyle/>
            <a:p>
              <a:endParaRPr lang="de-DE" dirty="0"/>
            </a:p>
          </p:txBody>
        </p:sp>
        <p:sp>
          <p:nvSpPr>
            <p:cNvPr id="73" name="Freihandform 940">
              <a:extLst>
                <a:ext uri="{FF2B5EF4-FFF2-40B4-BE49-F238E27FC236}">
                  <a16:creationId xmlns:a16="http://schemas.microsoft.com/office/drawing/2014/main" id="{85D4599F-89E2-4D1B-B6F9-5E4058F1BD1E}"/>
                </a:ext>
              </a:extLst>
            </p:cNvPr>
            <p:cNvSpPr/>
            <p:nvPr/>
          </p:nvSpPr>
          <p:spPr>
            <a:xfrm>
              <a:off x="1340938" y="19101088"/>
              <a:ext cx="23192" cy="52292"/>
            </a:xfrm>
            <a:custGeom>
              <a:avLst/>
              <a:gdLst>
                <a:gd name="connsiteX0" fmla="*/ 23093 w 23192"/>
                <a:gd name="connsiteY0" fmla="*/ 52292 h 52292"/>
                <a:gd name="connsiteX1" fmla="*/ 17378 w 23192"/>
                <a:gd name="connsiteY1" fmla="*/ 39910 h 52292"/>
                <a:gd name="connsiteX2" fmla="*/ 13854 w 23192"/>
                <a:gd name="connsiteY2" fmla="*/ 32957 h 52292"/>
                <a:gd name="connsiteX3" fmla="*/ 12235 w 23192"/>
                <a:gd name="connsiteY3" fmla="*/ 0 h 52292"/>
                <a:gd name="connsiteX4" fmla="*/ 10997 w 23192"/>
                <a:gd name="connsiteY4" fmla="*/ 0 h 52292"/>
                <a:gd name="connsiteX5" fmla="*/ 9377 w 23192"/>
                <a:gd name="connsiteY5" fmla="*/ 32766 h 52292"/>
                <a:gd name="connsiteX6" fmla="*/ 5567 w 23192"/>
                <a:gd name="connsiteY6" fmla="*/ 40100 h 52292"/>
                <a:gd name="connsiteX7" fmla="*/ 233 w 23192"/>
                <a:gd name="connsiteY7" fmla="*/ 52292 h 52292"/>
                <a:gd name="connsiteX8" fmla="*/ 23093 w 23192"/>
                <a:gd name="connsiteY8" fmla="*/ 52292 h 52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92" h="52292">
                  <a:moveTo>
                    <a:pt x="23093" y="52292"/>
                  </a:moveTo>
                  <a:cubicBezTo>
                    <a:pt x="23665" y="46673"/>
                    <a:pt x="21760" y="42291"/>
                    <a:pt x="17378" y="39910"/>
                  </a:cubicBezTo>
                  <a:cubicBezTo>
                    <a:pt x="14235" y="38195"/>
                    <a:pt x="13949" y="35909"/>
                    <a:pt x="13854" y="32957"/>
                  </a:cubicBezTo>
                  <a:cubicBezTo>
                    <a:pt x="13378" y="22003"/>
                    <a:pt x="12806" y="10954"/>
                    <a:pt x="12235" y="0"/>
                  </a:cubicBezTo>
                  <a:cubicBezTo>
                    <a:pt x="11854" y="0"/>
                    <a:pt x="11378" y="0"/>
                    <a:pt x="10997" y="0"/>
                  </a:cubicBezTo>
                  <a:cubicBezTo>
                    <a:pt x="10425" y="10954"/>
                    <a:pt x="9758" y="21812"/>
                    <a:pt x="9377" y="32766"/>
                  </a:cubicBezTo>
                  <a:cubicBezTo>
                    <a:pt x="9282" y="36004"/>
                    <a:pt x="8711" y="38195"/>
                    <a:pt x="5567" y="40100"/>
                  </a:cubicBezTo>
                  <a:cubicBezTo>
                    <a:pt x="1281" y="42672"/>
                    <a:pt x="-719" y="46958"/>
                    <a:pt x="233" y="52292"/>
                  </a:cubicBezTo>
                  <a:lnTo>
                    <a:pt x="23093" y="52292"/>
                  </a:lnTo>
                  <a:close/>
                </a:path>
              </a:pathLst>
            </a:custGeom>
            <a:grpFill/>
            <a:ln w="0" cap="flat">
              <a:noFill/>
              <a:prstDash val="solid"/>
              <a:miter/>
            </a:ln>
          </p:spPr>
          <p:txBody>
            <a:bodyPr rtlCol="0" anchor="ctr"/>
            <a:lstStyle/>
            <a:p>
              <a:endParaRPr lang="de-DE" dirty="0"/>
            </a:p>
          </p:txBody>
        </p:sp>
        <p:sp>
          <p:nvSpPr>
            <p:cNvPr id="74" name="Freihandform 941">
              <a:extLst>
                <a:ext uri="{FF2B5EF4-FFF2-40B4-BE49-F238E27FC236}">
                  <a16:creationId xmlns:a16="http://schemas.microsoft.com/office/drawing/2014/main" id="{F9752D05-1FB9-49CD-B450-13CBDDD65500}"/>
                </a:ext>
              </a:extLst>
            </p:cNvPr>
            <p:cNvSpPr/>
            <p:nvPr/>
          </p:nvSpPr>
          <p:spPr>
            <a:xfrm>
              <a:off x="1404132" y="19189766"/>
              <a:ext cx="14211" cy="23431"/>
            </a:xfrm>
            <a:custGeom>
              <a:avLst/>
              <a:gdLst>
                <a:gd name="connsiteX0" fmla="*/ 14192 w 14211"/>
                <a:gd name="connsiteY0" fmla="*/ 11144 h 23431"/>
                <a:gd name="connsiteX1" fmla="*/ 0 w 14211"/>
                <a:gd name="connsiteY1" fmla="*/ 0 h 23431"/>
                <a:gd name="connsiteX2" fmla="*/ 0 w 14211"/>
                <a:gd name="connsiteY2" fmla="*/ 23431 h 23431"/>
                <a:gd name="connsiteX3" fmla="*/ 14192 w 14211"/>
                <a:gd name="connsiteY3" fmla="*/ 11049 h 23431"/>
              </a:gdLst>
              <a:ahLst/>
              <a:cxnLst>
                <a:cxn ang="0">
                  <a:pos x="connsiteX0" y="connsiteY0"/>
                </a:cxn>
                <a:cxn ang="0">
                  <a:pos x="connsiteX1" y="connsiteY1"/>
                </a:cxn>
                <a:cxn ang="0">
                  <a:pos x="connsiteX2" y="connsiteY2"/>
                </a:cxn>
                <a:cxn ang="0">
                  <a:pos x="connsiteX3" y="connsiteY3"/>
                </a:cxn>
              </a:cxnLst>
              <a:rect l="l" t="t" r="r" b="b"/>
              <a:pathLst>
                <a:path w="14211" h="23431">
                  <a:moveTo>
                    <a:pt x="14192" y="11144"/>
                  </a:moveTo>
                  <a:cubicBezTo>
                    <a:pt x="13907" y="4572"/>
                    <a:pt x="8096" y="95"/>
                    <a:pt x="0" y="0"/>
                  </a:cubicBezTo>
                  <a:lnTo>
                    <a:pt x="0" y="23431"/>
                  </a:lnTo>
                  <a:cubicBezTo>
                    <a:pt x="9239" y="22384"/>
                    <a:pt x="14573" y="17621"/>
                    <a:pt x="14192" y="11049"/>
                  </a:cubicBezTo>
                  <a:close/>
                </a:path>
              </a:pathLst>
            </a:custGeom>
            <a:grpFill/>
            <a:ln w="0" cap="flat">
              <a:noFill/>
              <a:prstDash val="solid"/>
              <a:miter/>
            </a:ln>
          </p:spPr>
          <p:txBody>
            <a:bodyPr rtlCol="0" anchor="ctr"/>
            <a:lstStyle/>
            <a:p>
              <a:endParaRPr lang="de-DE" dirty="0"/>
            </a:p>
          </p:txBody>
        </p:sp>
        <p:sp>
          <p:nvSpPr>
            <p:cNvPr id="75" name="Freihandform 942">
              <a:extLst>
                <a:ext uri="{FF2B5EF4-FFF2-40B4-BE49-F238E27FC236}">
                  <a16:creationId xmlns:a16="http://schemas.microsoft.com/office/drawing/2014/main" id="{ED7A4ECC-78E3-4410-957D-EB4C15593BC0}"/>
                </a:ext>
              </a:extLst>
            </p:cNvPr>
            <p:cNvSpPr/>
            <p:nvPr/>
          </p:nvSpPr>
          <p:spPr>
            <a:xfrm>
              <a:off x="1286592" y="19189671"/>
              <a:ext cx="14193" cy="23431"/>
            </a:xfrm>
            <a:custGeom>
              <a:avLst/>
              <a:gdLst>
                <a:gd name="connsiteX0" fmla="*/ 14193 w 14193"/>
                <a:gd name="connsiteY0" fmla="*/ 23431 h 23431"/>
                <a:gd name="connsiteX1" fmla="*/ 14193 w 14193"/>
                <a:gd name="connsiteY1" fmla="*/ 0 h 23431"/>
                <a:gd name="connsiteX2" fmla="*/ 1 w 14193"/>
                <a:gd name="connsiteY2" fmla="*/ 11525 h 23431"/>
                <a:gd name="connsiteX3" fmla="*/ 14193 w 14193"/>
                <a:gd name="connsiteY3" fmla="*/ 23431 h 23431"/>
              </a:gdLst>
              <a:ahLst/>
              <a:cxnLst>
                <a:cxn ang="0">
                  <a:pos x="connsiteX0" y="connsiteY0"/>
                </a:cxn>
                <a:cxn ang="0">
                  <a:pos x="connsiteX1" y="connsiteY1"/>
                </a:cxn>
                <a:cxn ang="0">
                  <a:pos x="connsiteX2" y="connsiteY2"/>
                </a:cxn>
                <a:cxn ang="0">
                  <a:pos x="connsiteX3" y="connsiteY3"/>
                </a:cxn>
              </a:cxnLst>
              <a:rect l="l" t="t" r="r" b="b"/>
              <a:pathLst>
                <a:path w="14193" h="23431">
                  <a:moveTo>
                    <a:pt x="14193" y="23431"/>
                  </a:moveTo>
                  <a:lnTo>
                    <a:pt x="14193" y="0"/>
                  </a:lnTo>
                  <a:cubicBezTo>
                    <a:pt x="5621" y="381"/>
                    <a:pt x="192" y="4953"/>
                    <a:pt x="1" y="11525"/>
                  </a:cubicBezTo>
                  <a:cubicBezTo>
                    <a:pt x="-94" y="18097"/>
                    <a:pt x="5430" y="22955"/>
                    <a:pt x="14193" y="23431"/>
                  </a:cubicBezTo>
                  <a:close/>
                </a:path>
              </a:pathLst>
            </a:custGeom>
            <a:grpFill/>
            <a:ln w="0" cap="flat">
              <a:noFill/>
              <a:prstDash val="solid"/>
              <a:miter/>
            </a:ln>
          </p:spPr>
          <p:txBody>
            <a:bodyPr rtlCol="0" anchor="ctr"/>
            <a:lstStyle/>
            <a:p>
              <a:endParaRPr lang="de-DE" dirty="0"/>
            </a:p>
          </p:txBody>
        </p:sp>
        <p:sp>
          <p:nvSpPr>
            <p:cNvPr id="76" name="Freihandform 943">
              <a:extLst>
                <a:ext uri="{FF2B5EF4-FFF2-40B4-BE49-F238E27FC236}">
                  <a16:creationId xmlns:a16="http://schemas.microsoft.com/office/drawing/2014/main" id="{8F289AB1-571A-4EC9-B8EB-D52EED124545}"/>
                </a:ext>
              </a:extLst>
            </p:cNvPr>
            <p:cNvSpPr/>
            <p:nvPr/>
          </p:nvSpPr>
          <p:spPr>
            <a:xfrm>
              <a:off x="1305643" y="19156078"/>
              <a:ext cx="93756" cy="57500"/>
            </a:xfrm>
            <a:custGeom>
              <a:avLst/>
              <a:gdLst>
                <a:gd name="connsiteX0" fmla="*/ 6096 w 93756"/>
                <a:gd name="connsiteY0" fmla="*/ 57501 h 57500"/>
                <a:gd name="connsiteX1" fmla="*/ 46672 w 93756"/>
                <a:gd name="connsiteY1" fmla="*/ 57501 h 57500"/>
                <a:gd name="connsiteX2" fmla="*/ 87821 w 93756"/>
                <a:gd name="connsiteY2" fmla="*/ 57501 h 57500"/>
                <a:gd name="connsiteX3" fmla="*/ 93726 w 93756"/>
                <a:gd name="connsiteY3" fmla="*/ 51405 h 57500"/>
                <a:gd name="connsiteX4" fmla="*/ 79153 w 93756"/>
                <a:gd name="connsiteY4" fmla="*/ 15019 h 57500"/>
                <a:gd name="connsiteX5" fmla="*/ 38576 w 93756"/>
                <a:gd name="connsiteY5" fmla="*/ 922 h 57500"/>
                <a:gd name="connsiteX6" fmla="*/ 0 w 93756"/>
                <a:gd name="connsiteY6" fmla="*/ 52643 h 57500"/>
                <a:gd name="connsiteX7" fmla="*/ 6096 w 93756"/>
                <a:gd name="connsiteY7" fmla="*/ 57406 h 57500"/>
                <a:gd name="connsiteX8" fmla="*/ 63627 w 93756"/>
                <a:gd name="connsiteY8" fmla="*/ 31212 h 57500"/>
                <a:gd name="connsiteX9" fmla="*/ 72009 w 93756"/>
                <a:gd name="connsiteY9" fmla="*/ 40356 h 57500"/>
                <a:gd name="connsiteX10" fmla="*/ 61151 w 93756"/>
                <a:gd name="connsiteY10" fmla="*/ 49786 h 57500"/>
                <a:gd name="connsiteX11" fmla="*/ 53531 w 93756"/>
                <a:gd name="connsiteY11" fmla="*/ 39594 h 57500"/>
                <a:gd name="connsiteX12" fmla="*/ 63722 w 93756"/>
                <a:gd name="connsiteY12" fmla="*/ 31212 h 57500"/>
                <a:gd name="connsiteX13" fmla="*/ 32576 w 93756"/>
                <a:gd name="connsiteY13" fmla="*/ 31402 h 57500"/>
                <a:gd name="connsiteX14" fmla="*/ 40100 w 93756"/>
                <a:gd name="connsiteY14" fmla="*/ 40642 h 57500"/>
                <a:gd name="connsiteX15" fmla="*/ 31337 w 93756"/>
                <a:gd name="connsiteY15" fmla="*/ 49595 h 57500"/>
                <a:gd name="connsiteX16" fmla="*/ 21908 w 93756"/>
                <a:gd name="connsiteY16" fmla="*/ 40546 h 57500"/>
                <a:gd name="connsiteX17" fmla="*/ 32576 w 93756"/>
                <a:gd name="connsiteY17" fmla="*/ 31402 h 5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756" h="57500">
                  <a:moveTo>
                    <a:pt x="6096" y="57501"/>
                  </a:moveTo>
                  <a:cubicBezTo>
                    <a:pt x="19621" y="57501"/>
                    <a:pt x="33147" y="57501"/>
                    <a:pt x="46672" y="57501"/>
                  </a:cubicBezTo>
                  <a:cubicBezTo>
                    <a:pt x="60198" y="57501"/>
                    <a:pt x="74105" y="57406"/>
                    <a:pt x="87821" y="57501"/>
                  </a:cubicBezTo>
                  <a:cubicBezTo>
                    <a:pt x="92297" y="57501"/>
                    <a:pt x="94012" y="55786"/>
                    <a:pt x="93726" y="51405"/>
                  </a:cubicBezTo>
                  <a:cubicBezTo>
                    <a:pt x="92774" y="37689"/>
                    <a:pt x="88583" y="25306"/>
                    <a:pt x="79153" y="15019"/>
                  </a:cubicBezTo>
                  <a:cubicBezTo>
                    <a:pt x="68199" y="3113"/>
                    <a:pt x="54673" y="-2316"/>
                    <a:pt x="38576" y="922"/>
                  </a:cubicBezTo>
                  <a:cubicBezTo>
                    <a:pt x="15335" y="5590"/>
                    <a:pt x="571" y="28735"/>
                    <a:pt x="0" y="52643"/>
                  </a:cubicBezTo>
                  <a:cubicBezTo>
                    <a:pt x="0" y="57025"/>
                    <a:pt x="2667" y="57406"/>
                    <a:pt x="6096" y="57406"/>
                  </a:cubicBezTo>
                  <a:close/>
                  <a:moveTo>
                    <a:pt x="63627" y="31212"/>
                  </a:moveTo>
                  <a:cubicBezTo>
                    <a:pt x="69215" y="31212"/>
                    <a:pt x="72009" y="34260"/>
                    <a:pt x="72009" y="40356"/>
                  </a:cubicBezTo>
                  <a:cubicBezTo>
                    <a:pt x="72009" y="50929"/>
                    <a:pt x="72866" y="49690"/>
                    <a:pt x="61151" y="49786"/>
                  </a:cubicBezTo>
                  <a:cubicBezTo>
                    <a:pt x="53531" y="49786"/>
                    <a:pt x="53531" y="49786"/>
                    <a:pt x="53531" y="39594"/>
                  </a:cubicBezTo>
                  <a:cubicBezTo>
                    <a:pt x="53531" y="34005"/>
                    <a:pt x="56928" y="31212"/>
                    <a:pt x="63722" y="31212"/>
                  </a:cubicBezTo>
                  <a:close/>
                  <a:moveTo>
                    <a:pt x="32576" y="31402"/>
                  </a:moveTo>
                  <a:cubicBezTo>
                    <a:pt x="37592" y="31402"/>
                    <a:pt x="40100" y="34482"/>
                    <a:pt x="40100" y="40642"/>
                  </a:cubicBezTo>
                  <a:cubicBezTo>
                    <a:pt x="40100" y="46801"/>
                    <a:pt x="37179" y="49786"/>
                    <a:pt x="31337" y="49595"/>
                  </a:cubicBezTo>
                  <a:cubicBezTo>
                    <a:pt x="25496" y="49405"/>
                    <a:pt x="22352" y="46388"/>
                    <a:pt x="21908" y="40546"/>
                  </a:cubicBezTo>
                  <a:cubicBezTo>
                    <a:pt x="21463" y="34705"/>
                    <a:pt x="25019" y="31657"/>
                    <a:pt x="32576" y="31402"/>
                  </a:cubicBezTo>
                  <a:close/>
                </a:path>
              </a:pathLst>
            </a:custGeom>
            <a:grpFill/>
            <a:ln w="0" cap="flat">
              <a:noFill/>
              <a:prstDash val="solid"/>
              <a:miter/>
            </a:ln>
          </p:spPr>
          <p:txBody>
            <a:bodyPr rtlCol="0" anchor="ctr"/>
            <a:lstStyle/>
            <a:p>
              <a:endParaRPr lang="de-DE" dirty="0"/>
            </a:p>
          </p:txBody>
        </p:sp>
        <p:sp>
          <p:nvSpPr>
            <p:cNvPr id="77" name="Freihandform 944">
              <a:extLst>
                <a:ext uri="{FF2B5EF4-FFF2-40B4-BE49-F238E27FC236}">
                  <a16:creationId xmlns:a16="http://schemas.microsoft.com/office/drawing/2014/main" id="{E768E7D8-E92F-45C6-B0B9-5EAE11C080A4}"/>
                </a:ext>
              </a:extLst>
            </p:cNvPr>
            <p:cNvSpPr/>
            <p:nvPr/>
          </p:nvSpPr>
          <p:spPr>
            <a:xfrm>
              <a:off x="1362888" y="19191195"/>
              <a:ext cx="12001" cy="10668"/>
            </a:xfrm>
            <a:custGeom>
              <a:avLst/>
              <a:gdLst>
                <a:gd name="connsiteX0" fmla="*/ 0 w 12001"/>
                <a:gd name="connsiteY0" fmla="*/ 0 h 10668"/>
                <a:gd name="connsiteX1" fmla="*/ 0 w 12001"/>
                <a:gd name="connsiteY1" fmla="*/ 10668 h 10668"/>
                <a:gd name="connsiteX2" fmla="*/ 12002 w 12001"/>
                <a:gd name="connsiteY2" fmla="*/ 0 h 10668"/>
                <a:gd name="connsiteX3" fmla="*/ 0 w 12001"/>
                <a:gd name="connsiteY3" fmla="*/ 0 h 10668"/>
              </a:gdLst>
              <a:ahLst/>
              <a:cxnLst>
                <a:cxn ang="0">
                  <a:pos x="connsiteX0" y="connsiteY0"/>
                </a:cxn>
                <a:cxn ang="0">
                  <a:pos x="connsiteX1" y="connsiteY1"/>
                </a:cxn>
                <a:cxn ang="0">
                  <a:pos x="connsiteX2" y="connsiteY2"/>
                </a:cxn>
                <a:cxn ang="0">
                  <a:pos x="connsiteX3" y="connsiteY3"/>
                </a:cxn>
              </a:cxnLst>
              <a:rect l="l" t="t" r="r" b="b"/>
              <a:pathLst>
                <a:path w="12001" h="10668">
                  <a:moveTo>
                    <a:pt x="0" y="0"/>
                  </a:moveTo>
                  <a:lnTo>
                    <a:pt x="0" y="10668"/>
                  </a:lnTo>
                  <a:cubicBezTo>
                    <a:pt x="4001" y="7144"/>
                    <a:pt x="7525" y="4001"/>
                    <a:pt x="12002" y="0"/>
                  </a:cubicBezTo>
                  <a:lnTo>
                    <a:pt x="0" y="0"/>
                  </a:lnTo>
                  <a:close/>
                </a:path>
              </a:pathLst>
            </a:custGeom>
            <a:grpFill/>
            <a:ln w="0" cap="flat">
              <a:noFill/>
              <a:prstDash val="solid"/>
              <a:miter/>
            </a:ln>
          </p:spPr>
          <p:txBody>
            <a:bodyPr rtlCol="0" anchor="ctr"/>
            <a:lstStyle/>
            <a:p>
              <a:endParaRPr lang="de-DE" dirty="0"/>
            </a:p>
          </p:txBody>
        </p:sp>
        <p:sp>
          <p:nvSpPr>
            <p:cNvPr id="78" name="Freihandform 945">
              <a:extLst>
                <a:ext uri="{FF2B5EF4-FFF2-40B4-BE49-F238E27FC236}">
                  <a16:creationId xmlns:a16="http://schemas.microsoft.com/office/drawing/2014/main" id="{CCCA7DB1-E992-49F7-8758-12F73F314765}"/>
                </a:ext>
              </a:extLst>
            </p:cNvPr>
            <p:cNvSpPr/>
            <p:nvPr/>
          </p:nvSpPr>
          <p:spPr>
            <a:xfrm>
              <a:off x="1330703" y="19190567"/>
              <a:ext cx="12182" cy="10534"/>
            </a:xfrm>
            <a:custGeom>
              <a:avLst/>
              <a:gdLst>
                <a:gd name="connsiteX0" fmla="*/ 12183 w 12182"/>
                <a:gd name="connsiteY0" fmla="*/ 1105 h 10534"/>
                <a:gd name="connsiteX1" fmla="*/ 372 w 12182"/>
                <a:gd name="connsiteY1" fmla="*/ 10534 h 10534"/>
                <a:gd name="connsiteX2" fmla="*/ 12183 w 12182"/>
                <a:gd name="connsiteY2" fmla="*/ 1105 h 10534"/>
              </a:gdLst>
              <a:ahLst/>
              <a:cxnLst>
                <a:cxn ang="0">
                  <a:pos x="connsiteX0" y="connsiteY0"/>
                </a:cxn>
                <a:cxn ang="0">
                  <a:pos x="connsiteX1" y="connsiteY1"/>
                </a:cxn>
                <a:cxn ang="0">
                  <a:pos x="connsiteX2" y="connsiteY2"/>
                </a:cxn>
              </a:cxnLst>
              <a:rect l="l" t="t" r="r" b="b"/>
              <a:pathLst>
                <a:path w="12182" h="10534">
                  <a:moveTo>
                    <a:pt x="12183" y="1105"/>
                  </a:moveTo>
                  <a:cubicBezTo>
                    <a:pt x="86" y="-1277"/>
                    <a:pt x="-771" y="-515"/>
                    <a:pt x="372" y="10534"/>
                  </a:cubicBezTo>
                  <a:cubicBezTo>
                    <a:pt x="4087" y="7582"/>
                    <a:pt x="7897" y="4534"/>
                    <a:pt x="12183" y="1105"/>
                  </a:cubicBezTo>
                  <a:close/>
                </a:path>
              </a:pathLst>
            </a:custGeom>
            <a:grpFill/>
            <a:ln w="0" cap="flat">
              <a:noFill/>
              <a:prstDash val="solid"/>
              <a:miter/>
            </a:ln>
          </p:spPr>
          <p:txBody>
            <a:bodyPr rtlCol="0" anchor="ctr"/>
            <a:lstStyle/>
            <a:p>
              <a:endParaRPr lang="de-DE" dirty="0"/>
            </a:p>
          </p:txBody>
        </p:sp>
      </p:grpSp>
    </p:spTree>
    <p:extLst>
      <p:ext uri="{BB962C8B-B14F-4D97-AF65-F5344CB8AC3E}">
        <p14:creationId xmlns:p14="http://schemas.microsoft.com/office/powerpoint/2010/main" val="12012956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fik 21">
            <a:extLst>
              <a:ext uri="{FF2B5EF4-FFF2-40B4-BE49-F238E27FC236}">
                <a16:creationId xmlns:a16="http://schemas.microsoft.com/office/drawing/2014/main" id="{BD5168E3-00CB-4490-A3B3-010012F4F2F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17748" y="4806000"/>
            <a:ext cx="12192000" cy="2053123"/>
          </a:xfrm>
          <a:prstGeom prst="rect">
            <a:avLst/>
          </a:prstGeom>
        </p:spPr>
      </p:pic>
      <p:sp>
        <p:nvSpPr>
          <p:cNvPr id="21" name="Flussdiagramm: Manuelle Eingabe 20">
            <a:extLst>
              <a:ext uri="{FF2B5EF4-FFF2-40B4-BE49-F238E27FC236}">
                <a16:creationId xmlns:a16="http://schemas.microsoft.com/office/drawing/2014/main" id="{1F93045E-0D73-4D6B-B0F2-DFA0365D878E}"/>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Ellipse 16">
            <a:extLst>
              <a:ext uri="{FF2B5EF4-FFF2-40B4-BE49-F238E27FC236}">
                <a16:creationId xmlns:a16="http://schemas.microsoft.com/office/drawing/2014/main" id="{A36AE735-E83C-4E77-BDF3-022EB3E47753}"/>
              </a:ext>
            </a:extLst>
          </p:cNvPr>
          <p:cNvSpPr>
            <a:spLocks noChangeAspect="1"/>
          </p:cNvSpPr>
          <p:nvPr/>
        </p:nvSpPr>
        <p:spPr>
          <a:xfrm>
            <a:off x="4525582" y="1760416"/>
            <a:ext cx="3060000" cy="3060000"/>
          </a:xfrm>
          <a:prstGeom prst="ellipse">
            <a:avLst/>
          </a:prstGeom>
          <a:solidFill>
            <a:schemeClr val="bg1">
              <a:lumMod val="85000"/>
              <a:alpha val="58000"/>
            </a:schemeClr>
          </a:solidFill>
          <a:ln w="1905">
            <a:noFill/>
          </a:ln>
          <a:effectLst>
            <a:outerShdw blurRad="1117600" dir="19200000" algn="l" rotWithShape="0">
              <a:schemeClr val="bg1">
                <a:lumMod val="75000"/>
                <a:alpha val="6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F551FFFC-2F3B-4735-8E8C-E3CEAE8071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9723" y="1105463"/>
            <a:ext cx="1338698" cy="579320"/>
          </a:xfrm>
          <a:prstGeom prst="rect">
            <a:avLst/>
          </a:prstGeom>
        </p:spPr>
      </p:pic>
      <p:sp>
        <p:nvSpPr>
          <p:cNvPr id="3" name="Titel 2">
            <a:extLst>
              <a:ext uri="{FF2B5EF4-FFF2-40B4-BE49-F238E27FC236}">
                <a16:creationId xmlns:a16="http://schemas.microsoft.com/office/drawing/2014/main" id="{F6C55311-F153-498B-8CA7-31A83F657094}"/>
              </a:ext>
            </a:extLst>
          </p:cNvPr>
          <p:cNvSpPr>
            <a:spLocks noGrp="1"/>
          </p:cNvSpPr>
          <p:nvPr>
            <p:ph type="title"/>
          </p:nvPr>
        </p:nvSpPr>
        <p:spPr/>
        <p:txBody>
          <a:bodyPr/>
          <a:lstStyle/>
          <a:p>
            <a:r>
              <a:rPr lang="de-DE" dirty="0"/>
              <a:t>FORSCHUNGS- UND WISSENSCAMPUS</a:t>
            </a:r>
          </a:p>
        </p:txBody>
      </p:sp>
      <p:sp>
        <p:nvSpPr>
          <p:cNvPr id="4" name="Textfeld 3">
            <a:extLst>
              <a:ext uri="{FF2B5EF4-FFF2-40B4-BE49-F238E27FC236}">
                <a16:creationId xmlns:a16="http://schemas.microsoft.com/office/drawing/2014/main" id="{E3485C76-F7A9-49DE-83E4-295D9AFE2555}"/>
              </a:ext>
            </a:extLst>
          </p:cNvPr>
          <p:cNvSpPr txBox="1"/>
          <p:nvPr/>
        </p:nvSpPr>
        <p:spPr>
          <a:xfrm>
            <a:off x="1047864" y="3265432"/>
            <a:ext cx="3400197" cy="1066959"/>
          </a:xfrm>
          <a:prstGeom prst="rect">
            <a:avLst/>
          </a:prstGeom>
          <a:noFill/>
        </p:spPr>
        <p:txBody>
          <a:bodyPr wrap="square" rtlCol="0">
            <a:spAutoFit/>
          </a:bodyPr>
          <a:lstStyle/>
          <a:p>
            <a:pPr>
              <a:spcAft>
                <a:spcPts val="400"/>
              </a:spcAft>
            </a:pPr>
            <a:r>
              <a:rPr lang="de-DE" dirty="0">
                <a:solidFill>
                  <a:srgbClr val="004A7D"/>
                </a:solidFill>
              </a:rPr>
              <a:t>Wissenschaftliche </a:t>
            </a:r>
            <a:br>
              <a:rPr lang="de-DE" dirty="0">
                <a:solidFill>
                  <a:srgbClr val="004A7D"/>
                </a:solidFill>
              </a:rPr>
            </a:br>
            <a:r>
              <a:rPr lang="de-DE" dirty="0">
                <a:solidFill>
                  <a:srgbClr val="004A7D"/>
                </a:solidFill>
              </a:rPr>
              <a:t>Infrastruktur</a:t>
            </a:r>
          </a:p>
          <a:p>
            <a:pPr algn="l"/>
            <a:r>
              <a:rPr lang="de-DE" sz="1200" b="0" i="0" dirty="0">
                <a:solidFill>
                  <a:srgbClr val="131313"/>
                </a:solidFill>
                <a:effectLst/>
                <a:latin typeface="Arial" panose="020B0604020202020204" pitchFamily="34" charset="0"/>
                <a:cs typeface="Arial" panose="020B0604020202020204" pitchFamily="34" charset="0"/>
              </a:rPr>
              <a:t>Behavioral Research Lab, HPC-Cluster; </a:t>
            </a:r>
            <a:br>
              <a:rPr lang="de-DE" sz="1200" b="0" i="0" dirty="0">
                <a:solidFill>
                  <a:srgbClr val="131313"/>
                </a:solidFill>
                <a:effectLst/>
                <a:latin typeface="Arial" panose="020B0604020202020204" pitchFamily="34" charset="0"/>
                <a:cs typeface="Arial" panose="020B0604020202020204" pitchFamily="34" charset="0"/>
              </a:rPr>
            </a:br>
            <a:r>
              <a:rPr lang="de-DE" sz="1200" b="0" i="0" dirty="0">
                <a:solidFill>
                  <a:srgbClr val="131313"/>
                </a:solidFill>
                <a:effectLst/>
                <a:latin typeface="Arial" panose="020B0604020202020204" pitchFamily="34" charset="0"/>
                <a:cs typeface="Arial" panose="020B0604020202020204" pitchFamily="34" charset="0"/>
              </a:rPr>
              <a:t>Reinraumlabor; Forschungs- und Lehrbergwerk</a:t>
            </a:r>
          </a:p>
        </p:txBody>
      </p:sp>
      <p:sp>
        <p:nvSpPr>
          <p:cNvPr id="5" name="Textfeld 4">
            <a:extLst>
              <a:ext uri="{FF2B5EF4-FFF2-40B4-BE49-F238E27FC236}">
                <a16:creationId xmlns:a16="http://schemas.microsoft.com/office/drawing/2014/main" id="{02B43BF2-E5F1-4305-84F9-39B54B106059}"/>
              </a:ext>
            </a:extLst>
          </p:cNvPr>
          <p:cNvSpPr txBox="1"/>
          <p:nvPr/>
        </p:nvSpPr>
        <p:spPr>
          <a:xfrm>
            <a:off x="1025646" y="2207433"/>
            <a:ext cx="3024336" cy="789960"/>
          </a:xfrm>
          <a:prstGeom prst="rect">
            <a:avLst/>
          </a:prstGeom>
          <a:noFill/>
        </p:spPr>
        <p:txBody>
          <a:bodyPr wrap="square" rtlCol="0">
            <a:spAutoFit/>
          </a:bodyPr>
          <a:lstStyle/>
          <a:p>
            <a:pPr>
              <a:spcAft>
                <a:spcPts val="400"/>
              </a:spcAft>
            </a:pPr>
            <a:r>
              <a:rPr lang="de-DE" dirty="0">
                <a:solidFill>
                  <a:srgbClr val="004A7D"/>
                </a:solidFill>
              </a:rPr>
              <a:t>Forschungsstärke</a:t>
            </a:r>
          </a:p>
          <a:p>
            <a:r>
              <a:rPr lang="de-DE" sz="1200" dirty="0">
                <a:solidFill>
                  <a:srgbClr val="000000"/>
                </a:solidFill>
              </a:rPr>
              <a:t>TOP 10 bei den Drittmitteleinnahmen </a:t>
            </a:r>
            <a:br>
              <a:rPr lang="de-DE" sz="1200" dirty="0">
                <a:solidFill>
                  <a:srgbClr val="000000"/>
                </a:solidFill>
              </a:rPr>
            </a:br>
            <a:r>
              <a:rPr lang="de-DE" sz="1200" dirty="0">
                <a:solidFill>
                  <a:srgbClr val="000000"/>
                </a:solidFill>
              </a:rPr>
              <a:t>pro Prof. deutschlandweit</a:t>
            </a:r>
          </a:p>
        </p:txBody>
      </p:sp>
      <p:sp>
        <p:nvSpPr>
          <p:cNvPr id="7" name="Rechteck 6">
            <a:extLst>
              <a:ext uri="{FF2B5EF4-FFF2-40B4-BE49-F238E27FC236}">
                <a16:creationId xmlns:a16="http://schemas.microsoft.com/office/drawing/2014/main" id="{9A7D3EDB-E8DE-4256-ABE5-0D0123A05597}"/>
              </a:ext>
            </a:extLst>
          </p:cNvPr>
          <p:cNvSpPr/>
          <p:nvPr/>
        </p:nvSpPr>
        <p:spPr>
          <a:xfrm>
            <a:off x="7843837" y="4544062"/>
            <a:ext cx="4166103" cy="1066959"/>
          </a:xfrm>
          <a:prstGeom prst="rect">
            <a:avLst/>
          </a:prstGeom>
        </p:spPr>
        <p:txBody>
          <a:bodyPr wrap="square">
            <a:spAutoFit/>
          </a:bodyPr>
          <a:lstStyle/>
          <a:p>
            <a:pPr>
              <a:spcAft>
                <a:spcPts val="400"/>
              </a:spcAft>
              <a:buClr>
                <a:srgbClr val="0064A8"/>
              </a:buClr>
              <a:buSzPct val="100000"/>
            </a:pPr>
            <a:r>
              <a:rPr lang="de-DE" dirty="0">
                <a:solidFill>
                  <a:srgbClr val="004A7D"/>
                </a:solidFill>
              </a:rPr>
              <a:t>Einzigartiges </a:t>
            </a:r>
            <a:br>
              <a:rPr lang="de-DE" dirty="0">
                <a:solidFill>
                  <a:srgbClr val="004A7D"/>
                </a:solidFill>
              </a:rPr>
            </a:br>
            <a:r>
              <a:rPr lang="de-DE" dirty="0">
                <a:solidFill>
                  <a:srgbClr val="004A7D"/>
                </a:solidFill>
              </a:rPr>
              <a:t>Stiftungsengagement </a:t>
            </a:r>
          </a:p>
          <a:p>
            <a:pPr>
              <a:spcAft>
                <a:spcPts val="1200"/>
              </a:spcAft>
              <a:buClr>
                <a:srgbClr val="0064A8"/>
              </a:buClr>
              <a:buSzPct val="100000"/>
            </a:pPr>
            <a:r>
              <a:rPr lang="de-DE" sz="1200" dirty="0">
                <a:solidFill>
                  <a:srgbClr val="000000"/>
                </a:solidFill>
              </a:rPr>
              <a:t>Dr. Erich-Krüger-Stiftung, Stiftung TUBAF </a:t>
            </a:r>
            <a:br>
              <a:rPr lang="de-DE" sz="1200" dirty="0">
                <a:solidFill>
                  <a:srgbClr val="000000"/>
                </a:solidFill>
              </a:rPr>
            </a:br>
            <a:r>
              <a:rPr lang="de-DE" sz="1200" dirty="0">
                <a:solidFill>
                  <a:srgbClr val="000000"/>
                </a:solidFill>
              </a:rPr>
              <a:t>und weitere</a:t>
            </a:r>
          </a:p>
        </p:txBody>
      </p:sp>
      <p:sp>
        <p:nvSpPr>
          <p:cNvPr id="12" name="Rechteck 11">
            <a:extLst>
              <a:ext uri="{FF2B5EF4-FFF2-40B4-BE49-F238E27FC236}">
                <a16:creationId xmlns:a16="http://schemas.microsoft.com/office/drawing/2014/main" id="{897D87AD-CE1F-4A7F-86FA-9FAE0E22622C}"/>
              </a:ext>
            </a:extLst>
          </p:cNvPr>
          <p:cNvSpPr/>
          <p:nvPr/>
        </p:nvSpPr>
        <p:spPr>
          <a:xfrm>
            <a:off x="1047864" y="4538104"/>
            <a:ext cx="5024582" cy="1343958"/>
          </a:xfrm>
          <a:prstGeom prst="rect">
            <a:avLst/>
          </a:prstGeom>
        </p:spPr>
        <p:txBody>
          <a:bodyPr wrap="square">
            <a:spAutoFit/>
          </a:bodyPr>
          <a:lstStyle/>
          <a:p>
            <a:pPr>
              <a:spcAft>
                <a:spcPts val="400"/>
              </a:spcAft>
              <a:buClr>
                <a:srgbClr val="0064A8"/>
              </a:buClr>
              <a:buSzPct val="100000"/>
            </a:pPr>
            <a:r>
              <a:rPr lang="de-DE" dirty="0">
                <a:solidFill>
                  <a:srgbClr val="004A7D"/>
                </a:solidFill>
              </a:rPr>
              <a:t>Interdisziplinäre Zentren</a:t>
            </a:r>
          </a:p>
          <a:p>
            <a:pPr>
              <a:spcAft>
                <a:spcPts val="400"/>
              </a:spcAft>
              <a:buClr>
                <a:srgbClr val="0064A8"/>
              </a:buClr>
              <a:buSzPct val="100000"/>
            </a:pPr>
            <a:r>
              <a:rPr lang="de-DE" sz="1200" i="0" dirty="0">
                <a:solidFill>
                  <a:srgbClr val="131313"/>
                </a:solidFill>
                <a:effectLst/>
              </a:rPr>
              <a:t>Zentrum für Wasserforschung Freiberg (ZeWaF), Zentrum für </a:t>
            </a:r>
            <a:br>
              <a:rPr lang="de-DE" sz="1200" i="0" dirty="0">
                <a:solidFill>
                  <a:srgbClr val="131313"/>
                </a:solidFill>
                <a:effectLst/>
              </a:rPr>
            </a:br>
            <a:r>
              <a:rPr lang="de-DE" sz="1200" i="0" dirty="0">
                <a:solidFill>
                  <a:srgbClr val="131313"/>
                </a:solidFill>
                <a:effectLst/>
              </a:rPr>
              <a:t>effiziente Hochtemperatur-Stoffwandlung  (ZeHS), FCCE Freiberg Center for Circular Economy, Hochdruck </a:t>
            </a:r>
            <a:r>
              <a:rPr lang="de-DE" sz="1200" dirty="0">
                <a:solidFill>
                  <a:srgbClr val="131313"/>
                </a:solidFill>
              </a:rPr>
              <a:t>F</a:t>
            </a:r>
            <a:r>
              <a:rPr lang="de-DE" sz="1200" i="0" dirty="0">
                <a:solidFill>
                  <a:srgbClr val="131313"/>
                </a:solidFill>
                <a:effectLst/>
              </a:rPr>
              <a:t>orschungszentrum, </a:t>
            </a:r>
            <a:br>
              <a:rPr lang="de-DE" sz="1200" i="0" dirty="0">
                <a:solidFill>
                  <a:srgbClr val="131313"/>
                </a:solidFill>
                <a:effectLst/>
              </a:rPr>
            </a:br>
            <a:r>
              <a:rPr lang="de-DE" sz="1200" i="0" dirty="0">
                <a:solidFill>
                  <a:srgbClr val="131313"/>
                </a:solidFill>
                <a:effectLst/>
              </a:rPr>
              <a:t>Scientific Diving Center, CircEcon – Forschungszentrum für Treibhausgasneutrale Kreislaufwirtschaft </a:t>
            </a:r>
            <a:endParaRPr lang="de-DE" sz="1200" dirty="0">
              <a:solidFill>
                <a:schemeClr val="accent5">
                  <a:lumMod val="50000"/>
                </a:schemeClr>
              </a:solidFill>
            </a:endParaRPr>
          </a:p>
        </p:txBody>
      </p:sp>
      <p:sp>
        <p:nvSpPr>
          <p:cNvPr id="15" name="Textfeld 14">
            <a:extLst>
              <a:ext uri="{FF2B5EF4-FFF2-40B4-BE49-F238E27FC236}">
                <a16:creationId xmlns:a16="http://schemas.microsoft.com/office/drawing/2014/main" id="{066D8B05-C8F7-46E4-9B16-9CAE4BA415E4}"/>
              </a:ext>
            </a:extLst>
          </p:cNvPr>
          <p:cNvSpPr txBox="1"/>
          <p:nvPr/>
        </p:nvSpPr>
        <p:spPr>
          <a:xfrm>
            <a:off x="1570182" y="2628061"/>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16" name="Textfeld 15">
            <a:extLst>
              <a:ext uri="{FF2B5EF4-FFF2-40B4-BE49-F238E27FC236}">
                <a16:creationId xmlns:a16="http://schemas.microsoft.com/office/drawing/2014/main" id="{0CFC7730-92C0-415B-A027-A818D82776F2}"/>
              </a:ext>
            </a:extLst>
          </p:cNvPr>
          <p:cNvSpPr txBox="1"/>
          <p:nvPr/>
        </p:nvSpPr>
        <p:spPr>
          <a:xfrm>
            <a:off x="1025646" y="1364995"/>
            <a:ext cx="4044251" cy="605294"/>
          </a:xfrm>
          <a:prstGeom prst="rect">
            <a:avLst/>
          </a:prstGeom>
          <a:noFill/>
        </p:spPr>
        <p:txBody>
          <a:bodyPr wrap="square" rtlCol="0">
            <a:spAutoFit/>
          </a:bodyPr>
          <a:lstStyle/>
          <a:p>
            <a:pPr>
              <a:spcAft>
                <a:spcPts val="400"/>
              </a:spcAft>
            </a:pPr>
            <a:r>
              <a:rPr lang="de-DE" dirty="0">
                <a:solidFill>
                  <a:srgbClr val="004A7D"/>
                </a:solidFill>
              </a:rPr>
              <a:t>Profil</a:t>
            </a:r>
          </a:p>
          <a:p>
            <a:r>
              <a:rPr lang="de-DE" sz="1200" dirty="0">
                <a:solidFill>
                  <a:srgbClr val="000000"/>
                </a:solidFill>
              </a:rPr>
              <a:t>Geo - Material/Werkstoffe - Energie - Umwelt</a:t>
            </a:r>
          </a:p>
        </p:txBody>
      </p:sp>
      <p:pic>
        <p:nvPicPr>
          <p:cNvPr id="19" name="Grafik 18">
            <a:extLst>
              <a:ext uri="{FF2B5EF4-FFF2-40B4-BE49-F238E27FC236}">
                <a16:creationId xmlns:a16="http://schemas.microsoft.com/office/drawing/2014/main" id="{774D94ED-4953-4078-BD27-DDF3129A7E2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67833" y="2665561"/>
            <a:ext cx="2309437" cy="1360229"/>
          </a:xfrm>
          <a:prstGeom prst="rect">
            <a:avLst/>
          </a:prstGeom>
        </p:spPr>
      </p:pic>
      <p:sp>
        <p:nvSpPr>
          <p:cNvPr id="8" name="Rechteck 7">
            <a:extLst>
              <a:ext uri="{FF2B5EF4-FFF2-40B4-BE49-F238E27FC236}">
                <a16:creationId xmlns:a16="http://schemas.microsoft.com/office/drawing/2014/main" id="{A58DAA03-E60D-40DC-A7A2-54E3780622ED}"/>
              </a:ext>
            </a:extLst>
          </p:cNvPr>
          <p:cNvSpPr/>
          <p:nvPr/>
        </p:nvSpPr>
        <p:spPr>
          <a:xfrm>
            <a:off x="7811393" y="2950930"/>
            <a:ext cx="3497580" cy="1159292"/>
          </a:xfrm>
          <a:prstGeom prst="rect">
            <a:avLst/>
          </a:prstGeom>
        </p:spPr>
        <p:txBody>
          <a:bodyPr wrap="square">
            <a:spAutoFit/>
          </a:bodyPr>
          <a:lstStyle/>
          <a:p>
            <a:pPr>
              <a:spcAft>
                <a:spcPts val="400"/>
              </a:spcAft>
              <a:buClr>
                <a:srgbClr val="0064A8"/>
              </a:buClr>
              <a:buSzPct val="100000"/>
            </a:pPr>
            <a:r>
              <a:rPr lang="de-DE" dirty="0">
                <a:solidFill>
                  <a:srgbClr val="004A7D"/>
                </a:solidFill>
              </a:rPr>
              <a:t>Freiberg.Science.City.</a:t>
            </a:r>
          </a:p>
          <a:p>
            <a:pPr>
              <a:spcAft>
                <a:spcPts val="1200"/>
              </a:spcAft>
              <a:buClr>
                <a:srgbClr val="0064A8"/>
              </a:buClr>
              <a:buSzPct val="100000"/>
            </a:pPr>
            <a:r>
              <a:rPr lang="de-DE" sz="1200" dirty="0">
                <a:latin typeface="Arial" panose="020B0604020202020204" pitchFamily="34" charset="0"/>
                <a:cs typeface="Arial" panose="020B0604020202020204" pitchFamily="34" charset="0"/>
              </a:rPr>
              <a:t>Verbund mit Freiberger Unternehmen, Stadt, Forschungseinrichtungen: </a:t>
            </a:r>
            <a:r>
              <a:rPr lang="de-DE" sz="1200" dirty="0">
                <a:solidFill>
                  <a:srgbClr val="000000"/>
                </a:solidFill>
                <a:latin typeface="Arial" panose="020B0604020202020204" pitchFamily="34" charset="0"/>
                <a:cs typeface="Arial" panose="020B0604020202020204" pitchFamily="34" charset="0"/>
              </a:rPr>
              <a:t>Helmholtz-Institut Freiberg für Ressourcentechnologie (HIF), Fraunhofer THM </a:t>
            </a:r>
            <a:r>
              <a:rPr lang="de-DE" sz="1200" dirty="0">
                <a:latin typeface="Arial" panose="020B0604020202020204" pitchFamily="34" charset="0"/>
                <a:cs typeface="Arial" panose="020B0604020202020204" pitchFamily="34" charset="0"/>
              </a:rPr>
              <a:t>und Landkreis</a:t>
            </a:r>
          </a:p>
        </p:txBody>
      </p:sp>
      <p:sp>
        <p:nvSpPr>
          <p:cNvPr id="6" name="Rechteck 5">
            <a:extLst>
              <a:ext uri="{FF2B5EF4-FFF2-40B4-BE49-F238E27FC236}">
                <a16:creationId xmlns:a16="http://schemas.microsoft.com/office/drawing/2014/main" id="{001D5E1E-4E0D-47E5-811F-AB9791481141}"/>
              </a:ext>
            </a:extLst>
          </p:cNvPr>
          <p:cNvSpPr/>
          <p:nvPr/>
        </p:nvSpPr>
        <p:spPr>
          <a:xfrm>
            <a:off x="7843837" y="1345010"/>
            <a:ext cx="2909154" cy="974626"/>
          </a:xfrm>
          <a:prstGeom prst="rect">
            <a:avLst/>
          </a:prstGeom>
        </p:spPr>
        <p:txBody>
          <a:bodyPr wrap="square">
            <a:spAutoFit/>
          </a:bodyPr>
          <a:lstStyle/>
          <a:p>
            <a:pPr>
              <a:spcAft>
                <a:spcPts val="400"/>
              </a:spcAft>
              <a:buClr>
                <a:srgbClr val="0064A8"/>
              </a:buClr>
              <a:buSzPct val="100000"/>
            </a:pPr>
            <a:r>
              <a:rPr lang="de-DE" dirty="0">
                <a:solidFill>
                  <a:srgbClr val="004A7D"/>
                </a:solidFill>
              </a:rPr>
              <a:t>Innovative Hochschule</a:t>
            </a:r>
          </a:p>
          <a:p>
            <a:pPr>
              <a:spcAft>
                <a:spcPts val="1200"/>
              </a:spcAft>
              <a:buClr>
                <a:srgbClr val="0064A8"/>
              </a:buClr>
              <a:buSzPct val="100000"/>
            </a:pPr>
            <a:r>
              <a:rPr lang="de-DE" sz="1200" dirty="0"/>
              <a:t>Kooperationsverbund mit BA Sachsen, Hochschule Meißen und Landesverband Kultur- &amp; Kreativwirtschaft</a:t>
            </a:r>
          </a:p>
        </p:txBody>
      </p:sp>
      <p:cxnSp>
        <p:nvCxnSpPr>
          <p:cNvPr id="23" name="Gerader Verbinder 22">
            <a:extLst>
              <a:ext uri="{FF2B5EF4-FFF2-40B4-BE49-F238E27FC236}">
                <a16:creationId xmlns:a16="http://schemas.microsoft.com/office/drawing/2014/main" id="{0B1F90A8-15F2-46D6-B71B-1AD322BB1179}"/>
              </a:ext>
            </a:extLst>
          </p:cNvPr>
          <p:cNvCxnSpPr>
            <a:cxnSpLocks/>
          </p:cNvCxnSpPr>
          <p:nvPr/>
        </p:nvCxnSpPr>
        <p:spPr>
          <a:xfrm>
            <a:off x="1162250" y="2006418"/>
            <a:ext cx="3363332"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6" name="Gerader Verbinder 25">
            <a:extLst>
              <a:ext uri="{FF2B5EF4-FFF2-40B4-BE49-F238E27FC236}">
                <a16:creationId xmlns:a16="http://schemas.microsoft.com/office/drawing/2014/main" id="{C5E2AB77-B646-431F-9B80-89E48E2433DC}"/>
              </a:ext>
            </a:extLst>
          </p:cNvPr>
          <p:cNvCxnSpPr>
            <a:cxnSpLocks/>
          </p:cNvCxnSpPr>
          <p:nvPr/>
        </p:nvCxnSpPr>
        <p:spPr>
          <a:xfrm>
            <a:off x="1162250" y="2991925"/>
            <a:ext cx="3267508" cy="3646"/>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8" name="Gerader Verbinder 27">
            <a:extLst>
              <a:ext uri="{FF2B5EF4-FFF2-40B4-BE49-F238E27FC236}">
                <a16:creationId xmlns:a16="http://schemas.microsoft.com/office/drawing/2014/main" id="{020573E5-FAF6-49EC-8D8D-C6A658F671D6}"/>
              </a:ext>
            </a:extLst>
          </p:cNvPr>
          <p:cNvCxnSpPr>
            <a:cxnSpLocks/>
          </p:cNvCxnSpPr>
          <p:nvPr/>
        </p:nvCxnSpPr>
        <p:spPr>
          <a:xfrm>
            <a:off x="1162250" y="4332391"/>
            <a:ext cx="3362991"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29" name="Gerader Verbinder 28">
            <a:extLst>
              <a:ext uri="{FF2B5EF4-FFF2-40B4-BE49-F238E27FC236}">
                <a16:creationId xmlns:a16="http://schemas.microsoft.com/office/drawing/2014/main" id="{CE57C703-304B-434F-BFBC-B41590500B32}"/>
              </a:ext>
            </a:extLst>
          </p:cNvPr>
          <p:cNvCxnSpPr>
            <a:cxnSpLocks/>
          </p:cNvCxnSpPr>
          <p:nvPr/>
        </p:nvCxnSpPr>
        <p:spPr>
          <a:xfrm flipV="1">
            <a:off x="1162250" y="5900125"/>
            <a:ext cx="4628950" cy="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2" name="Gerader Verbinder 31">
            <a:extLst>
              <a:ext uri="{FF2B5EF4-FFF2-40B4-BE49-F238E27FC236}">
                <a16:creationId xmlns:a16="http://schemas.microsoft.com/office/drawing/2014/main" id="{17108F4F-32C8-4584-A350-FECBC403C905}"/>
              </a:ext>
            </a:extLst>
          </p:cNvPr>
          <p:cNvCxnSpPr>
            <a:cxnSpLocks/>
          </p:cNvCxnSpPr>
          <p:nvPr/>
        </p:nvCxnSpPr>
        <p:spPr>
          <a:xfrm flipV="1">
            <a:off x="7618459" y="2680882"/>
            <a:ext cx="3464514" cy="10051"/>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5" name="Gerader Verbinder 34">
            <a:extLst>
              <a:ext uri="{FF2B5EF4-FFF2-40B4-BE49-F238E27FC236}">
                <a16:creationId xmlns:a16="http://schemas.microsoft.com/office/drawing/2014/main" id="{7C3EB083-57E2-4743-A39A-E2749E0224C1}"/>
              </a:ext>
            </a:extLst>
          </p:cNvPr>
          <p:cNvCxnSpPr>
            <a:cxnSpLocks/>
          </p:cNvCxnSpPr>
          <p:nvPr/>
        </p:nvCxnSpPr>
        <p:spPr>
          <a:xfrm>
            <a:off x="7618459" y="4122107"/>
            <a:ext cx="3464514" cy="0"/>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cxnSp>
        <p:nvCxnSpPr>
          <p:cNvPr id="36" name="Gerader Verbinder 35">
            <a:extLst>
              <a:ext uri="{FF2B5EF4-FFF2-40B4-BE49-F238E27FC236}">
                <a16:creationId xmlns:a16="http://schemas.microsoft.com/office/drawing/2014/main" id="{A76432C9-FFFE-4BA0-8974-9BB4097B9EC7}"/>
              </a:ext>
            </a:extLst>
          </p:cNvPr>
          <p:cNvCxnSpPr>
            <a:cxnSpLocks/>
          </p:cNvCxnSpPr>
          <p:nvPr/>
        </p:nvCxnSpPr>
        <p:spPr>
          <a:xfrm flipV="1">
            <a:off x="7720230" y="5826757"/>
            <a:ext cx="3626518" cy="31138"/>
          </a:xfrm>
          <a:prstGeom prst="line">
            <a:avLst/>
          </a:prstGeom>
          <a:ln>
            <a:solidFill>
              <a:schemeClr val="accent5">
                <a:lumMod val="50000"/>
              </a:schemeClr>
            </a:solidFill>
          </a:ln>
        </p:spPr>
        <p:style>
          <a:lnRef idx="1">
            <a:schemeClr val="dk1"/>
          </a:lnRef>
          <a:fillRef idx="0">
            <a:schemeClr val="dk1"/>
          </a:fillRef>
          <a:effectRef idx="0">
            <a:schemeClr val="dk1"/>
          </a:effectRef>
          <a:fontRef idx="minor">
            <a:schemeClr val="tx1"/>
          </a:fontRef>
        </p:style>
      </p:cxnSp>
      <p:pic>
        <p:nvPicPr>
          <p:cNvPr id="52" name="Grafik 51">
            <a:extLst>
              <a:ext uri="{FF2B5EF4-FFF2-40B4-BE49-F238E27FC236}">
                <a16:creationId xmlns:a16="http://schemas.microsoft.com/office/drawing/2014/main" id="{33F5BBF3-37DD-44FE-A24C-1AB27F2A434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1130824" y="2874535"/>
            <a:ext cx="816973" cy="773843"/>
          </a:xfrm>
          <a:prstGeom prst="rect">
            <a:avLst/>
          </a:prstGeom>
        </p:spPr>
      </p:pic>
    </p:spTree>
    <p:extLst>
      <p:ext uri="{BB962C8B-B14F-4D97-AF65-F5344CB8AC3E}">
        <p14:creationId xmlns:p14="http://schemas.microsoft.com/office/powerpoint/2010/main" val="2590494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ussdiagramm: Manuelle Eingabe 4">
            <a:extLst>
              <a:ext uri="{FF2B5EF4-FFF2-40B4-BE49-F238E27FC236}">
                <a16:creationId xmlns:a16="http://schemas.microsoft.com/office/drawing/2014/main" id="{2F23883E-F808-40C8-95AE-63B6E4AC568F}"/>
              </a:ext>
            </a:extLst>
          </p:cNvPr>
          <p:cNvSpPr/>
          <p:nvPr/>
        </p:nvSpPr>
        <p:spPr>
          <a:xfrm rot="16200000">
            <a:off x="6363430" y="1029429"/>
            <a:ext cx="7308000" cy="434914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16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521AE732-D13C-47E2-A3CD-81ABFC2466A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60226" y="1364456"/>
            <a:ext cx="6859774" cy="4450557"/>
          </a:xfrm>
        </p:spPr>
        <p:txBody>
          <a:bodyPr/>
          <a:lstStyle/>
          <a:p>
            <a:pPr marL="285750" indent="-285750">
              <a:lnSpc>
                <a:spcPct val="100000"/>
              </a:lnSpc>
              <a:spcBef>
                <a:spcPts val="600"/>
              </a:spcBef>
              <a:spcAft>
                <a:spcPts val="600"/>
              </a:spcAft>
              <a:buFont typeface="Courier New" panose="02070309020205020404" pitchFamily="49" charset="0"/>
              <a:buChar char="o"/>
            </a:pPr>
            <a:r>
              <a:rPr lang="de-DE" sz="1800" dirty="0">
                <a:solidFill>
                  <a:srgbClr val="333333"/>
                </a:solidFill>
                <a:cs typeface="Arial" pitchFamily="34" charset="0"/>
              </a:rPr>
              <a:t>Gehört zu den forschungsstärksten Universitäten Deutschlands</a:t>
            </a:r>
            <a:endParaRPr lang="de-DE" dirty="0">
              <a:solidFill>
                <a:srgbClr val="333333"/>
              </a:solidFill>
              <a:cs typeface="Arial" pitchFamily="34" charset="0"/>
            </a:endParaRP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Klares und einmaliges Forschungsprofil der Ressourcenuniversität</a:t>
            </a: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Hohe Interdisziplinarität in Forschung und Lehre</a:t>
            </a: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Weltweit anerkannte Ressourcenuniversität</a:t>
            </a:r>
          </a:p>
          <a:p>
            <a:pPr marL="285750" indent="-285750">
              <a:lnSpc>
                <a:spcPct val="100000"/>
              </a:lnSpc>
              <a:spcBef>
                <a:spcPts val="600"/>
              </a:spcBef>
              <a:spcAft>
                <a:spcPts val="600"/>
              </a:spcAft>
              <a:buFont typeface="Courier New" panose="02070309020205020404" pitchFamily="49" charset="0"/>
              <a:buChar char="o"/>
            </a:pPr>
            <a:r>
              <a:rPr lang="de-DE" dirty="0">
                <a:solidFill>
                  <a:srgbClr val="333333"/>
                </a:solidFill>
                <a:cs typeface="Arial" pitchFamily="34" charset="0"/>
              </a:rPr>
              <a:t>Freiberg.Science.City. - Wissenschaftsstandort </a:t>
            </a:r>
          </a:p>
          <a:p>
            <a:pPr marL="285750" indent="-285750">
              <a:lnSpc>
                <a:spcPct val="100000"/>
              </a:lnSpc>
              <a:spcBef>
                <a:spcPts val="600"/>
              </a:spcBef>
              <a:spcAft>
                <a:spcPts val="600"/>
              </a:spcAft>
              <a:buFont typeface="Courier New" panose="02070309020205020404" pitchFamily="49" charset="0"/>
              <a:buChar char="o"/>
            </a:pPr>
            <a:r>
              <a:rPr lang="de-DE" dirty="0"/>
              <a:t>Studienstadt mit Tradition - hier studierte Alexander von Humboldt und es wurde mit der Entdeckung der Elemente Germanium und Indium Wissenschaftsgeschichte geschrieben</a:t>
            </a:r>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p:txBody>
          <a:bodyPr/>
          <a:lstStyle/>
          <a:p>
            <a:r>
              <a:rPr lang="de-DE" sz="2800" dirty="0"/>
              <a:t>PORTRÄT DER UNIVERSITÄT</a:t>
            </a:r>
          </a:p>
        </p:txBody>
      </p:sp>
      <p:pic>
        <p:nvPicPr>
          <p:cNvPr id="8" name="Grafik 7">
            <a:extLst>
              <a:ext uri="{FF2B5EF4-FFF2-40B4-BE49-F238E27FC236}">
                <a16:creationId xmlns:a16="http://schemas.microsoft.com/office/drawing/2014/main" id="{C5C0E307-F306-428B-A27E-B131CF37F90C}"/>
              </a:ext>
            </a:extLst>
          </p:cNvPr>
          <p:cNvPicPr>
            <a:picLocks noChangeAspect="1"/>
          </p:cNvPicPr>
          <p:nvPr/>
        </p:nvPicPr>
        <p:blipFill rotWithShape="1">
          <a:blip r:embed="rId5" cstate="email">
            <a:duotone>
              <a:schemeClr val="accent3">
                <a:shade val="45000"/>
                <a:satMod val="135000"/>
              </a:schemeClr>
              <a:prstClr val="white"/>
            </a:duotone>
            <a:alphaModFix amt="35000"/>
            <a:extLst>
              <a:ext uri="{BEBA8EAE-BF5A-486C-A8C5-ECC9F3942E4B}">
                <a14:imgProps xmlns:a14="http://schemas.microsoft.com/office/drawing/2010/main">
                  <a14:imgLayer r:embed="rId6">
                    <a14:imgEffect>
                      <a14:backgroundRemoval t="2318" b="68470" l="9693" r="87884">
                        <a14:foregroundMark x1="35218" y1="7883" x2="44426" y2="2937"/>
                        <a14:foregroundMark x1="44426" y1="2937" x2="53312" y2="2318"/>
                        <a14:foregroundMark x1="53312" y1="2318" x2="63651" y2="8964"/>
                        <a14:backgroundMark x1="75606" y1="1236" x2="78837" y2="34003"/>
                        <a14:backgroundMark x1="78837" y1="34003" x2="84006" y2="44822"/>
                        <a14:backgroundMark x1="84006" y1="44822" x2="98223" y2="47759"/>
                        <a14:backgroundMark x1="89984" y1="22102" x2="89984" y2="22102"/>
                      </a14:backgroundRemoval>
                    </a14:imgEffect>
                  </a14:imgLayer>
                </a14:imgProps>
              </a:ext>
              <a:ext uri="{28A0092B-C50C-407E-A947-70E740481C1C}">
                <a14:useLocalDpi xmlns:a14="http://schemas.microsoft.com/office/drawing/2010/main"/>
              </a:ext>
            </a:extLst>
          </a:blip>
          <a:srcRect l="-4825" t="-5892" r="2578" b="21485"/>
          <a:stretch/>
        </p:blipFill>
        <p:spPr>
          <a:xfrm rot="21317096">
            <a:off x="4924600" y="2634451"/>
            <a:ext cx="5630945" cy="4858770"/>
          </a:xfrm>
          <a:prstGeom prst="flowChartDocument">
            <a:avLst/>
          </a:prstGeom>
        </p:spPr>
      </p:pic>
    </p:spTree>
    <p:extLst>
      <p:ext uri="{BB962C8B-B14F-4D97-AF65-F5344CB8AC3E}">
        <p14:creationId xmlns:p14="http://schemas.microsoft.com/office/powerpoint/2010/main" val="2143035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30</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sp>
        <p:nvSpPr>
          <p:cNvPr id="8" name="Titel 3"/>
          <p:cNvSpPr>
            <a:spLocks noGrp="1"/>
          </p:cNvSpPr>
          <p:nvPr>
            <p:ph type="title" idx="4294967295"/>
          </p:nvPr>
        </p:nvSpPr>
        <p:spPr>
          <a:xfrm>
            <a:off x="731838" y="513127"/>
            <a:ext cx="9744000" cy="840000"/>
          </a:xfrm>
          <a:prstGeom prst="rect">
            <a:avLst/>
          </a:prstGeom>
        </p:spPr>
        <p:txBody>
          <a:bodyPr>
            <a:normAutofit/>
          </a:bodyPr>
          <a:lstStyle/>
          <a:p>
            <a:r>
              <a:rPr lang="de-DE" sz="2800" b="1" dirty="0">
                <a:solidFill>
                  <a:srgbClr val="004A7D"/>
                </a:solidFill>
              </a:rPr>
              <a:t>ENTWICKLUNG DER DRITTMITTELEINNAHMEN</a:t>
            </a:r>
          </a:p>
        </p:txBody>
      </p:sp>
      <p:graphicFrame>
        <p:nvGraphicFramePr>
          <p:cNvPr id="7" name="Inhaltsplatzhalter 11">
            <a:extLst>
              <a:ext uri="{FF2B5EF4-FFF2-40B4-BE49-F238E27FC236}">
                <a16:creationId xmlns:a16="http://schemas.microsoft.com/office/drawing/2014/main" id="{A137DBC3-57F6-4979-833C-FFE0479EAB4B}"/>
              </a:ext>
            </a:extLst>
          </p:cNvPr>
          <p:cNvGraphicFramePr>
            <a:graphicFrameLocks/>
          </p:cNvGraphicFramePr>
          <p:nvPr>
            <p:extLst>
              <p:ext uri="{D42A27DB-BD31-4B8C-83A1-F6EECF244321}">
                <p14:modId xmlns:p14="http://schemas.microsoft.com/office/powerpoint/2010/main" val="1426343662"/>
              </p:ext>
            </p:extLst>
          </p:nvPr>
        </p:nvGraphicFramePr>
        <p:xfrm>
          <a:off x="1050490" y="1532802"/>
          <a:ext cx="9935732" cy="42244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28532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DE5BB07-1A2E-4F90-BBA5-4AFF89D20E2A}"/>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 name="Flussdiagramm: Manuelle Eingabe 4">
            <a:extLst>
              <a:ext uri="{FF2B5EF4-FFF2-40B4-BE49-F238E27FC236}">
                <a16:creationId xmlns:a16="http://schemas.microsoft.com/office/drawing/2014/main" id="{D1539812-0305-454B-8A69-8567C4B86E05}"/>
              </a:ext>
            </a:extLst>
          </p:cNvPr>
          <p:cNvSpPr/>
          <p:nvPr/>
        </p:nvSpPr>
        <p:spPr>
          <a:xfrm rot="16200000">
            <a:off x="6633657" y="1299654"/>
            <a:ext cx="6857998" cy="4258687"/>
          </a:xfrm>
          <a:prstGeom prst="flowChartManualInput">
            <a:avLst/>
          </a:prstGeom>
          <a:blipFill dpi="0" rotWithShape="0">
            <a:blip r:embed="rId3" cstate="screen">
              <a:alphaModFix amt="48000"/>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Foliennummernplatzhalter 2"/>
          <p:cNvSpPr>
            <a:spLocks noGrp="1"/>
          </p:cNvSpPr>
          <p:nvPr>
            <p:ph type="sldNum" sz="quarter" idx="15"/>
          </p:nvPr>
        </p:nvSpPr>
        <p:spPr>
          <a:xfrm>
            <a:off x="10989131" y="6473957"/>
            <a:ext cx="971549" cy="364067"/>
          </a:xfrm>
          <a:prstGeom prst="rect">
            <a:avLst/>
          </a:prstGeom>
        </p:spPr>
        <p:txBody>
          <a:bodyPr vert="horz" lIns="0" tIns="0" rIns="0" bIns="0" rtlCol="0" anchor="t" anchorCtr="0"/>
          <a:lstStyle>
            <a:defPPr>
              <a:defRPr lang="de-DE"/>
            </a:defPPr>
            <a:lvl1pPr algn="r" defTabSz="1219110" rtl="0" eaLnBrk="1" fontAlgn="auto" hangingPunct="1">
              <a:spcBef>
                <a:spcPts val="0"/>
              </a:spcBef>
              <a:spcAft>
                <a:spcPts val="0"/>
              </a:spcAft>
              <a:defRPr sz="1333" kern="1200">
                <a:solidFill>
                  <a:srgbClr val="B3B3B3"/>
                </a:solidFill>
                <a:latin typeface="+mn-lt"/>
                <a:ea typeface="+mn-ea"/>
                <a:cs typeface="+mn-cs"/>
              </a:defRPr>
            </a:lvl1pPr>
            <a:lvl2pPr marL="60745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17024"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26593"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36162" indent="2117" algn="l" defTabSz="1217024"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3047848" algn="l" defTabSz="1219140" rtl="0" eaLnBrk="1" latinLnBrk="0" hangingPunct="1">
              <a:defRPr kern="1200">
                <a:solidFill>
                  <a:schemeClr val="tx1"/>
                </a:solidFill>
                <a:latin typeface="Arial" panose="020B0604020202020204" pitchFamily="34" charset="0"/>
                <a:ea typeface="+mn-ea"/>
                <a:cs typeface="+mn-cs"/>
              </a:defRPr>
            </a:lvl6pPr>
            <a:lvl7pPr marL="3657418" algn="l" defTabSz="1219140" rtl="0" eaLnBrk="1" latinLnBrk="0" hangingPunct="1">
              <a:defRPr kern="1200">
                <a:solidFill>
                  <a:schemeClr val="tx1"/>
                </a:solidFill>
                <a:latin typeface="Arial" panose="020B0604020202020204" pitchFamily="34" charset="0"/>
                <a:ea typeface="+mn-ea"/>
                <a:cs typeface="+mn-cs"/>
              </a:defRPr>
            </a:lvl7pPr>
            <a:lvl8pPr marL="4266987" algn="l" defTabSz="1219140" rtl="0" eaLnBrk="1" latinLnBrk="0" hangingPunct="1">
              <a:defRPr kern="1200">
                <a:solidFill>
                  <a:schemeClr val="tx1"/>
                </a:solidFill>
                <a:latin typeface="Arial" panose="020B0604020202020204" pitchFamily="34" charset="0"/>
                <a:ea typeface="+mn-ea"/>
                <a:cs typeface="+mn-cs"/>
              </a:defRPr>
            </a:lvl8pPr>
            <a:lvl9pPr marL="4876557" algn="l" defTabSz="1219140" rtl="0" eaLnBrk="1" latinLnBrk="0" hangingPunct="1">
              <a:defRPr kern="1200">
                <a:solidFill>
                  <a:schemeClr val="tx1"/>
                </a:solidFill>
                <a:latin typeface="Arial" panose="020B0604020202020204" pitchFamily="34" charset="0"/>
                <a:ea typeface="+mn-ea"/>
                <a:cs typeface="+mn-cs"/>
              </a:defRPr>
            </a:lvl9pPr>
          </a:lstStyle>
          <a:p>
            <a:pPr marL="0" marR="0" lvl="0" indent="0" algn="r" defTabSz="1219110" rtl="0" eaLnBrk="1" fontAlgn="auto" latinLnBrk="0" hangingPunct="1">
              <a:lnSpc>
                <a:spcPct val="100000"/>
              </a:lnSpc>
              <a:spcBef>
                <a:spcPts val="0"/>
              </a:spcBef>
              <a:spcAft>
                <a:spcPts val="0"/>
              </a:spcAft>
              <a:buClrTx/>
              <a:buSzTx/>
              <a:buFontTx/>
              <a:buNone/>
              <a:tabLst/>
              <a:defRPr/>
            </a:pPr>
            <a:fld id="{539AAEA1-C7CC-4843-96E8-471F30A13BED}" type="slidenum">
              <a:rPr kumimoji="0" lang="de-DE" sz="1333" b="0" i="0" u="none" strike="noStrike" kern="1200" cap="none" spc="0" normalizeH="0" baseline="0" noProof="0">
                <a:ln>
                  <a:noFill/>
                </a:ln>
                <a:solidFill>
                  <a:srgbClr val="B3B3B3"/>
                </a:solidFill>
                <a:effectLst/>
                <a:uLnTx/>
                <a:uFillTx/>
                <a:latin typeface="Arial" panose="020B0604020202020204" pitchFamily="34" charset="0"/>
                <a:ea typeface="+mn-ea"/>
                <a:cs typeface="Arial" panose="020B0604020202020204" pitchFamily="34" charset="0"/>
              </a:rPr>
              <a:pPr marL="0" marR="0" lvl="0" indent="0" algn="r" defTabSz="1219110" rtl="0" eaLnBrk="1" fontAlgn="auto" latinLnBrk="0" hangingPunct="1">
                <a:lnSpc>
                  <a:spcPct val="100000"/>
                </a:lnSpc>
                <a:spcBef>
                  <a:spcPts val="0"/>
                </a:spcBef>
                <a:spcAft>
                  <a:spcPts val="0"/>
                </a:spcAft>
                <a:buClrTx/>
                <a:buSzTx/>
                <a:buFontTx/>
                <a:buNone/>
                <a:tabLst/>
                <a:defRPr/>
              </a:pPr>
              <a:t>31</a:t>
            </a:fld>
            <a:endParaRPr kumimoji="0" lang="de-DE" sz="1333" b="0" i="0" u="none" strike="noStrike" kern="1200" cap="none" spc="0" normalizeH="0" baseline="0" noProof="0" dirty="0">
              <a:ln>
                <a:noFill/>
              </a:ln>
              <a:solidFill>
                <a:srgbClr val="B3B3B3"/>
              </a:solidFill>
              <a:effectLst/>
              <a:uLnTx/>
              <a:uFillTx/>
              <a:latin typeface="Arial" panose="020B0604020202020204" pitchFamily="34" charset="0"/>
              <a:ea typeface="+mn-ea"/>
              <a:cs typeface="Arial" panose="020B0604020202020204" pitchFamily="34" charset="0"/>
            </a:endParaRPr>
          </a:p>
        </p:txBody>
      </p:sp>
      <p:sp>
        <p:nvSpPr>
          <p:cNvPr id="8" name="Titel 3"/>
          <p:cNvSpPr>
            <a:spLocks noGrp="1"/>
          </p:cNvSpPr>
          <p:nvPr>
            <p:ph type="title" idx="4294967295"/>
          </p:nvPr>
        </p:nvSpPr>
        <p:spPr>
          <a:xfrm>
            <a:off x="646542" y="522221"/>
            <a:ext cx="9744000" cy="840000"/>
          </a:xfrm>
          <a:prstGeom prst="rect">
            <a:avLst/>
          </a:prstGeom>
        </p:spPr>
        <p:txBody>
          <a:bodyPr>
            <a:normAutofit/>
          </a:bodyPr>
          <a:lstStyle/>
          <a:p>
            <a:r>
              <a:rPr lang="de-DE" sz="2800" b="1" dirty="0">
                <a:solidFill>
                  <a:srgbClr val="004A7D"/>
                </a:solidFill>
              </a:rPr>
              <a:t>DRITTMITTELEINNAHMEN TOP 10</a:t>
            </a:r>
          </a:p>
        </p:txBody>
      </p:sp>
      <p:pic>
        <p:nvPicPr>
          <p:cNvPr id="7" name="Grafik 6">
            <a:extLst>
              <a:ext uri="{FF2B5EF4-FFF2-40B4-BE49-F238E27FC236}">
                <a16:creationId xmlns:a16="http://schemas.microsoft.com/office/drawing/2014/main" id="{C03EBF1F-96E7-4A23-A601-9DFC00E87F2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986" t="2962" r="2233" b="8556"/>
          <a:stretch/>
        </p:blipFill>
        <p:spPr>
          <a:xfrm>
            <a:off x="731838" y="1318203"/>
            <a:ext cx="7571226" cy="4338046"/>
          </a:xfrm>
          <a:prstGeom prst="rect">
            <a:avLst/>
          </a:prstGeom>
        </p:spPr>
      </p:pic>
      <p:sp>
        <p:nvSpPr>
          <p:cNvPr id="9" name="Textfeld 8">
            <a:extLst>
              <a:ext uri="{FF2B5EF4-FFF2-40B4-BE49-F238E27FC236}">
                <a16:creationId xmlns:a16="http://schemas.microsoft.com/office/drawing/2014/main" id="{4A98A034-7EA9-4E56-9D89-591113112085}"/>
              </a:ext>
            </a:extLst>
          </p:cNvPr>
          <p:cNvSpPr txBox="1"/>
          <p:nvPr/>
        </p:nvSpPr>
        <p:spPr>
          <a:xfrm>
            <a:off x="748143" y="5102141"/>
            <a:ext cx="7546110" cy="288000"/>
          </a:xfrm>
          <a:prstGeom prst="rect">
            <a:avLst/>
          </a:prstGeom>
          <a:ln w="25400">
            <a:solidFill>
              <a:schemeClr val="accent4"/>
            </a:solidFill>
          </a:ln>
        </p:spPr>
        <p:txBody>
          <a:bodyPr wrap="square" lIns="0" rIns="0" rtlCol="0" anchor="t">
            <a:normAutofit fontScale="70000" lnSpcReduction="20000"/>
          </a:bodyPr>
          <a:lstStyle/>
          <a:p>
            <a:pPr algn="l"/>
            <a:endParaRPr lang="de-DE" sz="2000" b="1" i="0" dirty="0">
              <a:solidFill>
                <a:srgbClr val="004A7D"/>
              </a:solidFill>
              <a:latin typeface="Spartan ExtraBold" pitchFamily="2" charset="77"/>
            </a:endParaRPr>
          </a:p>
        </p:txBody>
      </p:sp>
      <p:sp>
        <p:nvSpPr>
          <p:cNvPr id="2" name="AutoShape 2" descr="Logo: Destatis Statistisches Bundesamt (Link zur Startseite)">
            <a:extLst>
              <a:ext uri="{FF2B5EF4-FFF2-40B4-BE49-F238E27FC236}">
                <a16:creationId xmlns:a16="http://schemas.microsoft.com/office/drawing/2014/main" id="{8CA7B9C8-57F3-476C-ACD9-B61A763A9617}"/>
              </a:ext>
            </a:extLst>
          </p:cNvPr>
          <p:cNvSpPr>
            <a:spLocks noChangeAspect="1" noChangeArrowheads="1"/>
          </p:cNvSpPr>
          <p:nvPr/>
        </p:nvSpPr>
        <p:spPr bwMode="auto">
          <a:xfrm>
            <a:off x="6285346" y="5866940"/>
            <a:ext cx="965200" cy="9652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pic>
        <p:nvPicPr>
          <p:cNvPr id="10" name="Grafik 9">
            <a:extLst>
              <a:ext uri="{FF2B5EF4-FFF2-40B4-BE49-F238E27FC236}">
                <a16:creationId xmlns:a16="http://schemas.microsoft.com/office/drawing/2014/main" id="{4AE1DEF3-DDF4-41F2-B38D-DE8D9DE87A64}"/>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640944" y="5831280"/>
            <a:ext cx="1624157" cy="433282"/>
          </a:xfrm>
          <a:prstGeom prst="rect">
            <a:avLst/>
          </a:prstGeom>
        </p:spPr>
      </p:pic>
      <p:sp>
        <p:nvSpPr>
          <p:cNvPr id="11" name="Textfeld 10">
            <a:extLst>
              <a:ext uri="{FF2B5EF4-FFF2-40B4-BE49-F238E27FC236}">
                <a16:creationId xmlns:a16="http://schemas.microsoft.com/office/drawing/2014/main" id="{00D9BB54-6BB1-4EED-B421-F293BD5BDD81}"/>
              </a:ext>
            </a:extLst>
          </p:cNvPr>
          <p:cNvSpPr txBox="1"/>
          <p:nvPr/>
        </p:nvSpPr>
        <p:spPr>
          <a:xfrm>
            <a:off x="6640944" y="6287541"/>
            <a:ext cx="1543198" cy="315121"/>
          </a:xfrm>
          <a:prstGeom prst="rect">
            <a:avLst/>
          </a:prstGeom>
        </p:spPr>
        <p:txBody>
          <a:bodyPr wrap="square" lIns="0" rIns="0" rtlCol="0" anchor="t">
            <a:normAutofit/>
          </a:bodyPr>
          <a:lstStyle/>
          <a:p>
            <a:pPr algn="l"/>
            <a:r>
              <a:rPr lang="de-DE" sz="1200" i="0" dirty="0"/>
              <a:t>Stand: 12.10.2023</a:t>
            </a:r>
          </a:p>
        </p:txBody>
      </p:sp>
    </p:spTree>
    <p:extLst>
      <p:ext uri="{BB962C8B-B14F-4D97-AF65-F5344CB8AC3E}">
        <p14:creationId xmlns:p14="http://schemas.microsoft.com/office/powerpoint/2010/main" val="12957114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4D82F179-2F5E-42E9-8CB8-9C5C7F565F4A}"/>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FDB22A0-FE05-44C2-8391-D87D7F0F4044}"/>
              </a:ext>
            </a:extLst>
          </p:cNvPr>
          <p:cNvSpPr>
            <a:spLocks noGrp="1"/>
          </p:cNvSpPr>
          <p:nvPr>
            <p:ph type="title"/>
          </p:nvPr>
        </p:nvSpPr>
        <p:spPr>
          <a:xfrm>
            <a:off x="729818" y="540326"/>
            <a:ext cx="10982536" cy="781764"/>
          </a:xfrm>
        </p:spPr>
        <p:txBody>
          <a:bodyPr/>
          <a:lstStyle/>
          <a:p>
            <a:r>
              <a:rPr lang="de-DE" dirty="0"/>
              <a:t>GESELLSCHAFTLICHE VERANTWORTUNG UND TRANSFER</a:t>
            </a:r>
          </a:p>
        </p:txBody>
      </p:sp>
      <p:sp>
        <p:nvSpPr>
          <p:cNvPr id="6" name="Textfeld 5">
            <a:extLst>
              <a:ext uri="{FF2B5EF4-FFF2-40B4-BE49-F238E27FC236}">
                <a16:creationId xmlns:a16="http://schemas.microsoft.com/office/drawing/2014/main" id="{B0DB8BA9-7862-4B26-A326-41C8D8672EC4}"/>
              </a:ext>
            </a:extLst>
          </p:cNvPr>
          <p:cNvSpPr txBox="1"/>
          <p:nvPr/>
        </p:nvSpPr>
        <p:spPr>
          <a:xfrm>
            <a:off x="729818" y="1007408"/>
            <a:ext cx="11118875" cy="307777"/>
          </a:xfrm>
          <a:prstGeom prst="rect">
            <a:avLst/>
          </a:prstGeom>
          <a:noFill/>
        </p:spPr>
        <p:txBody>
          <a:bodyPr wrap="square">
            <a:spAutoFit/>
          </a:bodyPr>
          <a:lstStyle/>
          <a:p>
            <a:endParaRPr lang="de-DE" sz="1400" b="1" dirty="0">
              <a:effectLst/>
            </a:endParaRPr>
          </a:p>
        </p:txBody>
      </p:sp>
      <p:pic>
        <p:nvPicPr>
          <p:cNvPr id="12" name="Inhaltsplatzhalter 11">
            <a:extLst>
              <a:ext uri="{FF2B5EF4-FFF2-40B4-BE49-F238E27FC236}">
                <a16:creationId xmlns:a16="http://schemas.microsoft.com/office/drawing/2014/main" id="{E391E878-EA3A-409F-95F5-C9E242888FAD}"/>
              </a:ext>
            </a:extLst>
          </p:cNvPr>
          <p:cNvPicPr>
            <a:picLocks noGrp="1" noChangeAspect="1"/>
          </p:cNvPicPr>
          <p:nvPr>
            <p:ph idx="12"/>
          </p:nvPr>
        </p:nvPicPr>
        <p:blipFill>
          <a:blip r:embed="rId2" cstate="email">
            <a:extLst>
              <a:ext uri="{28A0092B-C50C-407E-A947-70E740481C1C}">
                <a14:useLocalDpi xmlns:a14="http://schemas.microsoft.com/office/drawing/2010/main"/>
              </a:ext>
            </a:extLst>
          </a:blip>
          <a:stretch>
            <a:fillRect/>
          </a:stretch>
        </p:blipFill>
        <p:spPr>
          <a:xfrm>
            <a:off x="7337312" y="1847261"/>
            <a:ext cx="864000" cy="864000"/>
          </a:xfrm>
          <a:ln>
            <a:noFill/>
          </a:ln>
        </p:spPr>
      </p:pic>
      <p:pic>
        <p:nvPicPr>
          <p:cNvPr id="20" name="Grafik 19">
            <a:extLst>
              <a:ext uri="{FF2B5EF4-FFF2-40B4-BE49-F238E27FC236}">
                <a16:creationId xmlns:a16="http://schemas.microsoft.com/office/drawing/2014/main" id="{9F489659-C2F4-438E-8D7D-0C4AC8C3A6C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4074" y="1847261"/>
            <a:ext cx="864000" cy="864000"/>
          </a:xfrm>
          <a:prstGeom prst="rect">
            <a:avLst/>
          </a:prstGeom>
        </p:spPr>
      </p:pic>
      <p:pic>
        <p:nvPicPr>
          <p:cNvPr id="24" name="Grafik 23">
            <a:extLst>
              <a:ext uri="{FF2B5EF4-FFF2-40B4-BE49-F238E27FC236}">
                <a16:creationId xmlns:a16="http://schemas.microsoft.com/office/drawing/2014/main" id="{27220538-F058-4627-A048-F10D8CBDCA69}"/>
              </a:ext>
            </a:extLst>
          </p:cNvPr>
          <p:cNvPicPr>
            <a:picLocks noChangeAspect="1"/>
          </p:cNvPicPr>
          <p:nvPr/>
        </p:nvPicPr>
        <p:blipFill>
          <a:blip r:embed="rId4" cstate="email">
            <a:alphaModFix/>
            <a:extLst>
              <a:ext uri="{28A0092B-C50C-407E-A947-70E740481C1C}">
                <a14:useLocalDpi xmlns:a14="http://schemas.microsoft.com/office/drawing/2010/main"/>
              </a:ext>
            </a:extLst>
          </a:blip>
          <a:stretch>
            <a:fillRect/>
          </a:stretch>
        </p:blipFill>
        <p:spPr>
          <a:xfrm>
            <a:off x="4490693" y="1847261"/>
            <a:ext cx="864000" cy="864000"/>
          </a:xfrm>
          <a:prstGeom prst="rect">
            <a:avLst/>
          </a:prstGeom>
        </p:spPr>
      </p:pic>
      <p:sp>
        <p:nvSpPr>
          <p:cNvPr id="29" name="Textfeld 28">
            <a:extLst>
              <a:ext uri="{FF2B5EF4-FFF2-40B4-BE49-F238E27FC236}">
                <a16:creationId xmlns:a16="http://schemas.microsoft.com/office/drawing/2014/main" id="{BF886BD0-0688-4C79-A2A0-E012DE5C3B61}"/>
              </a:ext>
            </a:extLst>
          </p:cNvPr>
          <p:cNvSpPr txBox="1"/>
          <p:nvPr/>
        </p:nvSpPr>
        <p:spPr>
          <a:xfrm>
            <a:off x="963642" y="2858648"/>
            <a:ext cx="2881771" cy="3179622"/>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Verantwortung für die Lösung der Zukunfts-herausforderungen</a:t>
            </a:r>
          </a:p>
          <a:p>
            <a:pPr algn="l">
              <a:spcBef>
                <a:spcPts val="600"/>
              </a:spcBef>
            </a:pPr>
            <a:r>
              <a:rPr lang="de-DE" sz="1400" dirty="0">
                <a:solidFill>
                  <a:srgbClr val="131313"/>
                </a:solidFill>
                <a:latin typeface="Arial" panose="020B0604020202020204"/>
              </a:rPr>
              <a:t>Aktive </a:t>
            </a: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Beiträge für die Bewältigung aktueller Herausforderungen</a:t>
            </a:r>
            <a:r>
              <a:rPr lang="de-DE" sz="1200" dirty="0">
                <a:solidFill>
                  <a:srgbClr val="131313"/>
                </a:solidFill>
                <a:latin typeface="Arial" panose="020B0604020202020204"/>
              </a:rPr>
              <a:t>:</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60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Gestaltung der Energiewende</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Nachhaltiger Umgang mit Ressourcen</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Klima- und Umweltschutz</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Materialien und Werkstoffe</a:t>
            </a: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lang="de-DE" sz="1200" dirty="0">
                <a:solidFill>
                  <a:srgbClr val="131313"/>
                </a:solidFill>
                <a:latin typeface="Arial" panose="020B0604020202020204"/>
              </a:rPr>
              <a:t>Recycling</a:t>
            </a:r>
            <a:endPar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endParaRPr>
          </a:p>
          <a:p>
            <a:pPr marL="171450" marR="0" lvl="0" indent="-171450" algn="l" defTabSz="914400" rtl="0" eaLnBrk="1" fontAlgn="auto" latinLnBrk="0" hangingPunct="1">
              <a:lnSpc>
                <a:spcPct val="100000"/>
              </a:lnSpc>
              <a:spcBef>
                <a:spcPts val="0"/>
              </a:spcBef>
              <a:spcAft>
                <a:spcPts val="0"/>
              </a:spcAft>
              <a:buClr>
                <a:schemeClr val="accent5">
                  <a:lumMod val="75000"/>
                </a:schemeClr>
              </a:buClr>
              <a:buSzTx/>
              <a:buFont typeface="Courier New" panose="02070309020205020404" pitchFamily="49" charset="0"/>
              <a:buChar char="o"/>
              <a:tabLst/>
              <a:defRPr/>
            </a:pPr>
            <a:r>
              <a:rPr kumimoji="0" lang="de-DE" sz="1200" b="0" i="0" u="none" strike="noStrike" kern="1200" cap="none" spc="0" normalizeH="0" baseline="0" noProof="0" dirty="0">
                <a:ln>
                  <a:noFill/>
                </a:ln>
                <a:solidFill>
                  <a:srgbClr val="131313"/>
                </a:solidFill>
                <a:effectLst/>
                <a:uLnTx/>
                <a:uFillTx/>
                <a:latin typeface="Arial" panose="020B0604020202020204"/>
                <a:ea typeface="+mn-ea"/>
                <a:cs typeface="+mn-cs"/>
              </a:rPr>
              <a:t>Digitalisierung und KI</a:t>
            </a:r>
          </a:p>
          <a:p>
            <a:pPr marL="342900" indent="-342900" algn="l">
              <a:buClr>
                <a:schemeClr val="accent5">
                  <a:lumMod val="75000"/>
                </a:schemeClr>
              </a:buClr>
              <a:buFont typeface="Courier New" panose="02070309020205020404" pitchFamily="49" charset="0"/>
              <a:buChar char="o"/>
            </a:pPr>
            <a:endParaRPr lang="de-DE" sz="2000" b="1" i="0" dirty="0">
              <a:solidFill>
                <a:srgbClr val="004A7D"/>
              </a:solidFill>
              <a:latin typeface="Spartan ExtraBold" pitchFamily="2" charset="77"/>
            </a:endParaRPr>
          </a:p>
          <a:p>
            <a:pPr algn="l"/>
            <a:endParaRPr lang="de-DE" sz="2000" b="1" i="0" dirty="0">
              <a:solidFill>
                <a:srgbClr val="004A7D"/>
              </a:solidFill>
              <a:latin typeface="Spartan ExtraBold" pitchFamily="2" charset="77"/>
            </a:endParaRPr>
          </a:p>
        </p:txBody>
      </p:sp>
      <p:sp>
        <p:nvSpPr>
          <p:cNvPr id="30" name="Textfeld 29">
            <a:extLst>
              <a:ext uri="{FF2B5EF4-FFF2-40B4-BE49-F238E27FC236}">
                <a16:creationId xmlns:a16="http://schemas.microsoft.com/office/drawing/2014/main" id="{92A5A984-9DE2-4F70-B619-70785779C8E7}"/>
              </a:ext>
            </a:extLst>
          </p:cNvPr>
          <p:cNvSpPr txBox="1"/>
          <p:nvPr/>
        </p:nvSpPr>
        <p:spPr>
          <a:xfrm>
            <a:off x="3971161" y="2867884"/>
            <a:ext cx="2025849" cy="1670040"/>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Wissenstransfer</a:t>
            </a:r>
          </a:p>
          <a:p>
            <a:pPr algn="l">
              <a:spcBef>
                <a:spcPts val="600"/>
              </a:spcBef>
            </a:pPr>
            <a:r>
              <a:rPr lang="de-DE" sz="1400" b="0" i="0" dirty="0">
                <a:solidFill>
                  <a:srgbClr val="202122"/>
                </a:solidFill>
                <a:effectLst/>
                <a:latin typeface="Arial" panose="020B0604020202020204" pitchFamily="34" charset="0"/>
              </a:rPr>
              <a:t>Kommunikation zwischen Wissenschaft und Öffentlichkeit</a:t>
            </a:r>
            <a:endParaRPr lang="de-DE" sz="1400" b="1" i="0" dirty="0">
              <a:solidFill>
                <a:srgbClr val="004A7D"/>
              </a:solidFill>
              <a:latin typeface="Spartan ExtraBold" pitchFamily="2" charset="77"/>
            </a:endParaRPr>
          </a:p>
        </p:txBody>
      </p:sp>
      <p:sp>
        <p:nvSpPr>
          <p:cNvPr id="32" name="Textfeld 31">
            <a:extLst>
              <a:ext uri="{FF2B5EF4-FFF2-40B4-BE49-F238E27FC236}">
                <a16:creationId xmlns:a16="http://schemas.microsoft.com/office/drawing/2014/main" id="{5C9546A5-E5C9-43B9-B3D0-D507D12C0BC0}"/>
              </a:ext>
            </a:extLst>
          </p:cNvPr>
          <p:cNvSpPr txBox="1"/>
          <p:nvPr/>
        </p:nvSpPr>
        <p:spPr>
          <a:xfrm>
            <a:off x="6341904" y="2865572"/>
            <a:ext cx="3083544" cy="2804656"/>
          </a:xfrm>
          <a:prstGeom prst="rect">
            <a:avLst/>
          </a:prstGeom>
        </p:spPr>
        <p:txBody>
          <a:bodyPr wrap="square" lIns="0" rIns="0" rtlCol="0" anchor="t">
            <a:normAutofit/>
          </a:bodyPr>
          <a:lstStyle/>
          <a:p>
            <a:pPr algn="l"/>
            <a:r>
              <a:rPr lang="de-DE" sz="2000" b="1" i="0" dirty="0">
                <a:solidFill>
                  <a:srgbClr val="004A7D"/>
                </a:solidFill>
                <a:latin typeface="Spartan ExtraBold" pitchFamily="2" charset="77"/>
              </a:rPr>
              <a:t>Technologietransfer und Verwertungskooperationen</a:t>
            </a:r>
          </a:p>
          <a:p>
            <a:pPr algn="l">
              <a:spcBef>
                <a:spcPts val="600"/>
              </a:spcBef>
            </a:pPr>
            <a:r>
              <a:rPr lang="de-DE" sz="1400" dirty="0"/>
              <a:t>Transfer von Wissen, Erfindungen </a:t>
            </a:r>
            <a:br>
              <a:rPr lang="de-DE" sz="1400" dirty="0"/>
            </a:br>
            <a:r>
              <a:rPr lang="de-DE" sz="1400" dirty="0"/>
              <a:t>und Patenten in die Wirtschaft </a:t>
            </a:r>
            <a:endParaRPr lang="de-DE" sz="1400" b="1" i="0" dirty="0">
              <a:solidFill>
                <a:srgbClr val="004A7D"/>
              </a:solidFill>
            </a:endParaRPr>
          </a:p>
        </p:txBody>
      </p:sp>
      <p:sp>
        <p:nvSpPr>
          <p:cNvPr id="33" name="Textfeld 32">
            <a:extLst>
              <a:ext uri="{FF2B5EF4-FFF2-40B4-BE49-F238E27FC236}">
                <a16:creationId xmlns:a16="http://schemas.microsoft.com/office/drawing/2014/main" id="{80288E3D-AD9E-41AE-80AA-D435F60A9A8A}"/>
              </a:ext>
            </a:extLst>
          </p:cNvPr>
          <p:cNvSpPr txBox="1"/>
          <p:nvPr/>
        </p:nvSpPr>
        <p:spPr>
          <a:xfrm>
            <a:off x="988291" y="4350327"/>
            <a:ext cx="2456873" cy="109912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pic>
        <p:nvPicPr>
          <p:cNvPr id="14" name="Grafik 13">
            <a:extLst>
              <a:ext uri="{FF2B5EF4-FFF2-40B4-BE49-F238E27FC236}">
                <a16:creationId xmlns:a16="http://schemas.microsoft.com/office/drawing/2014/main" id="{D9E20A28-3BE4-47A2-9CA1-D67FBDFA641E}"/>
              </a:ext>
            </a:extLst>
          </p:cNvPr>
          <p:cNvPicPr>
            <a:picLocks noChangeAspect="1"/>
          </p:cNvPicPr>
          <p:nvPr/>
        </p:nvPicPr>
        <p:blipFill>
          <a:blip r:embed="rId5"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28" name="Grafik 27">
            <a:extLst>
              <a:ext uri="{FF2B5EF4-FFF2-40B4-BE49-F238E27FC236}">
                <a16:creationId xmlns:a16="http://schemas.microsoft.com/office/drawing/2014/main" id="{F5882EAC-CBD4-4138-9F61-C445B998D10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83932" y="1847261"/>
            <a:ext cx="864000" cy="864000"/>
          </a:xfrm>
          <a:prstGeom prst="rect">
            <a:avLst/>
          </a:prstGeom>
        </p:spPr>
      </p:pic>
      <p:sp>
        <p:nvSpPr>
          <p:cNvPr id="31" name="Textfeld 30">
            <a:extLst>
              <a:ext uri="{FF2B5EF4-FFF2-40B4-BE49-F238E27FC236}">
                <a16:creationId xmlns:a16="http://schemas.microsoft.com/office/drawing/2014/main" id="{E98C632F-4585-4CF1-8178-26634B12CD67}"/>
              </a:ext>
            </a:extLst>
          </p:cNvPr>
          <p:cNvSpPr txBox="1"/>
          <p:nvPr/>
        </p:nvSpPr>
        <p:spPr>
          <a:xfrm>
            <a:off x="9716914" y="2879433"/>
            <a:ext cx="2025849" cy="1867365"/>
          </a:xfrm>
          <a:prstGeom prst="rect">
            <a:avLst/>
          </a:prstGeom>
        </p:spPr>
        <p:txBody>
          <a:bodyPr wrap="square" lIns="0" rIns="0" rtlCol="0" anchor="t">
            <a:norm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de-DE" sz="2000" b="1" i="0" dirty="0">
                <a:solidFill>
                  <a:srgbClr val="004A7D"/>
                </a:solidFill>
                <a:latin typeface="Spartan ExtraBold" pitchFamily="2" charset="77"/>
              </a:rPr>
              <a:t>Entrepreneurship</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Förderung von Ausgründungen aus </a:t>
            </a:r>
            <a:b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br>
            <a:r>
              <a:rPr kumimoji="0" lang="de-DE" sz="1400" b="0" i="0" u="none" strike="noStrike" kern="1200" cap="none" spc="0" normalizeH="0" baseline="0" noProof="0" dirty="0">
                <a:ln>
                  <a:noFill/>
                </a:ln>
                <a:solidFill>
                  <a:srgbClr val="131313"/>
                </a:solidFill>
                <a:effectLst/>
                <a:uLnTx/>
                <a:uFillTx/>
                <a:latin typeface="Arial" panose="020B0604020202020204"/>
                <a:ea typeface="+mn-ea"/>
                <a:cs typeface="+mn-cs"/>
              </a:rPr>
              <a:t>der Wissenschaft und Unterstützung innovativer Startups</a:t>
            </a:r>
          </a:p>
        </p:txBody>
      </p:sp>
    </p:spTree>
    <p:extLst>
      <p:ext uri="{BB962C8B-B14F-4D97-AF65-F5344CB8AC3E}">
        <p14:creationId xmlns:p14="http://schemas.microsoft.com/office/powerpoint/2010/main" val="24798085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748AACC-670E-4AB6-9D9B-29FDD4CC7A0E}"/>
              </a:ext>
            </a:extLst>
          </p:cNvPr>
          <p:cNvSpPr>
            <a:spLocks noGrp="1"/>
          </p:cNvSpPr>
          <p:nvPr>
            <p:ph idx="12"/>
          </p:nvPr>
        </p:nvSpPr>
        <p:spPr>
          <a:xfrm>
            <a:off x="760227" y="1364456"/>
            <a:ext cx="7173810" cy="4450557"/>
          </a:xfrm>
        </p:spPr>
        <p:txBody>
          <a:bodyPr/>
          <a:lstStyle/>
          <a:p>
            <a:pPr marL="285750" indent="-285750">
              <a:spcBef>
                <a:spcPts val="600"/>
              </a:spcBef>
              <a:spcAft>
                <a:spcPts val="600"/>
              </a:spcAft>
              <a:buFont typeface="Courier New" panose="02070309020205020404" pitchFamily="49" charset="0"/>
              <a:buChar char="o"/>
            </a:pPr>
            <a:r>
              <a:rPr lang="de-DE" dirty="0"/>
              <a:t>Zentrum für effiziente Hochtemperatur- Stoffwandlung (ZeHS) </a:t>
            </a:r>
          </a:p>
          <a:p>
            <a:pPr marL="285750" indent="-285750">
              <a:spcBef>
                <a:spcPts val="600"/>
              </a:spcBef>
              <a:spcAft>
                <a:spcPts val="600"/>
              </a:spcAft>
              <a:buFont typeface="Courier New" panose="02070309020205020404" pitchFamily="49" charset="0"/>
              <a:buChar char="o"/>
            </a:pPr>
            <a:r>
              <a:rPr lang="de-DE" dirty="0"/>
              <a:t>Kooperationszentrum Smart Materials Design (gemeinsam mit DESY)</a:t>
            </a:r>
          </a:p>
          <a:p>
            <a:pPr marL="285750" indent="-285750">
              <a:spcBef>
                <a:spcPts val="600"/>
              </a:spcBef>
              <a:spcAft>
                <a:spcPts val="600"/>
              </a:spcAft>
              <a:buFont typeface="Courier New" panose="02070309020205020404" pitchFamily="49" charset="0"/>
              <a:buChar char="o"/>
            </a:pPr>
            <a:r>
              <a:rPr lang="de-DE" dirty="0"/>
              <a:t>Zentrum für Wasserforschung (ZeWaF)</a:t>
            </a:r>
          </a:p>
          <a:p>
            <a:pPr marL="285750" indent="-285750">
              <a:spcBef>
                <a:spcPts val="600"/>
              </a:spcBef>
              <a:spcAft>
                <a:spcPts val="600"/>
              </a:spcAft>
              <a:buFont typeface="Courier New" panose="02070309020205020404" pitchFamily="49" charset="0"/>
              <a:buChar char="o"/>
            </a:pPr>
            <a:r>
              <a:rPr lang="de-DE" dirty="0"/>
              <a:t>Freiberg Center for Circular Economy (FCCE) </a:t>
            </a:r>
          </a:p>
          <a:p>
            <a:pPr marL="285750" indent="-285750">
              <a:spcBef>
                <a:spcPts val="600"/>
              </a:spcBef>
              <a:spcAft>
                <a:spcPts val="600"/>
              </a:spcAft>
              <a:buFont typeface="Courier New" panose="02070309020205020404" pitchFamily="49" charset="0"/>
              <a:buChar char="o"/>
            </a:pPr>
            <a:r>
              <a:rPr lang="de-DE" dirty="0"/>
              <a:t>Freiberger Hochdruckforschungszentrum FHP</a:t>
            </a:r>
          </a:p>
          <a:p>
            <a:pPr marL="285750" indent="-285750">
              <a:spcBef>
                <a:spcPts val="600"/>
              </a:spcBef>
              <a:spcAft>
                <a:spcPts val="600"/>
              </a:spcAft>
              <a:buFont typeface="Courier New" panose="02070309020205020404" pitchFamily="49" charset="0"/>
              <a:buChar char="o"/>
            </a:pPr>
            <a:r>
              <a:rPr lang="de-DE" dirty="0"/>
              <a:t>Zentrum für intelligente Untergrundstrukturen</a:t>
            </a:r>
          </a:p>
          <a:p>
            <a:pPr marL="285750" indent="-285750">
              <a:spcBef>
                <a:spcPts val="600"/>
              </a:spcBef>
              <a:spcAft>
                <a:spcPts val="600"/>
              </a:spcAft>
              <a:buFont typeface="Courier New" panose="02070309020205020404" pitchFamily="49" charset="0"/>
              <a:buChar char="o"/>
            </a:pPr>
            <a:r>
              <a:rPr lang="de-DE" dirty="0"/>
              <a:t>Forschungszentrum für Treibhausgasneutrale Kreislaufwirtschaft (CircEcon)</a:t>
            </a:r>
          </a:p>
          <a:p>
            <a:pPr marL="285750" indent="-285750">
              <a:spcBef>
                <a:spcPts val="600"/>
              </a:spcBef>
              <a:spcAft>
                <a:spcPts val="600"/>
              </a:spcAft>
              <a:buFont typeface="Courier New" panose="02070309020205020404" pitchFamily="49" charset="0"/>
              <a:buChar char="o"/>
            </a:pPr>
            <a:r>
              <a:rPr lang="de-DE" dirty="0"/>
              <a:t>Interdisziplinäres Ökologisches Zentrum (IÖZ)</a:t>
            </a:r>
          </a:p>
          <a:p>
            <a:pPr marL="285750" indent="-285750">
              <a:spcBef>
                <a:spcPts val="600"/>
              </a:spcBef>
              <a:spcAft>
                <a:spcPts val="600"/>
              </a:spcAft>
              <a:buFont typeface="Courier New" panose="02070309020205020404" pitchFamily="49" charset="0"/>
              <a:buChar char="o"/>
            </a:pPr>
            <a:r>
              <a:rPr lang="de-DE" dirty="0"/>
              <a:t>Scientific Diving Center</a:t>
            </a:r>
          </a:p>
          <a:p>
            <a:pPr marL="285750" indent="-285750">
              <a:spcBef>
                <a:spcPts val="1200"/>
              </a:spcBef>
              <a:spcAft>
                <a:spcPts val="600"/>
              </a:spcAft>
              <a:buFont typeface="Courier New" panose="02070309020205020404" pitchFamily="49" charset="0"/>
              <a:buChar char="o"/>
            </a:pPr>
            <a:endParaRPr lang="de-DE" dirty="0"/>
          </a:p>
          <a:p>
            <a:pPr marL="285750" indent="-285750">
              <a:spcBef>
                <a:spcPts val="0"/>
              </a:spcBef>
              <a:spcAft>
                <a:spcPts val="600"/>
              </a:spcAft>
              <a:buFont typeface="Courier New" panose="02070309020205020404" pitchFamily="49" charset="0"/>
              <a:buChar char="o"/>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a:p>
            <a:pPr>
              <a:spcBef>
                <a:spcPts val="600"/>
              </a:spcBef>
            </a:pPr>
            <a:endParaRPr lang="de-DE" dirty="0"/>
          </a:p>
        </p:txBody>
      </p:sp>
      <p:sp>
        <p:nvSpPr>
          <p:cNvPr id="4" name="Flussdiagramm: Manuelle Eingabe 3">
            <a:extLst>
              <a:ext uri="{FF2B5EF4-FFF2-40B4-BE49-F238E27FC236}">
                <a16:creationId xmlns:a16="http://schemas.microsoft.com/office/drawing/2014/main" id="{4ED5A354-2E0D-46AF-91FB-9DA5A2AEFE5F}"/>
              </a:ext>
            </a:extLst>
          </p:cNvPr>
          <p:cNvSpPr/>
          <p:nvPr/>
        </p:nvSpPr>
        <p:spPr>
          <a:xfrm rot="16200000">
            <a:off x="6584165" y="1349145"/>
            <a:ext cx="6956982"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164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5" name="Grafik 4">
            <a:extLst>
              <a:ext uri="{FF2B5EF4-FFF2-40B4-BE49-F238E27FC236}">
                <a16:creationId xmlns:a16="http://schemas.microsoft.com/office/drawing/2014/main" id="{7EF2CF55-8278-4BD1-A755-2B6CD641600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4"/>
            <a:ext cx="12192000" cy="2053123"/>
          </a:xfrm>
          <a:prstGeom prst="rect">
            <a:avLst/>
          </a:prstGeom>
        </p:spPr>
      </p:pic>
      <p:sp>
        <p:nvSpPr>
          <p:cNvPr id="3" name="Titel 2">
            <a:extLst>
              <a:ext uri="{FF2B5EF4-FFF2-40B4-BE49-F238E27FC236}">
                <a16:creationId xmlns:a16="http://schemas.microsoft.com/office/drawing/2014/main" id="{6D2EB379-BA33-4F64-B29B-B951DBC6E21C}"/>
              </a:ext>
            </a:extLst>
          </p:cNvPr>
          <p:cNvSpPr>
            <a:spLocks noGrp="1"/>
          </p:cNvSpPr>
          <p:nvPr>
            <p:ph type="title"/>
          </p:nvPr>
        </p:nvSpPr>
        <p:spPr/>
        <p:txBody>
          <a:bodyPr/>
          <a:lstStyle/>
          <a:p>
            <a:r>
              <a:rPr lang="de-DE" dirty="0"/>
              <a:t>INTERDISZIPLINÄRE ZENTREN</a:t>
            </a:r>
          </a:p>
        </p:txBody>
      </p:sp>
    </p:spTree>
    <p:extLst>
      <p:ext uri="{BB962C8B-B14F-4D97-AF65-F5344CB8AC3E}">
        <p14:creationId xmlns:p14="http://schemas.microsoft.com/office/powerpoint/2010/main" val="2339955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ussdiagramm: Manuelle Eingabe 5">
            <a:extLst>
              <a:ext uri="{FF2B5EF4-FFF2-40B4-BE49-F238E27FC236}">
                <a16:creationId xmlns:a16="http://schemas.microsoft.com/office/drawing/2014/main" id="{3E18A4EC-70D6-4C12-B1AB-87041F41CD30}"/>
              </a:ext>
            </a:extLst>
          </p:cNvPr>
          <p:cNvSpPr/>
          <p:nvPr/>
        </p:nvSpPr>
        <p:spPr>
          <a:xfrm rot="16200000">
            <a:off x="6633657" y="129965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126F5E14-5549-468C-955B-E1E8B037C359}"/>
              </a:ext>
            </a:extLst>
          </p:cNvPr>
          <p:cNvSpPr>
            <a:spLocks noGrp="1"/>
          </p:cNvSpPr>
          <p:nvPr>
            <p:ph type="title"/>
          </p:nvPr>
        </p:nvSpPr>
        <p:spPr/>
        <p:txBody>
          <a:bodyPr/>
          <a:lstStyle/>
          <a:p>
            <a:r>
              <a:rPr lang="de-DE" dirty="0"/>
              <a:t>DFG-GRADUIERTENKOLLEG GRK 2802</a:t>
            </a:r>
            <a:br>
              <a:rPr lang="de-DE" dirty="0"/>
            </a:br>
            <a:r>
              <a:rPr lang="de-DE" sz="1400" b="0" i="0" dirty="0">
                <a:solidFill>
                  <a:schemeClr val="accent5">
                    <a:lumMod val="50000"/>
                  </a:schemeClr>
                </a:solidFill>
                <a:effectLst/>
              </a:rPr>
              <a:t>Feuerfest Recycling - Ein Beitrag für Rohstoff-, Energie- und Klimaeffizienz in Hochtemperaturprozessen</a:t>
            </a:r>
            <a:br>
              <a:rPr lang="de-DE" i="0" dirty="0">
                <a:solidFill>
                  <a:schemeClr val="accent5">
                    <a:lumMod val="50000"/>
                  </a:schemeClr>
                </a:solidFill>
                <a:effectLst/>
                <a:latin typeface="Jost"/>
              </a:rPr>
            </a:br>
            <a:endParaRPr lang="de-DE" dirty="0"/>
          </a:p>
        </p:txBody>
      </p:sp>
      <p:pic>
        <p:nvPicPr>
          <p:cNvPr id="7" name="Grafik 6">
            <a:extLst>
              <a:ext uri="{FF2B5EF4-FFF2-40B4-BE49-F238E27FC236}">
                <a16:creationId xmlns:a16="http://schemas.microsoft.com/office/drawing/2014/main" id="{9C0BF186-3714-42F6-AE7F-788AAB693D3C}"/>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graphicFrame>
        <p:nvGraphicFramePr>
          <p:cNvPr id="4" name="Tabelle 4">
            <a:extLst>
              <a:ext uri="{FF2B5EF4-FFF2-40B4-BE49-F238E27FC236}">
                <a16:creationId xmlns:a16="http://schemas.microsoft.com/office/drawing/2014/main" id="{012C3070-6833-475A-98A6-F690A02434D9}"/>
              </a:ext>
            </a:extLst>
          </p:cNvPr>
          <p:cNvGraphicFramePr>
            <a:graphicFrameLocks noGrp="1"/>
          </p:cNvGraphicFramePr>
          <p:nvPr>
            <p:extLst>
              <p:ext uri="{D42A27DB-BD31-4B8C-83A1-F6EECF244321}">
                <p14:modId xmlns:p14="http://schemas.microsoft.com/office/powerpoint/2010/main" val="2326968062"/>
              </p:ext>
            </p:extLst>
          </p:nvPr>
        </p:nvGraphicFramePr>
        <p:xfrm>
          <a:off x="2152071" y="3576782"/>
          <a:ext cx="8599056" cy="2452512"/>
        </p:xfrm>
        <a:graphic>
          <a:graphicData uri="http://schemas.openxmlformats.org/drawingml/2006/table">
            <a:tbl>
              <a:tblPr>
                <a:tableStyleId>{5C22544A-7EE6-4342-B048-85BDC9FD1C3A}</a:tableStyleId>
              </a:tblPr>
              <a:tblGrid>
                <a:gridCol w="4294911">
                  <a:extLst>
                    <a:ext uri="{9D8B030D-6E8A-4147-A177-3AD203B41FA5}">
                      <a16:colId xmlns:a16="http://schemas.microsoft.com/office/drawing/2014/main" val="3100681495"/>
                    </a:ext>
                  </a:extLst>
                </a:gridCol>
                <a:gridCol w="4304145">
                  <a:extLst>
                    <a:ext uri="{9D8B030D-6E8A-4147-A177-3AD203B41FA5}">
                      <a16:colId xmlns:a16="http://schemas.microsoft.com/office/drawing/2014/main" val="2081112904"/>
                    </a:ext>
                  </a:extLst>
                </a:gridCol>
              </a:tblGrid>
              <a:tr h="1639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Kernidee I: Recycling</a:t>
                      </a:r>
                    </a:p>
                    <a:p>
                      <a:endParaRPr lang="de-DE" sz="1400" dirty="0"/>
                    </a:p>
                  </a:txBody>
                  <a:tcP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Kernidee II: Upcycling</a:t>
                      </a:r>
                    </a:p>
                    <a:p>
                      <a:endParaRPr lang="de-DE" sz="1400" dirty="0"/>
                    </a:p>
                  </a:txBody>
                  <a:tcPr>
                    <a:lnL w="57150" cap="flat" cmpd="sng" algn="ctr">
                      <a:solidFill>
                        <a:schemeClr val="bg1"/>
                      </a:solidFill>
                      <a:prstDash val="solid"/>
                      <a:round/>
                      <a:headEnd type="none" w="med" len="med"/>
                      <a:tailEnd type="none" w="med" len="med"/>
                    </a:lnL>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612277253"/>
                  </a:ext>
                </a:extLst>
              </a:tr>
              <a:tr h="9894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Feuerfest-Rezyklate für neuartige Feuerfestwerkstoffe unter Nutzung umweltfreundlicher Bindemittel (harzfrei, pechfrei)</a:t>
                      </a:r>
                    </a:p>
                    <a:p>
                      <a:endParaRPr lang="de-DE" sz="1400" dirty="0"/>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Feuerfest-Rezyklate für neuartige Verbundwerkstoffe </a:t>
                      </a:r>
                    </a:p>
                    <a:p>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950031874"/>
                  </a:ext>
                </a:extLst>
              </a:tr>
              <a:tr h="905455">
                <a:tc>
                  <a:txBody>
                    <a:bodyPr/>
                    <a:lstStyle/>
                    <a:p>
                      <a:r>
                        <a:rPr lang="de-DE" sz="1400" dirty="0"/>
                        <a:t>Anwendung: </a:t>
                      </a:r>
                      <a:br>
                        <a:rPr lang="de-DE" sz="1400" dirty="0"/>
                      </a:br>
                      <a:r>
                        <a:rPr lang="de-DE" sz="1400" dirty="0"/>
                        <a:t>Auskleidungsmaterial für Stahlpfannen</a:t>
                      </a:r>
                    </a:p>
                  </a:txBody>
                  <a:tcPr>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a:t>Anwendung: </a:t>
                      </a:r>
                      <a:br>
                        <a:rPr lang="de-DE" sz="1400" dirty="0"/>
                      </a:br>
                      <a:r>
                        <a:rPr lang="de-DE" sz="1400" dirty="0"/>
                        <a:t>Elektrodenmaterial für Aluminiumschmelzflusselektrolyse</a:t>
                      </a:r>
                    </a:p>
                    <a:p>
                      <a:endParaRPr lang="de-DE" sz="1400" dirty="0"/>
                    </a:p>
                  </a:txBody>
                  <a:tcPr>
                    <a:lnL w="57150" cap="flat" cmpd="sng" algn="ctr">
                      <a:solidFill>
                        <a:schemeClr val="bg1"/>
                      </a:solidFill>
                      <a:prstDash val="solid"/>
                      <a:round/>
                      <a:headEnd type="none" w="med" len="med"/>
                      <a:tailEnd type="none" w="med" len="med"/>
                    </a:lnL>
                    <a:lnT w="57150" cap="flat" cmpd="sng" algn="ctr">
                      <a:solidFill>
                        <a:schemeClr val="bg1"/>
                      </a:solidFill>
                      <a:prstDash val="solid"/>
                      <a:round/>
                      <a:headEnd type="none" w="med" len="med"/>
                      <a:tailEnd type="none" w="med" len="med"/>
                    </a:lnT>
                    <a:solidFill>
                      <a:schemeClr val="tx2">
                        <a:lumMod val="20000"/>
                        <a:lumOff val="80000"/>
                      </a:schemeClr>
                    </a:solidFill>
                  </a:tcPr>
                </a:tc>
                <a:extLst>
                  <a:ext uri="{0D108BD9-81ED-4DB2-BD59-A6C34878D82A}">
                    <a16:rowId xmlns:a16="http://schemas.microsoft.com/office/drawing/2014/main" val="3990746427"/>
                  </a:ext>
                </a:extLst>
              </a:tr>
            </a:tbl>
          </a:graphicData>
        </a:graphic>
      </p:graphicFrame>
      <p:sp>
        <p:nvSpPr>
          <p:cNvPr id="2" name="Inhaltsplatzhalter 1">
            <a:extLst>
              <a:ext uri="{FF2B5EF4-FFF2-40B4-BE49-F238E27FC236}">
                <a16:creationId xmlns:a16="http://schemas.microsoft.com/office/drawing/2014/main" id="{59C31DCF-6E7B-4402-8ECE-5DFEB3A8FB5A}"/>
              </a:ext>
            </a:extLst>
          </p:cNvPr>
          <p:cNvSpPr>
            <a:spLocks noGrp="1"/>
          </p:cNvSpPr>
          <p:nvPr>
            <p:ph idx="12"/>
          </p:nvPr>
        </p:nvSpPr>
        <p:spPr>
          <a:xfrm>
            <a:off x="719196" y="1313587"/>
            <a:ext cx="9529330" cy="4450557"/>
          </a:xfrm>
        </p:spPr>
        <p:txBody>
          <a:bodyPr/>
          <a:lstStyle/>
          <a:p>
            <a:pPr>
              <a:spcBef>
                <a:spcPts val="0"/>
              </a:spcBef>
              <a:spcAft>
                <a:spcPts val="600"/>
              </a:spcAft>
            </a:pPr>
            <a:r>
              <a:rPr lang="de-DE" b="1" dirty="0">
                <a:solidFill>
                  <a:schemeClr val="accent5">
                    <a:lumMod val="50000"/>
                  </a:schemeClr>
                </a:solidFill>
              </a:rPr>
              <a:t>Ziele</a:t>
            </a:r>
          </a:p>
          <a:p>
            <a:pPr marL="285750" indent="-285750">
              <a:spcBef>
                <a:spcPts val="0"/>
              </a:spcBef>
              <a:spcAft>
                <a:spcPts val="600"/>
              </a:spcAft>
              <a:buFont typeface="Courier New" panose="02070309020205020404" pitchFamily="49" charset="0"/>
              <a:buChar char="o"/>
            </a:pPr>
            <a:r>
              <a:rPr lang="de-DE" dirty="0"/>
              <a:t>Fachübergreifende, strukturierte Ausbildung von Promovierenden auf dem Gebiet von Recycling und Upcycling von feuerfesten Materialien</a:t>
            </a:r>
          </a:p>
          <a:p>
            <a:pPr marL="285750" indent="-285750">
              <a:spcBef>
                <a:spcPts val="0"/>
              </a:spcBef>
              <a:spcAft>
                <a:spcPts val="600"/>
              </a:spcAft>
              <a:buFont typeface="Courier New" panose="02070309020205020404" pitchFamily="49" charset="0"/>
              <a:buChar char="o"/>
            </a:pPr>
            <a:r>
              <a:rPr lang="de-DE" dirty="0"/>
              <a:t>Erforschung einer neuen Generation von grobkörnigen Hochtemperaturwerkstoffen auf Basis von Feuerfest-Rezyklaten mit speziellen funktionstechnischen Eigenschaften für Hochtemperaturprozesse der Metallurgie</a:t>
            </a:r>
            <a:br>
              <a:rPr lang="de-DE" dirty="0"/>
            </a:br>
            <a:endParaRPr lang="de-DE" dirty="0"/>
          </a:p>
          <a:p>
            <a:r>
              <a:rPr lang="de-DE" b="1" dirty="0">
                <a:solidFill>
                  <a:schemeClr val="accent5">
                    <a:lumMod val="50000"/>
                  </a:schemeClr>
                </a:solidFill>
              </a:rPr>
              <a:t>Kernideen</a:t>
            </a:r>
          </a:p>
        </p:txBody>
      </p:sp>
      <p:pic>
        <p:nvPicPr>
          <p:cNvPr id="1026" name="Picture 2" descr="Logo des GRK 2802">
            <a:extLst>
              <a:ext uri="{FF2B5EF4-FFF2-40B4-BE49-F238E27FC236}">
                <a16:creationId xmlns:a16="http://schemas.microsoft.com/office/drawing/2014/main" id="{2069B525-ED37-43A9-A1C8-96007FBCCC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81126" y="2953896"/>
            <a:ext cx="2086987" cy="12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968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ussdiagramm: Manuelle Eingabe 10">
            <a:extLst>
              <a:ext uri="{FF2B5EF4-FFF2-40B4-BE49-F238E27FC236}">
                <a16:creationId xmlns:a16="http://schemas.microsoft.com/office/drawing/2014/main" id="{C509E5A2-2255-48E3-8D4E-A480EA947C1F}"/>
              </a:ext>
            </a:extLst>
          </p:cNvPr>
          <p:cNvSpPr/>
          <p:nvPr/>
        </p:nvSpPr>
        <p:spPr>
          <a:xfrm rot="16200000">
            <a:off x="6633657" y="1299658"/>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41CCD8E0-15EE-418F-BF09-B9DC8F809096}"/>
              </a:ext>
            </a:extLst>
          </p:cNvPr>
          <p:cNvSpPr>
            <a:spLocks noGrp="1"/>
          </p:cNvSpPr>
          <p:nvPr>
            <p:ph idx="12"/>
          </p:nvPr>
        </p:nvSpPr>
        <p:spPr>
          <a:xfrm>
            <a:off x="760226" y="1364456"/>
            <a:ext cx="7484927" cy="4450557"/>
          </a:xfrm>
        </p:spPr>
        <p:txBody>
          <a:bodyPr/>
          <a:lstStyle/>
          <a:p>
            <a:pPr>
              <a:lnSpc>
                <a:spcPct val="100000"/>
              </a:lnSpc>
              <a:spcBef>
                <a:spcPts val="0"/>
              </a:spcBef>
            </a:pPr>
            <a:r>
              <a:rPr lang="de-DE" b="1" dirty="0">
                <a:solidFill>
                  <a:schemeClr val="accent5">
                    <a:lumMod val="50000"/>
                  </a:schemeClr>
                </a:solidFill>
              </a:rPr>
              <a:t>Gründernetzwerk Saxeed</a:t>
            </a:r>
            <a:r>
              <a:rPr lang="de-DE" b="1" dirty="0"/>
              <a:t> - </a:t>
            </a:r>
            <a:r>
              <a:rPr lang="de-DE" dirty="0"/>
              <a:t>wir unterstützen Studierende, Hochschulabsolventen und Hochschulmitarbeiter, ihre Geschäftsidee oder Forschungsprojekt in ein eigenes Start-up umzusetzen. </a:t>
            </a:r>
            <a:endParaRPr lang="de-DE" i="0" dirty="0"/>
          </a:p>
          <a:p>
            <a:pPr>
              <a:lnSpc>
                <a:spcPct val="100000"/>
              </a:lnSpc>
              <a:spcBef>
                <a:spcPts val="1200"/>
              </a:spcBef>
            </a:pPr>
            <a:endParaRPr lang="de-DE" sz="2400" b="1" dirty="0"/>
          </a:p>
          <a:p>
            <a:endParaRPr lang="de-DE" dirty="0"/>
          </a:p>
        </p:txBody>
      </p:sp>
      <p:pic>
        <p:nvPicPr>
          <p:cNvPr id="12" name="Grafik 11">
            <a:extLst>
              <a:ext uri="{FF2B5EF4-FFF2-40B4-BE49-F238E27FC236}">
                <a16:creationId xmlns:a16="http://schemas.microsoft.com/office/drawing/2014/main" id="{54AB3632-D283-4069-8443-2C0AF1FCA534}"/>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22934"/>
            <a:ext cx="12192000" cy="2053123"/>
          </a:xfrm>
          <a:prstGeom prst="rect">
            <a:avLst/>
          </a:prstGeom>
        </p:spPr>
      </p:pic>
      <p:sp>
        <p:nvSpPr>
          <p:cNvPr id="3" name="Titel 2">
            <a:extLst>
              <a:ext uri="{FF2B5EF4-FFF2-40B4-BE49-F238E27FC236}">
                <a16:creationId xmlns:a16="http://schemas.microsoft.com/office/drawing/2014/main" id="{38673E09-789B-4DEF-8B6F-BF5391B2FF1B}"/>
              </a:ext>
            </a:extLst>
          </p:cNvPr>
          <p:cNvSpPr>
            <a:spLocks noGrp="1"/>
          </p:cNvSpPr>
          <p:nvPr>
            <p:ph type="title"/>
          </p:nvPr>
        </p:nvSpPr>
        <p:spPr/>
        <p:txBody>
          <a:bodyPr/>
          <a:lstStyle/>
          <a:p>
            <a:r>
              <a:rPr lang="de-DE" dirty="0"/>
              <a:t>FÖRDERUNG VON AUSGRÜNDUNGEN</a:t>
            </a:r>
          </a:p>
        </p:txBody>
      </p:sp>
      <p:pic>
        <p:nvPicPr>
          <p:cNvPr id="13" name="Grafik 12">
            <a:extLst>
              <a:ext uri="{FF2B5EF4-FFF2-40B4-BE49-F238E27FC236}">
                <a16:creationId xmlns:a16="http://schemas.microsoft.com/office/drawing/2014/main" id="{5D1BFB6D-4653-4013-99F9-A57ED14C69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1939" y="1103065"/>
            <a:ext cx="1553688" cy="1074312"/>
          </a:xfrm>
          <a:prstGeom prst="rect">
            <a:avLst/>
          </a:prstGeom>
        </p:spPr>
      </p:pic>
      <p:pic>
        <p:nvPicPr>
          <p:cNvPr id="14" name="Grafik 13" descr="Ein Bild, das Text, Schrift, Screenshot, Logo enthält.&#10;&#10;Automatisch generierte Beschreibung">
            <a:extLst>
              <a:ext uri="{FF2B5EF4-FFF2-40B4-BE49-F238E27FC236}">
                <a16:creationId xmlns:a16="http://schemas.microsoft.com/office/drawing/2014/main" id="{E7939278-E00F-45BA-AC85-C659F03062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220" y="2469943"/>
            <a:ext cx="7269338" cy="3028891"/>
          </a:xfrm>
          <a:prstGeom prst="rect">
            <a:avLst/>
          </a:prstGeom>
        </p:spPr>
      </p:pic>
      <p:pic>
        <p:nvPicPr>
          <p:cNvPr id="16" name="Grafik 15">
            <a:extLst>
              <a:ext uri="{FF2B5EF4-FFF2-40B4-BE49-F238E27FC236}">
                <a16:creationId xmlns:a16="http://schemas.microsoft.com/office/drawing/2014/main" id="{0CBDA3C5-2EC6-4991-B24D-6EF3676D0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1939" y="4180547"/>
            <a:ext cx="2221433" cy="1839383"/>
          </a:xfrm>
          <a:prstGeom prst="rect">
            <a:avLst/>
          </a:prstGeom>
        </p:spPr>
      </p:pic>
      <p:pic>
        <p:nvPicPr>
          <p:cNvPr id="17" name="Grafik 16">
            <a:extLst>
              <a:ext uri="{FF2B5EF4-FFF2-40B4-BE49-F238E27FC236}">
                <a16:creationId xmlns:a16="http://schemas.microsoft.com/office/drawing/2014/main" id="{157DC924-4D95-41D3-B2D7-4D4997AC651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5725" y="2462963"/>
            <a:ext cx="2200196" cy="1650147"/>
          </a:xfrm>
          <a:prstGeom prst="rect">
            <a:avLst/>
          </a:prstGeom>
        </p:spPr>
      </p:pic>
      <p:sp>
        <p:nvSpPr>
          <p:cNvPr id="4" name="Textfeld 3">
            <a:extLst>
              <a:ext uri="{FF2B5EF4-FFF2-40B4-BE49-F238E27FC236}">
                <a16:creationId xmlns:a16="http://schemas.microsoft.com/office/drawing/2014/main" id="{3A83A25B-ECA8-405F-930D-ABFC3342E54A}"/>
              </a:ext>
            </a:extLst>
          </p:cNvPr>
          <p:cNvSpPr txBox="1"/>
          <p:nvPr/>
        </p:nvSpPr>
        <p:spPr>
          <a:xfrm>
            <a:off x="731838" y="2661877"/>
            <a:ext cx="3215011" cy="1005054"/>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Tree>
    <p:extLst>
      <p:ext uri="{BB962C8B-B14F-4D97-AF65-F5344CB8AC3E}">
        <p14:creationId xmlns:p14="http://schemas.microsoft.com/office/powerpoint/2010/main" val="615019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ussdiagramm: Manuelle Eingabe 10">
            <a:extLst>
              <a:ext uri="{FF2B5EF4-FFF2-40B4-BE49-F238E27FC236}">
                <a16:creationId xmlns:a16="http://schemas.microsoft.com/office/drawing/2014/main" id="{C509E5A2-2255-48E3-8D4E-A480EA947C1F}"/>
              </a:ext>
            </a:extLst>
          </p:cNvPr>
          <p:cNvSpPr/>
          <p:nvPr/>
        </p:nvSpPr>
        <p:spPr>
          <a:xfrm rot="16200000">
            <a:off x="6616005" y="1315931"/>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41CCD8E0-15EE-418F-BF09-B9DC8F809096}"/>
              </a:ext>
            </a:extLst>
          </p:cNvPr>
          <p:cNvSpPr>
            <a:spLocks noGrp="1"/>
          </p:cNvSpPr>
          <p:nvPr>
            <p:ph idx="12"/>
          </p:nvPr>
        </p:nvSpPr>
        <p:spPr>
          <a:xfrm>
            <a:off x="787330" y="1363182"/>
            <a:ext cx="7484927" cy="4450557"/>
          </a:xfrm>
        </p:spPr>
        <p:txBody>
          <a:bodyPr/>
          <a:lstStyle/>
          <a:p>
            <a:pPr>
              <a:lnSpc>
                <a:spcPct val="100000"/>
              </a:lnSpc>
              <a:spcBef>
                <a:spcPts val="0"/>
              </a:spcBef>
            </a:pPr>
            <a:r>
              <a:rPr lang="de-DE" b="1" dirty="0">
                <a:solidFill>
                  <a:schemeClr val="accent5">
                    <a:lumMod val="50000"/>
                  </a:schemeClr>
                </a:solidFill>
              </a:rPr>
              <a:t>Gründernetzwerk SAXEED</a:t>
            </a:r>
            <a:r>
              <a:rPr lang="de-DE" b="1" dirty="0"/>
              <a:t> – </a:t>
            </a:r>
            <a:r>
              <a:rPr lang="de-DE" dirty="0"/>
              <a:t>unterstützt Studierende, Hochschulabsolventen und Hochschulmitarbeiter, ihre Geschäftsidee oder Forschungsprojekt in ein eigenes Start-up umzusetzen. </a:t>
            </a:r>
            <a:endParaRPr lang="de-DE" i="0" dirty="0"/>
          </a:p>
          <a:p>
            <a:pPr>
              <a:lnSpc>
                <a:spcPct val="100000"/>
              </a:lnSpc>
              <a:spcBef>
                <a:spcPts val="1200"/>
              </a:spcBef>
            </a:pPr>
            <a:r>
              <a:rPr lang="de-DE" b="1" dirty="0">
                <a:solidFill>
                  <a:schemeClr val="accent5">
                    <a:lumMod val="50000"/>
                  </a:schemeClr>
                </a:solidFill>
              </a:rPr>
              <a:t>SAXEED 2024:</a:t>
            </a:r>
          </a:p>
          <a:p>
            <a:pPr>
              <a:lnSpc>
                <a:spcPct val="100000"/>
              </a:lnSpc>
              <a:spcBef>
                <a:spcPts val="1200"/>
              </a:spcBef>
            </a:pPr>
            <a:endParaRPr lang="de-DE" sz="2400" b="1" dirty="0"/>
          </a:p>
          <a:p>
            <a:pPr>
              <a:lnSpc>
                <a:spcPct val="100000"/>
              </a:lnSpc>
              <a:spcBef>
                <a:spcPts val="1200"/>
              </a:spcBef>
            </a:pPr>
            <a:endParaRPr lang="de-DE" sz="2400" dirty="0"/>
          </a:p>
          <a:p>
            <a:endParaRPr lang="de-DE" dirty="0"/>
          </a:p>
        </p:txBody>
      </p:sp>
      <p:sp>
        <p:nvSpPr>
          <p:cNvPr id="3" name="Titel 2">
            <a:extLst>
              <a:ext uri="{FF2B5EF4-FFF2-40B4-BE49-F238E27FC236}">
                <a16:creationId xmlns:a16="http://schemas.microsoft.com/office/drawing/2014/main" id="{38673E09-789B-4DEF-8B6F-BF5391B2FF1B}"/>
              </a:ext>
            </a:extLst>
          </p:cNvPr>
          <p:cNvSpPr>
            <a:spLocks noGrp="1"/>
          </p:cNvSpPr>
          <p:nvPr>
            <p:ph type="title"/>
          </p:nvPr>
        </p:nvSpPr>
        <p:spPr/>
        <p:txBody>
          <a:bodyPr/>
          <a:lstStyle/>
          <a:p>
            <a:r>
              <a:rPr lang="de-DE" dirty="0"/>
              <a:t>FÖRDERUNG VON AUSGRÜNDUNGEN</a:t>
            </a:r>
          </a:p>
        </p:txBody>
      </p:sp>
      <p:pic>
        <p:nvPicPr>
          <p:cNvPr id="13" name="Grafik 12">
            <a:extLst>
              <a:ext uri="{FF2B5EF4-FFF2-40B4-BE49-F238E27FC236}">
                <a16:creationId xmlns:a16="http://schemas.microsoft.com/office/drawing/2014/main" id="{5D1BFB6D-4653-4013-99F9-A57ED14C69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51939" y="1103065"/>
            <a:ext cx="1553688" cy="1074312"/>
          </a:xfrm>
          <a:prstGeom prst="rect">
            <a:avLst/>
          </a:prstGeom>
        </p:spPr>
      </p:pic>
      <p:pic>
        <p:nvPicPr>
          <p:cNvPr id="16" name="Grafik 15">
            <a:extLst>
              <a:ext uri="{FF2B5EF4-FFF2-40B4-BE49-F238E27FC236}">
                <a16:creationId xmlns:a16="http://schemas.microsoft.com/office/drawing/2014/main" id="{0CBDA3C5-2EC6-4991-B24D-6EF3676D0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51939" y="4180547"/>
            <a:ext cx="2221433" cy="1839383"/>
          </a:xfrm>
          <a:prstGeom prst="rect">
            <a:avLst/>
          </a:prstGeom>
        </p:spPr>
      </p:pic>
      <p:pic>
        <p:nvPicPr>
          <p:cNvPr id="17" name="Grafik 16">
            <a:extLst>
              <a:ext uri="{FF2B5EF4-FFF2-40B4-BE49-F238E27FC236}">
                <a16:creationId xmlns:a16="http://schemas.microsoft.com/office/drawing/2014/main" id="{157DC924-4D95-41D3-B2D7-4D4997AC6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5725" y="2462963"/>
            <a:ext cx="2200196" cy="1650147"/>
          </a:xfrm>
          <a:prstGeom prst="rect">
            <a:avLst/>
          </a:prstGeom>
        </p:spPr>
      </p:pic>
      <p:sp>
        <p:nvSpPr>
          <p:cNvPr id="4" name="Textfeld 3">
            <a:extLst>
              <a:ext uri="{FF2B5EF4-FFF2-40B4-BE49-F238E27FC236}">
                <a16:creationId xmlns:a16="http://schemas.microsoft.com/office/drawing/2014/main" id="{3A83A25B-ECA8-405F-930D-ABFC3342E54A}"/>
              </a:ext>
            </a:extLst>
          </p:cNvPr>
          <p:cNvSpPr txBox="1"/>
          <p:nvPr/>
        </p:nvSpPr>
        <p:spPr>
          <a:xfrm>
            <a:off x="731838" y="2661877"/>
            <a:ext cx="3215011" cy="1005054"/>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grpSp>
        <p:nvGrpSpPr>
          <p:cNvPr id="25" name="Gruppieren 24">
            <a:extLst>
              <a:ext uri="{FF2B5EF4-FFF2-40B4-BE49-F238E27FC236}">
                <a16:creationId xmlns:a16="http://schemas.microsoft.com/office/drawing/2014/main" id="{60D97A2E-E75E-489D-9A47-7B4836D170C1}"/>
              </a:ext>
            </a:extLst>
          </p:cNvPr>
          <p:cNvGrpSpPr/>
          <p:nvPr/>
        </p:nvGrpSpPr>
        <p:grpSpPr>
          <a:xfrm>
            <a:off x="9533341" y="5608765"/>
            <a:ext cx="213836" cy="186213"/>
            <a:chOff x="9533341" y="5608765"/>
            <a:chExt cx="213836" cy="186213"/>
          </a:xfrm>
        </p:grpSpPr>
        <p:sp>
          <p:nvSpPr>
            <p:cNvPr id="26" name="Freihandform 162">
              <a:extLst>
                <a:ext uri="{FF2B5EF4-FFF2-40B4-BE49-F238E27FC236}">
                  <a16:creationId xmlns:a16="http://schemas.microsoft.com/office/drawing/2014/main" id="{80854EF8-3812-403F-9E12-3E0F74B16B56}"/>
                </a:ext>
              </a:extLst>
            </p:cNvPr>
            <p:cNvSpPr/>
            <p:nvPr/>
          </p:nvSpPr>
          <p:spPr>
            <a:xfrm>
              <a:off x="9614970" y="5744496"/>
              <a:ext cx="50482" cy="50482"/>
            </a:xfrm>
            <a:custGeom>
              <a:avLst/>
              <a:gdLst>
                <a:gd name="connsiteX0" fmla="*/ 25241 w 50482"/>
                <a:gd name="connsiteY0" fmla="*/ 11430 h 50482"/>
                <a:gd name="connsiteX1" fmla="*/ 11430 w 50482"/>
                <a:gd name="connsiteY1" fmla="*/ 25241 h 50482"/>
                <a:gd name="connsiteX2" fmla="*/ 25241 w 50482"/>
                <a:gd name="connsiteY2" fmla="*/ 39052 h 50482"/>
                <a:gd name="connsiteX3" fmla="*/ 39053 w 50482"/>
                <a:gd name="connsiteY3" fmla="*/ 25241 h 50482"/>
                <a:gd name="connsiteX4" fmla="*/ 25241 w 50482"/>
                <a:gd name="connsiteY4" fmla="*/ 11430 h 50482"/>
                <a:gd name="connsiteX5" fmla="*/ 25241 w 50482"/>
                <a:gd name="connsiteY5" fmla="*/ 50482 h 50482"/>
                <a:gd name="connsiteX6" fmla="*/ 0 w 50482"/>
                <a:gd name="connsiteY6" fmla="*/ 25241 h 50482"/>
                <a:gd name="connsiteX7" fmla="*/ 25241 w 50482"/>
                <a:gd name="connsiteY7" fmla="*/ 0 h 50482"/>
                <a:gd name="connsiteX8" fmla="*/ 50482 w 50482"/>
                <a:gd name="connsiteY8" fmla="*/ 25241 h 50482"/>
                <a:gd name="connsiteX9" fmla="*/ 25241 w 50482"/>
                <a:gd name="connsiteY9" fmla="*/ 50482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482" h="50482">
                  <a:moveTo>
                    <a:pt x="25241" y="11430"/>
                  </a:moveTo>
                  <a:cubicBezTo>
                    <a:pt x="17621" y="11430"/>
                    <a:pt x="11430" y="17621"/>
                    <a:pt x="11430" y="25241"/>
                  </a:cubicBezTo>
                  <a:cubicBezTo>
                    <a:pt x="11430" y="32861"/>
                    <a:pt x="17621" y="39052"/>
                    <a:pt x="25241" y="39052"/>
                  </a:cubicBezTo>
                  <a:cubicBezTo>
                    <a:pt x="32861" y="39052"/>
                    <a:pt x="39053" y="32861"/>
                    <a:pt x="39053" y="25241"/>
                  </a:cubicBezTo>
                  <a:cubicBezTo>
                    <a:pt x="39053" y="17621"/>
                    <a:pt x="32861" y="11430"/>
                    <a:pt x="25241" y="11430"/>
                  </a:cubicBezTo>
                  <a:moveTo>
                    <a:pt x="25241" y="50482"/>
                  </a:moveTo>
                  <a:cubicBezTo>
                    <a:pt x="11335" y="50482"/>
                    <a:pt x="0" y="39148"/>
                    <a:pt x="0" y="25241"/>
                  </a:cubicBezTo>
                  <a:cubicBezTo>
                    <a:pt x="0" y="11335"/>
                    <a:pt x="11335" y="0"/>
                    <a:pt x="25241" y="0"/>
                  </a:cubicBezTo>
                  <a:cubicBezTo>
                    <a:pt x="39148" y="0"/>
                    <a:pt x="50482" y="11335"/>
                    <a:pt x="50482" y="25241"/>
                  </a:cubicBezTo>
                  <a:cubicBezTo>
                    <a:pt x="50482" y="39148"/>
                    <a:pt x="39148" y="50482"/>
                    <a:pt x="25241" y="50482"/>
                  </a:cubicBezTo>
                </a:path>
              </a:pathLst>
            </a:custGeom>
            <a:solidFill>
              <a:srgbClr val="00497F"/>
            </a:solidFill>
            <a:ln w="0" cap="flat">
              <a:noFill/>
              <a:prstDash val="solid"/>
              <a:miter/>
            </a:ln>
          </p:spPr>
          <p:txBody>
            <a:bodyPr rtlCol="0" anchor="ctr"/>
            <a:lstStyle/>
            <a:p>
              <a:endParaRPr lang="de-DE"/>
            </a:p>
          </p:txBody>
        </p:sp>
        <p:sp>
          <p:nvSpPr>
            <p:cNvPr id="27" name="Freihandform 163">
              <a:extLst>
                <a:ext uri="{FF2B5EF4-FFF2-40B4-BE49-F238E27FC236}">
                  <a16:creationId xmlns:a16="http://schemas.microsoft.com/office/drawing/2014/main" id="{502696A7-0D9B-4BF6-AE4F-A70442AE3A92}"/>
                </a:ext>
              </a:extLst>
            </p:cNvPr>
            <p:cNvSpPr/>
            <p:nvPr/>
          </p:nvSpPr>
          <p:spPr>
            <a:xfrm>
              <a:off x="9570108" y="5695157"/>
              <a:ext cx="140208" cy="38004"/>
            </a:xfrm>
            <a:custGeom>
              <a:avLst/>
              <a:gdLst>
                <a:gd name="connsiteX0" fmla="*/ 6477 w 140208"/>
                <a:gd name="connsiteY0" fmla="*/ 38005 h 38004"/>
                <a:gd name="connsiteX1" fmla="*/ 70104 w 140208"/>
                <a:gd name="connsiteY1" fmla="*/ 15240 h 38004"/>
                <a:gd name="connsiteX2" fmla="*/ 133636 w 140208"/>
                <a:gd name="connsiteY2" fmla="*/ 38005 h 38004"/>
                <a:gd name="connsiteX3" fmla="*/ 140208 w 140208"/>
                <a:gd name="connsiteY3" fmla="*/ 23908 h 38004"/>
                <a:gd name="connsiteX4" fmla="*/ 70104 w 140208"/>
                <a:gd name="connsiteY4" fmla="*/ 0 h 38004"/>
                <a:gd name="connsiteX5" fmla="*/ 0 w 140208"/>
                <a:gd name="connsiteY5" fmla="*/ 23908 h 38004"/>
                <a:gd name="connsiteX6" fmla="*/ 6572 w 140208"/>
                <a:gd name="connsiteY6" fmla="*/ 38005 h 3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208" h="38004">
                  <a:moveTo>
                    <a:pt x="6477" y="38005"/>
                  </a:moveTo>
                  <a:cubicBezTo>
                    <a:pt x="23812" y="23813"/>
                    <a:pt x="45910" y="15240"/>
                    <a:pt x="70104" y="15240"/>
                  </a:cubicBezTo>
                  <a:cubicBezTo>
                    <a:pt x="94298" y="15240"/>
                    <a:pt x="116300" y="23813"/>
                    <a:pt x="133636" y="38005"/>
                  </a:cubicBezTo>
                  <a:lnTo>
                    <a:pt x="140208" y="23908"/>
                  </a:lnTo>
                  <a:cubicBezTo>
                    <a:pt x="120682" y="8954"/>
                    <a:pt x="96488" y="0"/>
                    <a:pt x="70104" y="0"/>
                  </a:cubicBezTo>
                  <a:cubicBezTo>
                    <a:pt x="43720" y="0"/>
                    <a:pt x="19431" y="8954"/>
                    <a:pt x="0" y="23908"/>
                  </a:cubicBezTo>
                  <a:lnTo>
                    <a:pt x="6572" y="38005"/>
                  </a:lnTo>
                  <a:close/>
                </a:path>
              </a:pathLst>
            </a:custGeom>
            <a:solidFill>
              <a:srgbClr val="00497F"/>
            </a:solidFill>
            <a:ln w="0" cap="flat">
              <a:noFill/>
              <a:prstDash val="solid"/>
              <a:miter/>
            </a:ln>
          </p:spPr>
          <p:txBody>
            <a:bodyPr rtlCol="0" anchor="ctr"/>
            <a:lstStyle/>
            <a:p>
              <a:endParaRPr lang="de-DE"/>
            </a:p>
          </p:txBody>
        </p:sp>
        <p:sp>
          <p:nvSpPr>
            <p:cNvPr id="28" name="Freihandform 165">
              <a:extLst>
                <a:ext uri="{FF2B5EF4-FFF2-40B4-BE49-F238E27FC236}">
                  <a16:creationId xmlns:a16="http://schemas.microsoft.com/office/drawing/2014/main" id="{D8295A00-CD28-4F05-ABC2-2976E3194AF2}"/>
                </a:ext>
              </a:extLst>
            </p:cNvPr>
            <p:cNvSpPr/>
            <p:nvPr/>
          </p:nvSpPr>
          <p:spPr>
            <a:xfrm>
              <a:off x="9551724" y="5652008"/>
              <a:ext cx="177164" cy="41147"/>
            </a:xfrm>
            <a:custGeom>
              <a:avLst/>
              <a:gdLst>
                <a:gd name="connsiteX0" fmla="*/ 6382 w 177164"/>
                <a:gd name="connsiteY0" fmla="*/ 41148 h 41147"/>
                <a:gd name="connsiteX1" fmla="*/ 88487 w 177164"/>
                <a:gd name="connsiteY1" fmla="*/ 15240 h 41147"/>
                <a:gd name="connsiteX2" fmla="*/ 170593 w 177164"/>
                <a:gd name="connsiteY2" fmla="*/ 41148 h 41147"/>
                <a:gd name="connsiteX3" fmla="*/ 177165 w 177164"/>
                <a:gd name="connsiteY3" fmla="*/ 27051 h 41147"/>
                <a:gd name="connsiteX4" fmla="*/ 88583 w 177164"/>
                <a:gd name="connsiteY4" fmla="*/ 0 h 41147"/>
                <a:gd name="connsiteX5" fmla="*/ 0 w 177164"/>
                <a:gd name="connsiteY5" fmla="*/ 27051 h 41147"/>
                <a:gd name="connsiteX6" fmla="*/ 6572 w 177164"/>
                <a:gd name="connsiteY6" fmla="*/ 41148 h 41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164" h="41147">
                  <a:moveTo>
                    <a:pt x="6382" y="41148"/>
                  </a:moveTo>
                  <a:cubicBezTo>
                    <a:pt x="29623" y="24860"/>
                    <a:pt x="57912" y="15240"/>
                    <a:pt x="88487" y="15240"/>
                  </a:cubicBezTo>
                  <a:cubicBezTo>
                    <a:pt x="119062" y="15240"/>
                    <a:pt x="147257" y="24860"/>
                    <a:pt x="170593" y="41148"/>
                  </a:cubicBezTo>
                  <a:lnTo>
                    <a:pt x="177165" y="27051"/>
                  </a:lnTo>
                  <a:cubicBezTo>
                    <a:pt x="151829" y="10001"/>
                    <a:pt x="121349" y="0"/>
                    <a:pt x="88583" y="0"/>
                  </a:cubicBezTo>
                  <a:cubicBezTo>
                    <a:pt x="55816" y="0"/>
                    <a:pt x="25241" y="10001"/>
                    <a:pt x="0" y="27051"/>
                  </a:cubicBezTo>
                  <a:lnTo>
                    <a:pt x="6572" y="41148"/>
                  </a:lnTo>
                  <a:close/>
                </a:path>
              </a:pathLst>
            </a:custGeom>
            <a:solidFill>
              <a:srgbClr val="00497F"/>
            </a:solidFill>
            <a:ln w="0" cap="flat">
              <a:noFill/>
              <a:prstDash val="solid"/>
              <a:miter/>
            </a:ln>
          </p:spPr>
          <p:txBody>
            <a:bodyPr rtlCol="0" anchor="ctr"/>
            <a:lstStyle/>
            <a:p>
              <a:endParaRPr lang="de-DE"/>
            </a:p>
          </p:txBody>
        </p:sp>
        <p:sp>
          <p:nvSpPr>
            <p:cNvPr id="29" name="Freihandform 167">
              <a:extLst>
                <a:ext uri="{FF2B5EF4-FFF2-40B4-BE49-F238E27FC236}">
                  <a16:creationId xmlns:a16="http://schemas.microsoft.com/office/drawing/2014/main" id="{F26489E3-D846-484B-B35E-15FE2A24E90E}"/>
                </a:ext>
              </a:extLst>
            </p:cNvPr>
            <p:cNvSpPr/>
            <p:nvPr/>
          </p:nvSpPr>
          <p:spPr>
            <a:xfrm>
              <a:off x="9533341" y="5608765"/>
              <a:ext cx="213836" cy="44672"/>
            </a:xfrm>
            <a:custGeom>
              <a:avLst/>
              <a:gdLst>
                <a:gd name="connsiteX0" fmla="*/ 6382 w 213836"/>
                <a:gd name="connsiteY0" fmla="*/ 44672 h 44672"/>
                <a:gd name="connsiteX1" fmla="*/ 106871 w 213836"/>
                <a:gd name="connsiteY1" fmla="*/ 15240 h 44672"/>
                <a:gd name="connsiteX2" fmla="*/ 207359 w 213836"/>
                <a:gd name="connsiteY2" fmla="*/ 44672 h 44672"/>
                <a:gd name="connsiteX3" fmla="*/ 213836 w 213836"/>
                <a:gd name="connsiteY3" fmla="*/ 30766 h 44672"/>
                <a:gd name="connsiteX4" fmla="*/ 106966 w 213836"/>
                <a:gd name="connsiteY4" fmla="*/ 0 h 44672"/>
                <a:gd name="connsiteX5" fmla="*/ 0 w 213836"/>
                <a:gd name="connsiteY5" fmla="*/ 30766 h 44672"/>
                <a:gd name="connsiteX6" fmla="*/ 6477 w 213836"/>
                <a:gd name="connsiteY6" fmla="*/ 44672 h 4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36" h="44672">
                  <a:moveTo>
                    <a:pt x="6382" y="44672"/>
                  </a:moveTo>
                  <a:cubicBezTo>
                    <a:pt x="35433" y="26098"/>
                    <a:pt x="69914" y="15240"/>
                    <a:pt x="106871" y="15240"/>
                  </a:cubicBezTo>
                  <a:cubicBezTo>
                    <a:pt x="143828" y="15240"/>
                    <a:pt x="178308" y="26098"/>
                    <a:pt x="207359" y="44672"/>
                  </a:cubicBezTo>
                  <a:lnTo>
                    <a:pt x="213836" y="30766"/>
                  </a:lnTo>
                  <a:cubicBezTo>
                    <a:pt x="182785" y="11335"/>
                    <a:pt x="146209" y="0"/>
                    <a:pt x="106966" y="0"/>
                  </a:cubicBezTo>
                  <a:cubicBezTo>
                    <a:pt x="67723" y="0"/>
                    <a:pt x="31052" y="11335"/>
                    <a:pt x="0" y="30766"/>
                  </a:cubicBezTo>
                  <a:lnTo>
                    <a:pt x="6477" y="44672"/>
                  </a:lnTo>
                  <a:close/>
                </a:path>
              </a:pathLst>
            </a:custGeom>
            <a:solidFill>
              <a:srgbClr val="00497F"/>
            </a:solidFill>
            <a:ln w="0" cap="flat">
              <a:noFill/>
              <a:prstDash val="solid"/>
              <a:miter/>
            </a:ln>
          </p:spPr>
          <p:txBody>
            <a:bodyPr rtlCol="0" anchor="ctr"/>
            <a:lstStyle/>
            <a:p>
              <a:endParaRPr lang="de-DE"/>
            </a:p>
          </p:txBody>
        </p:sp>
      </p:grpSp>
      <p:pic>
        <p:nvPicPr>
          <p:cNvPr id="12" name="Grafik 11">
            <a:extLst>
              <a:ext uri="{FF2B5EF4-FFF2-40B4-BE49-F238E27FC236}">
                <a16:creationId xmlns:a16="http://schemas.microsoft.com/office/drawing/2014/main" id="{54AB3632-D283-4069-8443-2C0AF1FCA534}"/>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tretch>
            <a:fillRect/>
          </a:stretch>
        </p:blipFill>
        <p:spPr>
          <a:xfrm>
            <a:off x="8322" y="4820816"/>
            <a:ext cx="12192000" cy="2053123"/>
          </a:xfrm>
          <a:prstGeom prst="rect">
            <a:avLst/>
          </a:prstGeom>
        </p:spPr>
      </p:pic>
      <p:sp>
        <p:nvSpPr>
          <p:cNvPr id="15" name="Textfeld 14">
            <a:extLst>
              <a:ext uri="{FF2B5EF4-FFF2-40B4-BE49-F238E27FC236}">
                <a16:creationId xmlns:a16="http://schemas.microsoft.com/office/drawing/2014/main" id="{1E8689B0-724D-4291-B2BA-D78B45CD3F16}"/>
              </a:ext>
            </a:extLst>
          </p:cNvPr>
          <p:cNvSpPr txBox="1"/>
          <p:nvPr/>
        </p:nvSpPr>
        <p:spPr>
          <a:xfrm>
            <a:off x="1956122" y="2921517"/>
            <a:ext cx="2166127" cy="369332"/>
          </a:xfrm>
          <a:prstGeom prst="rect">
            <a:avLst/>
          </a:prstGeom>
          <a:solidFill>
            <a:schemeClr val="accent5">
              <a:lumMod val="60000"/>
              <a:lumOff val="40000"/>
            </a:schemeClr>
          </a:solidFill>
        </p:spPr>
        <p:txBody>
          <a:bodyPr wrap="square">
            <a:spAutoFit/>
          </a:bodyPr>
          <a:lstStyle/>
          <a:p>
            <a:r>
              <a:rPr lang="de-DE" dirty="0"/>
              <a:t>Gründungsprojekte</a:t>
            </a:r>
          </a:p>
        </p:txBody>
      </p:sp>
      <p:sp>
        <p:nvSpPr>
          <p:cNvPr id="18" name="Textfeld 17">
            <a:extLst>
              <a:ext uri="{FF2B5EF4-FFF2-40B4-BE49-F238E27FC236}">
                <a16:creationId xmlns:a16="http://schemas.microsoft.com/office/drawing/2014/main" id="{10362119-3FC5-44C1-A8D1-D3CC116ED715}"/>
              </a:ext>
            </a:extLst>
          </p:cNvPr>
          <p:cNvSpPr txBox="1"/>
          <p:nvPr/>
        </p:nvSpPr>
        <p:spPr>
          <a:xfrm>
            <a:off x="1973224" y="3611761"/>
            <a:ext cx="2393503" cy="369332"/>
          </a:xfrm>
          <a:prstGeom prst="rect">
            <a:avLst/>
          </a:prstGeom>
          <a:solidFill>
            <a:schemeClr val="accent5">
              <a:lumMod val="60000"/>
              <a:lumOff val="40000"/>
            </a:schemeClr>
          </a:solidFill>
        </p:spPr>
        <p:txBody>
          <a:bodyPr wrap="square">
            <a:spAutoFit/>
          </a:bodyPr>
          <a:lstStyle/>
          <a:p>
            <a:r>
              <a:rPr lang="de-DE" dirty="0"/>
              <a:t>Beratungsgespräche</a:t>
            </a:r>
          </a:p>
        </p:txBody>
      </p:sp>
      <p:sp>
        <p:nvSpPr>
          <p:cNvPr id="19" name="Textfeld 18">
            <a:extLst>
              <a:ext uri="{FF2B5EF4-FFF2-40B4-BE49-F238E27FC236}">
                <a16:creationId xmlns:a16="http://schemas.microsoft.com/office/drawing/2014/main" id="{5A0EFE4B-CA4B-47E0-AF65-65138B6EA07D}"/>
              </a:ext>
            </a:extLst>
          </p:cNvPr>
          <p:cNvSpPr txBox="1"/>
          <p:nvPr/>
        </p:nvSpPr>
        <p:spPr>
          <a:xfrm>
            <a:off x="5249943" y="4215856"/>
            <a:ext cx="3022314" cy="523220"/>
          </a:xfrm>
          <a:prstGeom prst="rect">
            <a:avLst/>
          </a:prstGeom>
          <a:solidFill>
            <a:schemeClr val="accent5">
              <a:lumMod val="60000"/>
              <a:lumOff val="40000"/>
            </a:schemeClr>
          </a:solidFill>
        </p:spPr>
        <p:txBody>
          <a:bodyPr wrap="square">
            <a:spAutoFit/>
          </a:bodyPr>
          <a:lstStyle/>
          <a:p>
            <a:pPr algn="ctr"/>
            <a:r>
              <a:rPr lang="de-DE" sz="2800" b="1" dirty="0">
                <a:effectLst/>
              </a:rPr>
              <a:t>Ausgründungen</a:t>
            </a:r>
          </a:p>
        </p:txBody>
      </p:sp>
      <p:sp>
        <p:nvSpPr>
          <p:cNvPr id="6" name="Textfeld 5">
            <a:extLst>
              <a:ext uri="{FF2B5EF4-FFF2-40B4-BE49-F238E27FC236}">
                <a16:creationId xmlns:a16="http://schemas.microsoft.com/office/drawing/2014/main" id="{012A86D3-5B21-4E36-9696-F5D7ADB5115D}"/>
              </a:ext>
            </a:extLst>
          </p:cNvPr>
          <p:cNvSpPr txBox="1"/>
          <p:nvPr/>
        </p:nvSpPr>
        <p:spPr>
          <a:xfrm>
            <a:off x="1124229" y="2666811"/>
            <a:ext cx="891514" cy="746773"/>
          </a:xfrm>
          <a:prstGeom prst="rect">
            <a:avLst/>
          </a:prstGeom>
        </p:spPr>
        <p:txBody>
          <a:bodyPr wrap="square" lIns="0" rIns="0" rtlCol="0" anchor="t">
            <a:noAutofit/>
          </a:bodyPr>
          <a:lstStyle/>
          <a:p>
            <a:pPr algn="l"/>
            <a:r>
              <a:rPr lang="de-DE" sz="4400" b="1" i="0" dirty="0">
                <a:solidFill>
                  <a:srgbClr val="F39405"/>
                </a:solidFill>
              </a:rPr>
              <a:t>33</a:t>
            </a:r>
          </a:p>
        </p:txBody>
      </p:sp>
      <p:sp>
        <p:nvSpPr>
          <p:cNvPr id="35" name="Textfeld 34">
            <a:extLst>
              <a:ext uri="{FF2B5EF4-FFF2-40B4-BE49-F238E27FC236}">
                <a16:creationId xmlns:a16="http://schemas.microsoft.com/office/drawing/2014/main" id="{D33208F0-E060-4737-85CB-47B3929C20C0}"/>
              </a:ext>
            </a:extLst>
          </p:cNvPr>
          <p:cNvSpPr txBox="1"/>
          <p:nvPr/>
        </p:nvSpPr>
        <p:spPr>
          <a:xfrm>
            <a:off x="742674" y="3383751"/>
            <a:ext cx="1163132" cy="746773"/>
          </a:xfrm>
          <a:prstGeom prst="rect">
            <a:avLst/>
          </a:prstGeom>
        </p:spPr>
        <p:txBody>
          <a:bodyPr wrap="square" lIns="0" rIns="0" rtlCol="0" anchor="t">
            <a:noAutofit/>
          </a:bodyPr>
          <a:lstStyle/>
          <a:p>
            <a:pPr algn="l"/>
            <a:r>
              <a:rPr lang="de-DE" sz="4400" b="1" i="0" dirty="0">
                <a:solidFill>
                  <a:srgbClr val="F39405"/>
                </a:solidFill>
              </a:rPr>
              <a:t>150</a:t>
            </a:r>
          </a:p>
        </p:txBody>
      </p:sp>
      <p:sp>
        <p:nvSpPr>
          <p:cNvPr id="39" name="Textfeld 38">
            <a:extLst>
              <a:ext uri="{FF2B5EF4-FFF2-40B4-BE49-F238E27FC236}">
                <a16:creationId xmlns:a16="http://schemas.microsoft.com/office/drawing/2014/main" id="{48BC0AED-EB45-4566-821E-61826C0B85CF}"/>
              </a:ext>
            </a:extLst>
          </p:cNvPr>
          <p:cNvSpPr txBox="1"/>
          <p:nvPr/>
        </p:nvSpPr>
        <p:spPr>
          <a:xfrm>
            <a:off x="1947132" y="5091969"/>
            <a:ext cx="946013" cy="369332"/>
          </a:xfrm>
          <a:prstGeom prst="rect">
            <a:avLst/>
          </a:prstGeom>
          <a:solidFill>
            <a:schemeClr val="accent5">
              <a:lumMod val="60000"/>
              <a:lumOff val="40000"/>
            </a:schemeClr>
          </a:solidFill>
        </p:spPr>
        <p:txBody>
          <a:bodyPr wrap="square">
            <a:spAutoFit/>
          </a:bodyPr>
          <a:lstStyle/>
          <a:p>
            <a:r>
              <a:rPr lang="de-DE" dirty="0"/>
              <a:t>Events</a:t>
            </a:r>
          </a:p>
        </p:txBody>
      </p:sp>
      <p:sp>
        <p:nvSpPr>
          <p:cNvPr id="40" name="Textfeld 39">
            <a:extLst>
              <a:ext uri="{FF2B5EF4-FFF2-40B4-BE49-F238E27FC236}">
                <a16:creationId xmlns:a16="http://schemas.microsoft.com/office/drawing/2014/main" id="{7FF9D621-5E5C-47FA-9AE2-B1558F64B558}"/>
              </a:ext>
            </a:extLst>
          </p:cNvPr>
          <p:cNvSpPr txBox="1"/>
          <p:nvPr/>
        </p:nvSpPr>
        <p:spPr>
          <a:xfrm>
            <a:off x="1947132" y="4388149"/>
            <a:ext cx="1384500" cy="369332"/>
          </a:xfrm>
          <a:prstGeom prst="rect">
            <a:avLst/>
          </a:prstGeom>
          <a:solidFill>
            <a:schemeClr val="accent5">
              <a:lumMod val="60000"/>
              <a:lumOff val="40000"/>
            </a:schemeClr>
          </a:solidFill>
        </p:spPr>
        <p:txBody>
          <a:bodyPr wrap="square">
            <a:spAutoFit/>
          </a:bodyPr>
          <a:lstStyle/>
          <a:p>
            <a:r>
              <a:rPr lang="de-DE" dirty="0">
                <a:effectLst/>
              </a:rPr>
              <a:t>Workshops</a:t>
            </a:r>
          </a:p>
        </p:txBody>
      </p:sp>
      <p:sp>
        <p:nvSpPr>
          <p:cNvPr id="42" name="Textfeld 41">
            <a:extLst>
              <a:ext uri="{FF2B5EF4-FFF2-40B4-BE49-F238E27FC236}">
                <a16:creationId xmlns:a16="http://schemas.microsoft.com/office/drawing/2014/main" id="{F3DEA8DE-EF6F-4FB0-84B4-2231215E4533}"/>
              </a:ext>
            </a:extLst>
          </p:cNvPr>
          <p:cNvSpPr txBox="1"/>
          <p:nvPr/>
        </p:nvSpPr>
        <p:spPr>
          <a:xfrm>
            <a:off x="1406181" y="4834894"/>
            <a:ext cx="891514" cy="746773"/>
          </a:xfrm>
          <a:prstGeom prst="rect">
            <a:avLst/>
          </a:prstGeom>
        </p:spPr>
        <p:txBody>
          <a:bodyPr wrap="square" lIns="0" rIns="0" rtlCol="0" anchor="t">
            <a:noAutofit/>
          </a:bodyPr>
          <a:lstStyle/>
          <a:p>
            <a:pPr algn="l"/>
            <a:r>
              <a:rPr lang="de-DE" sz="4400" b="1" i="0" dirty="0">
                <a:solidFill>
                  <a:srgbClr val="F39405"/>
                </a:solidFill>
              </a:rPr>
              <a:t>8</a:t>
            </a:r>
          </a:p>
        </p:txBody>
      </p:sp>
      <p:sp>
        <p:nvSpPr>
          <p:cNvPr id="43" name="Textfeld 42">
            <a:extLst>
              <a:ext uri="{FF2B5EF4-FFF2-40B4-BE49-F238E27FC236}">
                <a16:creationId xmlns:a16="http://schemas.microsoft.com/office/drawing/2014/main" id="{AC806451-8B39-46BF-B427-0F52AA7E4FD9}"/>
              </a:ext>
            </a:extLst>
          </p:cNvPr>
          <p:cNvSpPr txBox="1"/>
          <p:nvPr/>
        </p:nvSpPr>
        <p:spPr>
          <a:xfrm>
            <a:off x="1092090" y="4181763"/>
            <a:ext cx="891514" cy="746773"/>
          </a:xfrm>
          <a:prstGeom prst="rect">
            <a:avLst/>
          </a:prstGeom>
        </p:spPr>
        <p:txBody>
          <a:bodyPr wrap="square" lIns="0" rIns="0" rtlCol="0" anchor="t">
            <a:noAutofit/>
          </a:bodyPr>
          <a:lstStyle/>
          <a:p>
            <a:pPr algn="l"/>
            <a:r>
              <a:rPr lang="de-DE" sz="4400" b="1" i="0" dirty="0">
                <a:solidFill>
                  <a:srgbClr val="F39405"/>
                </a:solidFill>
              </a:rPr>
              <a:t>15</a:t>
            </a:r>
          </a:p>
        </p:txBody>
      </p:sp>
      <p:sp>
        <p:nvSpPr>
          <p:cNvPr id="37" name="Textfeld 36">
            <a:extLst>
              <a:ext uri="{FF2B5EF4-FFF2-40B4-BE49-F238E27FC236}">
                <a16:creationId xmlns:a16="http://schemas.microsoft.com/office/drawing/2014/main" id="{85DAD199-6EE6-4DCE-AFCF-4E759604F80E}"/>
              </a:ext>
            </a:extLst>
          </p:cNvPr>
          <p:cNvSpPr txBox="1"/>
          <p:nvPr/>
        </p:nvSpPr>
        <p:spPr>
          <a:xfrm>
            <a:off x="6492935" y="3040197"/>
            <a:ext cx="891514" cy="746773"/>
          </a:xfrm>
          <a:prstGeom prst="rect">
            <a:avLst/>
          </a:prstGeom>
        </p:spPr>
        <p:txBody>
          <a:bodyPr wrap="square" lIns="0" rIns="0" rtlCol="0" anchor="t">
            <a:noAutofit/>
          </a:bodyPr>
          <a:lstStyle/>
          <a:p>
            <a:pPr algn="l"/>
            <a:r>
              <a:rPr lang="de-DE" sz="8000" b="1" i="0" dirty="0">
                <a:solidFill>
                  <a:srgbClr val="F39405"/>
                </a:solidFill>
              </a:rPr>
              <a:t>6</a:t>
            </a:r>
          </a:p>
        </p:txBody>
      </p:sp>
    </p:spTree>
    <p:extLst>
      <p:ext uri="{BB962C8B-B14F-4D97-AF65-F5344CB8AC3E}">
        <p14:creationId xmlns:p14="http://schemas.microsoft.com/office/powerpoint/2010/main" val="12624139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07B047-20B0-45A1-BE81-6CEDF67B87B8}"/>
              </a:ext>
            </a:extLst>
          </p:cNvPr>
          <p:cNvSpPr>
            <a:spLocks noGrp="1"/>
          </p:cNvSpPr>
          <p:nvPr>
            <p:ph type="ctrTitle"/>
          </p:nvPr>
        </p:nvSpPr>
        <p:spPr>
          <a:xfrm>
            <a:off x="1332000" y="2114482"/>
            <a:ext cx="10397085" cy="1314518"/>
          </a:xfrm>
        </p:spPr>
        <p:txBody>
          <a:bodyPr>
            <a:normAutofit fontScale="90000"/>
          </a:bodyPr>
          <a:lstStyle/>
          <a:p>
            <a:r>
              <a:rPr lang="de-DE" dirty="0"/>
              <a:t>Exzellente </a:t>
            </a:r>
            <a:br>
              <a:rPr lang="de-DE" dirty="0"/>
            </a:br>
            <a:r>
              <a:rPr lang="de-DE" dirty="0"/>
              <a:t>Infrastruktur</a:t>
            </a:r>
          </a:p>
        </p:txBody>
      </p:sp>
      <p:sp>
        <p:nvSpPr>
          <p:cNvPr id="3" name="Untertitel 2">
            <a:extLst>
              <a:ext uri="{FF2B5EF4-FFF2-40B4-BE49-F238E27FC236}">
                <a16:creationId xmlns:a16="http://schemas.microsoft.com/office/drawing/2014/main" id="{9D9DB310-7DE9-4F3D-B7F2-3123F59C82AA}"/>
              </a:ext>
            </a:extLst>
          </p:cNvPr>
          <p:cNvSpPr>
            <a:spLocks noGrp="1"/>
          </p:cNvSpPr>
          <p:nvPr>
            <p:ph type="subTitle" idx="1"/>
          </p:nvPr>
        </p:nvSpPr>
        <p:spPr/>
        <p:txBody>
          <a:bodyPr/>
          <a:lstStyle/>
          <a:p>
            <a:endParaRPr lang="de-DE" dirty="0"/>
          </a:p>
        </p:txBody>
      </p:sp>
    </p:spTree>
    <p:extLst>
      <p:ext uri="{BB962C8B-B14F-4D97-AF65-F5344CB8AC3E}">
        <p14:creationId xmlns:p14="http://schemas.microsoft.com/office/powerpoint/2010/main" val="31003870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C3A26D63-A55F-4244-B8B8-C982EAC15DDE}"/>
              </a:ext>
            </a:extLst>
          </p:cNvPr>
          <p:cNvSpPr/>
          <p:nvPr/>
        </p:nvSpPr>
        <p:spPr>
          <a:xfrm rot="16200000">
            <a:off x="6642736" y="1282699"/>
            <a:ext cx="6857998" cy="4292600"/>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l="-20119" r="279"/>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872D3C5A-646A-4BA5-9A8F-2C8F7E706803}"/>
              </a:ext>
            </a:extLst>
          </p:cNvPr>
          <p:cNvSpPr>
            <a:spLocks noGrp="1"/>
          </p:cNvSpPr>
          <p:nvPr>
            <p:ph idx="12"/>
          </p:nvPr>
        </p:nvSpPr>
        <p:spPr/>
        <p:txBody>
          <a:bodyPr/>
          <a:lstStyle/>
          <a:p>
            <a:r>
              <a:rPr lang="de-DE" b="1" dirty="0">
                <a:solidFill>
                  <a:schemeClr val="accent5">
                    <a:lumMod val="50000"/>
                  </a:schemeClr>
                </a:solidFill>
              </a:rPr>
              <a:t>Forschungsanlagen und Einrichtungen auf dem Campus</a:t>
            </a:r>
          </a:p>
        </p:txBody>
      </p:sp>
      <p:sp>
        <p:nvSpPr>
          <p:cNvPr id="3" name="Titel 2">
            <a:extLst>
              <a:ext uri="{FF2B5EF4-FFF2-40B4-BE49-F238E27FC236}">
                <a16:creationId xmlns:a16="http://schemas.microsoft.com/office/drawing/2014/main" id="{1C45A6D7-4EE6-4B10-A20E-B221D107E7F3}"/>
              </a:ext>
            </a:extLst>
          </p:cNvPr>
          <p:cNvSpPr>
            <a:spLocks noGrp="1"/>
          </p:cNvSpPr>
          <p:nvPr>
            <p:ph type="title"/>
          </p:nvPr>
        </p:nvSpPr>
        <p:spPr/>
        <p:txBody>
          <a:bodyPr/>
          <a:lstStyle/>
          <a:p>
            <a:r>
              <a:rPr lang="de-DE" dirty="0" err="1"/>
              <a:t>GROSSFORSCHUNG</a:t>
            </a:r>
            <a:r>
              <a:rPr lang="de-DE" dirty="0"/>
              <a:t>, </a:t>
            </a:r>
            <a:br>
              <a:rPr lang="de-DE" dirty="0"/>
            </a:br>
            <a:r>
              <a:rPr lang="de-DE" dirty="0"/>
              <a:t>LABORE, TECHNIKA</a:t>
            </a:r>
          </a:p>
        </p:txBody>
      </p:sp>
      <p:pic>
        <p:nvPicPr>
          <p:cNvPr id="9" name="Grafik 8">
            <a:extLst>
              <a:ext uri="{FF2B5EF4-FFF2-40B4-BE49-F238E27FC236}">
                <a16:creationId xmlns:a16="http://schemas.microsoft.com/office/drawing/2014/main" id="{65728D9E-E67D-43E9-84F2-2B1CC489CB44}"/>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pic>
        <p:nvPicPr>
          <p:cNvPr id="7" name="Grafik 6">
            <a:extLst>
              <a:ext uri="{FF2B5EF4-FFF2-40B4-BE49-F238E27FC236}">
                <a16:creationId xmlns:a16="http://schemas.microsoft.com/office/drawing/2014/main" id="{C10D7FD0-064E-44AF-91FC-7508319A8F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26681" y="1997801"/>
            <a:ext cx="3499036" cy="1968207"/>
          </a:xfrm>
          <a:prstGeom prst="rect">
            <a:avLst/>
          </a:prstGeom>
        </p:spPr>
      </p:pic>
      <p:pic>
        <p:nvPicPr>
          <p:cNvPr id="11" name="Grafik 10">
            <a:extLst>
              <a:ext uri="{FF2B5EF4-FFF2-40B4-BE49-F238E27FC236}">
                <a16:creationId xmlns:a16="http://schemas.microsoft.com/office/drawing/2014/main" id="{07FA57BC-60D3-4184-9BD6-86347DC7EDE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98445" y="1997801"/>
            <a:ext cx="3499036" cy="1968208"/>
          </a:xfrm>
          <a:prstGeom prst="rect">
            <a:avLst/>
          </a:prstGeom>
        </p:spPr>
      </p:pic>
      <p:pic>
        <p:nvPicPr>
          <p:cNvPr id="14" name="Grafik 13">
            <a:extLst>
              <a:ext uri="{FF2B5EF4-FFF2-40B4-BE49-F238E27FC236}">
                <a16:creationId xmlns:a16="http://schemas.microsoft.com/office/drawing/2014/main" id="{E3DF401A-F928-4213-A130-FF282C5F471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26681" y="4016526"/>
            <a:ext cx="3499036" cy="1968208"/>
          </a:xfrm>
          <a:prstGeom prst="rect">
            <a:avLst/>
          </a:prstGeom>
        </p:spPr>
      </p:pic>
      <p:pic>
        <p:nvPicPr>
          <p:cNvPr id="17" name="Grafik 16">
            <a:extLst>
              <a:ext uri="{FF2B5EF4-FFF2-40B4-BE49-F238E27FC236}">
                <a16:creationId xmlns:a16="http://schemas.microsoft.com/office/drawing/2014/main" id="{A08EB907-AF2A-4AEA-899D-B0D695B4659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98445" y="4016526"/>
            <a:ext cx="3502201" cy="1969988"/>
          </a:xfrm>
          <a:prstGeom prst="rect">
            <a:avLst/>
          </a:prstGeom>
        </p:spPr>
      </p:pic>
    </p:spTree>
    <p:extLst>
      <p:ext uri="{BB962C8B-B14F-4D97-AF65-F5344CB8AC3E}">
        <p14:creationId xmlns:p14="http://schemas.microsoft.com/office/powerpoint/2010/main" val="23347153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ussdiagramm: Manuelle Eingabe 7">
            <a:extLst>
              <a:ext uri="{FF2B5EF4-FFF2-40B4-BE49-F238E27FC236}">
                <a16:creationId xmlns:a16="http://schemas.microsoft.com/office/drawing/2014/main" id="{80FCDCB7-49EC-44C7-A59A-B6CA4ED83CC0}"/>
              </a:ext>
            </a:extLst>
          </p:cNvPr>
          <p:cNvSpPr/>
          <p:nvPr/>
        </p:nvSpPr>
        <p:spPr>
          <a:xfrm rot="16200000">
            <a:off x="6537949" y="1203946"/>
            <a:ext cx="7051960" cy="4256144"/>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l="-11897" t="2810" r="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DB66DC15-2FD0-468A-914A-462FF398C2E6}"/>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2" name="Inhaltsplatzhalter 1">
            <a:extLst>
              <a:ext uri="{FF2B5EF4-FFF2-40B4-BE49-F238E27FC236}">
                <a16:creationId xmlns:a16="http://schemas.microsoft.com/office/drawing/2014/main" id="{5BEED5E6-8FF0-491F-A937-D2CA4220E48F}"/>
              </a:ext>
            </a:extLst>
          </p:cNvPr>
          <p:cNvSpPr>
            <a:spLocks noGrp="1"/>
          </p:cNvSpPr>
          <p:nvPr>
            <p:ph idx="12"/>
          </p:nvPr>
        </p:nvSpPr>
        <p:spPr/>
        <p:txBody>
          <a:bodyPr/>
          <a:lstStyle/>
          <a:p>
            <a:r>
              <a:rPr lang="de-DE" sz="1800" b="1" spc="-1" dirty="0">
                <a:solidFill>
                  <a:schemeClr val="accent5">
                    <a:lumMod val="50000"/>
                  </a:schemeClr>
                </a:solidFill>
                <a:ea typeface="DejaVu Sans"/>
              </a:rPr>
              <a:t>Modernes Servicezentrum für Studium und Forschung</a:t>
            </a:r>
            <a:endParaRPr lang="de-DE" sz="1800" b="1" spc="-1" dirty="0">
              <a:solidFill>
                <a:schemeClr val="accent5">
                  <a:lumMod val="50000"/>
                </a:schemeClr>
              </a:solidFill>
            </a:endParaRPr>
          </a:p>
          <a:p>
            <a:endParaRPr lang="de-DE" dirty="0"/>
          </a:p>
        </p:txBody>
      </p:sp>
      <p:sp>
        <p:nvSpPr>
          <p:cNvPr id="3" name="Titel 2">
            <a:extLst>
              <a:ext uri="{FF2B5EF4-FFF2-40B4-BE49-F238E27FC236}">
                <a16:creationId xmlns:a16="http://schemas.microsoft.com/office/drawing/2014/main" id="{700E3AC2-6242-49F6-9FB5-065CD4C60986}"/>
              </a:ext>
            </a:extLst>
          </p:cNvPr>
          <p:cNvSpPr>
            <a:spLocks noGrp="1"/>
          </p:cNvSpPr>
          <p:nvPr>
            <p:ph type="title"/>
          </p:nvPr>
        </p:nvSpPr>
        <p:spPr/>
        <p:txBody>
          <a:bodyPr/>
          <a:lstStyle/>
          <a:p>
            <a:r>
              <a:rPr lang="de-DE" dirty="0"/>
              <a:t>NEUE UNIVERSITÄTSBIBLIOTHEK </a:t>
            </a:r>
            <a:br>
              <a:rPr lang="de-DE" dirty="0"/>
            </a:br>
            <a:r>
              <a:rPr lang="de-DE" dirty="0"/>
              <a:t>UND HÖRSAALZENTRUM</a:t>
            </a:r>
          </a:p>
        </p:txBody>
      </p:sp>
      <p:pic>
        <p:nvPicPr>
          <p:cNvPr id="6" name="Grafik 5">
            <a:extLst>
              <a:ext uri="{FF2B5EF4-FFF2-40B4-BE49-F238E27FC236}">
                <a16:creationId xmlns:a16="http://schemas.microsoft.com/office/drawing/2014/main" id="{5E89F1DB-2F07-4792-84A7-C38E4818862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83240" y="1986138"/>
            <a:ext cx="3499036" cy="1968208"/>
          </a:xfrm>
          <a:prstGeom prst="rect">
            <a:avLst/>
          </a:prstGeom>
        </p:spPr>
      </p:pic>
      <p:pic>
        <p:nvPicPr>
          <p:cNvPr id="11" name="Grafik 10">
            <a:extLst>
              <a:ext uri="{FF2B5EF4-FFF2-40B4-BE49-F238E27FC236}">
                <a16:creationId xmlns:a16="http://schemas.microsoft.com/office/drawing/2014/main" id="{8D278D4C-1953-4F48-96BC-C7446D69AC3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7110" y="3989431"/>
            <a:ext cx="3499034" cy="1968206"/>
          </a:xfrm>
          <a:prstGeom prst="rect">
            <a:avLst/>
          </a:prstGeom>
        </p:spPr>
      </p:pic>
      <p:pic>
        <p:nvPicPr>
          <p:cNvPr id="15" name="Grafik 14">
            <a:extLst>
              <a:ext uri="{FF2B5EF4-FFF2-40B4-BE49-F238E27FC236}">
                <a16:creationId xmlns:a16="http://schemas.microsoft.com/office/drawing/2014/main" id="{3AE685B2-5067-47AF-8115-29328C85BD2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110" y="1986137"/>
            <a:ext cx="3499036" cy="1966458"/>
          </a:xfrm>
          <a:prstGeom prst="rect">
            <a:avLst/>
          </a:prstGeom>
        </p:spPr>
      </p:pic>
      <p:pic>
        <p:nvPicPr>
          <p:cNvPr id="17" name="Grafik 16">
            <a:extLst>
              <a:ext uri="{FF2B5EF4-FFF2-40B4-BE49-F238E27FC236}">
                <a16:creationId xmlns:a16="http://schemas.microsoft.com/office/drawing/2014/main" id="{6343BEAC-4360-4064-9ED1-9ED8F7809B2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83241" y="3985895"/>
            <a:ext cx="3499035" cy="1968208"/>
          </a:xfrm>
          <a:prstGeom prst="rect">
            <a:avLst/>
          </a:prstGeom>
        </p:spPr>
      </p:pic>
    </p:spTree>
    <p:extLst>
      <p:ext uri="{BB962C8B-B14F-4D97-AF65-F5344CB8AC3E}">
        <p14:creationId xmlns:p14="http://schemas.microsoft.com/office/powerpoint/2010/main" val="2280058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484BE22-BCC0-483F-92CE-DE00609FB8F7}"/>
              </a:ext>
            </a:extLst>
          </p:cNvPr>
          <p:cNvSpPr>
            <a:spLocks noGrp="1"/>
          </p:cNvSpPr>
          <p:nvPr>
            <p:ph type="title"/>
          </p:nvPr>
        </p:nvSpPr>
        <p:spPr>
          <a:xfrm>
            <a:off x="793453" y="555379"/>
            <a:ext cx="10982536" cy="781764"/>
          </a:xfrm>
        </p:spPr>
        <p:txBody>
          <a:bodyPr/>
          <a:lstStyle/>
          <a:p>
            <a:r>
              <a:rPr lang="de-DE" dirty="0"/>
              <a:t>AUS DER GESCHICHTE</a:t>
            </a:r>
          </a:p>
        </p:txBody>
      </p:sp>
      <p:grpSp>
        <p:nvGrpSpPr>
          <p:cNvPr id="2" name="Gruppieren 1">
            <a:extLst>
              <a:ext uri="{FF2B5EF4-FFF2-40B4-BE49-F238E27FC236}">
                <a16:creationId xmlns:a16="http://schemas.microsoft.com/office/drawing/2014/main" id="{2961964C-5E13-488A-8F0F-9FE5BA30A828}"/>
              </a:ext>
            </a:extLst>
          </p:cNvPr>
          <p:cNvGrpSpPr/>
          <p:nvPr/>
        </p:nvGrpSpPr>
        <p:grpSpPr>
          <a:xfrm>
            <a:off x="5042" y="1232259"/>
            <a:ext cx="12306712" cy="4392109"/>
            <a:chOff x="5042" y="1232259"/>
            <a:chExt cx="12306712" cy="4392109"/>
          </a:xfrm>
        </p:grpSpPr>
        <p:pic>
          <p:nvPicPr>
            <p:cNvPr id="8" name="Grafik 7">
              <a:extLst>
                <a:ext uri="{FF2B5EF4-FFF2-40B4-BE49-F238E27FC236}">
                  <a16:creationId xmlns:a16="http://schemas.microsoft.com/office/drawing/2014/main" id="{08B86F8D-9BED-4591-8FFF-C12F5EE5670A}"/>
                </a:ext>
              </a:extLst>
            </p:cNvPr>
            <p:cNvPicPr preferRelativeResize="0">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04709" y="2494330"/>
              <a:ext cx="1728000" cy="1728000"/>
            </a:xfrm>
            <a:prstGeom prst="rect">
              <a:avLst/>
            </a:prstGeom>
          </p:spPr>
        </p:pic>
        <p:pic>
          <p:nvPicPr>
            <p:cNvPr id="144" name="Grafik 143">
              <a:extLst>
                <a:ext uri="{FF2B5EF4-FFF2-40B4-BE49-F238E27FC236}">
                  <a16:creationId xmlns:a16="http://schemas.microsoft.com/office/drawing/2014/main" id="{69CA717C-ACA3-4553-9C3B-00FA1E6A436E}"/>
                </a:ext>
              </a:extLst>
            </p:cNvPr>
            <p:cNvPicPr preferRelativeResize="0">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694383" y="2498288"/>
              <a:ext cx="1259582" cy="1728000"/>
            </a:xfrm>
            <a:prstGeom prst="rect">
              <a:avLst/>
            </a:prstGeom>
          </p:spPr>
        </p:pic>
        <p:cxnSp>
          <p:nvCxnSpPr>
            <p:cNvPr id="146" name="Gerade Verbindung mit Pfeil 145">
              <a:extLst>
                <a:ext uri="{FF2B5EF4-FFF2-40B4-BE49-F238E27FC236}">
                  <a16:creationId xmlns:a16="http://schemas.microsoft.com/office/drawing/2014/main" id="{50621983-F05F-4A6B-BDF4-2F49E7563CF4}"/>
                </a:ext>
              </a:extLst>
            </p:cNvPr>
            <p:cNvCxnSpPr>
              <a:cxnSpLocks/>
            </p:cNvCxnSpPr>
            <p:nvPr/>
          </p:nvCxnSpPr>
          <p:spPr>
            <a:xfrm>
              <a:off x="641143" y="1291908"/>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47" name="Text Box 12">
              <a:extLst>
                <a:ext uri="{FF2B5EF4-FFF2-40B4-BE49-F238E27FC236}">
                  <a16:creationId xmlns:a16="http://schemas.microsoft.com/office/drawing/2014/main" id="{DCD76736-478C-4F8B-A3BE-9BFD6B1696CD}"/>
                </a:ext>
              </a:extLst>
            </p:cNvPr>
            <p:cNvSpPr txBox="1">
              <a:spLocks noChangeArrowheads="1"/>
            </p:cNvSpPr>
            <p:nvPr/>
          </p:nvSpPr>
          <p:spPr bwMode="auto">
            <a:xfrm>
              <a:off x="697838" y="1251148"/>
              <a:ext cx="1364816" cy="7255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cs typeface="Arial" panose="020B0604020202020204" pitchFamily="34" charset="0"/>
                </a:rPr>
                <a:t>Gründung</a:t>
              </a:r>
              <a:r>
                <a:rPr lang="de-DE" sz="1100" dirty="0">
                  <a:cs typeface="Arial" panose="020B0604020202020204" pitchFamily="34" charset="0"/>
                </a:rPr>
                <a:t> </a:t>
              </a:r>
              <a:br>
                <a:rPr lang="de-DE" sz="1100" dirty="0">
                  <a:cs typeface="Arial" panose="020B0604020202020204" pitchFamily="34" charset="0"/>
                </a:rPr>
              </a:br>
              <a:r>
                <a:rPr lang="de-DE" sz="1100" dirty="0">
                  <a:cs typeface="Arial" panose="020B0604020202020204" pitchFamily="34" charset="0"/>
                </a:rPr>
                <a:t>der Bergakademie</a:t>
              </a:r>
              <a:br>
                <a:rPr lang="de-DE" sz="1100" dirty="0">
                  <a:cs typeface="Arial" panose="020B0604020202020204" pitchFamily="34" charset="0"/>
                </a:rPr>
              </a:br>
              <a:r>
                <a:rPr lang="de-DE" sz="1100" dirty="0">
                  <a:cs typeface="Arial" panose="020B0604020202020204" pitchFamily="34" charset="0"/>
                </a:rPr>
                <a:t>21. Nov 1765</a:t>
              </a:r>
            </a:p>
          </p:txBody>
        </p:sp>
        <p:sp>
          <p:nvSpPr>
            <p:cNvPr id="148" name="Textfeld 147">
              <a:extLst>
                <a:ext uri="{FF2B5EF4-FFF2-40B4-BE49-F238E27FC236}">
                  <a16:creationId xmlns:a16="http://schemas.microsoft.com/office/drawing/2014/main" id="{25B2B7AB-C3A2-4F81-AE9C-A6A64A72ED49}"/>
                </a:ext>
              </a:extLst>
            </p:cNvPr>
            <p:cNvSpPr txBox="1"/>
            <p:nvPr/>
          </p:nvSpPr>
          <p:spPr>
            <a:xfrm>
              <a:off x="634030" y="4228423"/>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1765</a:t>
              </a:r>
            </a:p>
          </p:txBody>
        </p:sp>
        <p:sp>
          <p:nvSpPr>
            <p:cNvPr id="150" name="Textfeld 149">
              <a:extLst>
                <a:ext uri="{FF2B5EF4-FFF2-40B4-BE49-F238E27FC236}">
                  <a16:creationId xmlns:a16="http://schemas.microsoft.com/office/drawing/2014/main" id="{70817CB0-7240-4F8F-8C03-E242C5D3C120}"/>
                </a:ext>
              </a:extLst>
            </p:cNvPr>
            <p:cNvSpPr txBox="1"/>
            <p:nvPr/>
          </p:nvSpPr>
          <p:spPr>
            <a:xfrm>
              <a:off x="3975234" y="422462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1885</a:t>
              </a:r>
            </a:p>
          </p:txBody>
        </p:sp>
        <p:sp>
          <p:nvSpPr>
            <p:cNvPr id="151" name="Text Box 19">
              <a:extLst>
                <a:ext uri="{FF2B5EF4-FFF2-40B4-BE49-F238E27FC236}">
                  <a16:creationId xmlns:a16="http://schemas.microsoft.com/office/drawing/2014/main" id="{A48B27FE-25A9-4013-BDDD-F696F2C242FA}"/>
                </a:ext>
              </a:extLst>
            </p:cNvPr>
            <p:cNvSpPr txBox="1">
              <a:spLocks noChangeArrowheads="1"/>
            </p:cNvSpPr>
            <p:nvPr/>
          </p:nvSpPr>
          <p:spPr bwMode="auto">
            <a:xfrm>
              <a:off x="3974689" y="4993426"/>
              <a:ext cx="1410381" cy="6309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Erste Studentin Mary Hegeler </a:t>
              </a:r>
              <a:br>
                <a:rPr lang="de-DE" sz="1200" b="1" dirty="0">
                  <a:solidFill>
                    <a:srgbClr val="333333"/>
                  </a:solidFill>
                  <a:cs typeface="Arial" panose="020B0604020202020204" pitchFamily="34" charset="0"/>
                </a:rPr>
              </a:br>
              <a:r>
                <a:rPr lang="de-DE" sz="1100" dirty="0">
                  <a:solidFill>
                    <a:srgbClr val="333333"/>
                  </a:solidFill>
                  <a:cs typeface="Arial" panose="020B0604020202020204" pitchFamily="34" charset="0"/>
                </a:rPr>
                <a:t>immatrikuliert</a:t>
              </a:r>
            </a:p>
          </p:txBody>
        </p:sp>
        <p:cxnSp>
          <p:nvCxnSpPr>
            <p:cNvPr id="153" name="Gerade Verbindung mit Pfeil 152">
              <a:extLst>
                <a:ext uri="{FF2B5EF4-FFF2-40B4-BE49-F238E27FC236}">
                  <a16:creationId xmlns:a16="http://schemas.microsoft.com/office/drawing/2014/main" id="{4BA3C760-0061-491D-B45B-C6035AD48850}"/>
                </a:ext>
              </a:extLst>
            </p:cNvPr>
            <p:cNvCxnSpPr>
              <a:cxnSpLocks/>
            </p:cNvCxnSpPr>
            <p:nvPr/>
          </p:nvCxnSpPr>
          <p:spPr>
            <a:xfrm flipV="1">
              <a:off x="3979949" y="4647866"/>
              <a:ext cx="0" cy="943267"/>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154" name="Textfeld 153">
              <a:extLst>
                <a:ext uri="{FF2B5EF4-FFF2-40B4-BE49-F238E27FC236}">
                  <a16:creationId xmlns:a16="http://schemas.microsoft.com/office/drawing/2014/main" id="{7AFEAA6A-1880-4770-9FF8-FFFAD8CB76A4}"/>
                </a:ext>
              </a:extLst>
            </p:cNvPr>
            <p:cNvSpPr txBox="1"/>
            <p:nvPr/>
          </p:nvSpPr>
          <p:spPr>
            <a:xfrm>
              <a:off x="10688793" y="4234211"/>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2023</a:t>
              </a:r>
            </a:p>
          </p:txBody>
        </p:sp>
        <p:sp>
          <p:nvSpPr>
            <p:cNvPr id="155" name="Textfeld 154">
              <a:extLst>
                <a:ext uri="{FF2B5EF4-FFF2-40B4-BE49-F238E27FC236}">
                  <a16:creationId xmlns:a16="http://schemas.microsoft.com/office/drawing/2014/main" id="{DE46966D-9661-47DF-8638-C47603E89D24}"/>
                </a:ext>
              </a:extLst>
            </p:cNvPr>
            <p:cNvSpPr txBox="1"/>
            <p:nvPr/>
          </p:nvSpPr>
          <p:spPr>
            <a:xfrm>
              <a:off x="10697671" y="1298479"/>
              <a:ext cx="1614083" cy="430887"/>
            </a:xfrm>
            <a:prstGeom prst="rect">
              <a:avLst/>
            </a:prstGeom>
            <a:noFill/>
          </p:spPr>
          <p:txBody>
            <a:bodyPr wrap="square" rtlCol="0">
              <a:spAutoFit/>
            </a:bodyPr>
            <a:lstStyle/>
            <a:p>
              <a:r>
                <a:rPr lang="de-DE" sz="1100" b="1" dirty="0">
                  <a:solidFill>
                    <a:srgbClr val="000000"/>
                  </a:solidFill>
                  <a:latin typeface="Arial" panose="020B0604020202020204" pitchFamily="34" charset="0"/>
                  <a:cs typeface="Arial" panose="020B0604020202020204" pitchFamily="34" charset="0"/>
                </a:rPr>
                <a:t>Neue Bibliothek </a:t>
              </a:r>
              <a:br>
                <a:rPr lang="de-DE" sz="1100" b="1" dirty="0">
                  <a:solidFill>
                    <a:srgbClr val="000000"/>
                  </a:solidFill>
                  <a:latin typeface="Arial" panose="020B0604020202020204" pitchFamily="34" charset="0"/>
                  <a:cs typeface="Arial" panose="020B0604020202020204" pitchFamily="34" charset="0"/>
                </a:rPr>
              </a:br>
              <a:r>
                <a:rPr lang="de-DE" sz="1100" b="1" dirty="0">
                  <a:solidFill>
                    <a:srgbClr val="000000"/>
                  </a:solidFill>
                  <a:latin typeface="Arial" panose="020B0604020202020204" pitchFamily="34" charset="0"/>
                  <a:cs typeface="Arial" panose="020B0604020202020204" pitchFamily="34" charset="0"/>
                </a:rPr>
                <a:t>und Hörsaalzentrum</a:t>
              </a:r>
            </a:p>
          </p:txBody>
        </p:sp>
        <p:sp>
          <p:nvSpPr>
            <p:cNvPr id="160" name="Textfeld 159">
              <a:extLst>
                <a:ext uri="{FF2B5EF4-FFF2-40B4-BE49-F238E27FC236}">
                  <a16:creationId xmlns:a16="http://schemas.microsoft.com/office/drawing/2014/main" id="{4135B3C1-DF21-4D05-A61B-1D2D5C739876}"/>
                </a:ext>
              </a:extLst>
            </p:cNvPr>
            <p:cNvSpPr txBox="1"/>
            <p:nvPr/>
          </p:nvSpPr>
          <p:spPr>
            <a:xfrm>
              <a:off x="2405372" y="4226823"/>
              <a:ext cx="1287532"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1851-1872</a:t>
              </a:r>
            </a:p>
          </p:txBody>
        </p:sp>
        <p:sp>
          <p:nvSpPr>
            <p:cNvPr id="161" name="Text Box 15">
              <a:extLst>
                <a:ext uri="{FF2B5EF4-FFF2-40B4-BE49-F238E27FC236}">
                  <a16:creationId xmlns:a16="http://schemas.microsoft.com/office/drawing/2014/main" id="{F657CC85-3AED-402D-ADC6-DC5F697E4B7F}"/>
                </a:ext>
              </a:extLst>
            </p:cNvPr>
            <p:cNvSpPr txBox="1">
              <a:spLocks noChangeArrowheads="1"/>
            </p:cNvSpPr>
            <p:nvPr/>
          </p:nvSpPr>
          <p:spPr bwMode="auto">
            <a:xfrm>
              <a:off x="2448893" y="1232259"/>
              <a:ext cx="1803943" cy="10233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solidFill>
                    <a:srgbClr val="333333"/>
                  </a:solidFill>
                  <a:cs typeface="Arial" panose="020B0604020202020204" pitchFamily="34" charset="0"/>
                </a:rPr>
                <a:t>Karzer</a:t>
              </a:r>
            </a:p>
            <a:p>
              <a:pPr eaLnBrk="1" hangingPunct="1">
                <a:lnSpc>
                  <a:spcPct val="125000"/>
                </a:lnSpc>
              </a:pPr>
              <a:r>
                <a:rPr lang="de-DE" sz="1100" b="0" i="0" dirty="0">
                  <a:effectLst/>
                  <a:latin typeface="Arial" panose="020B0604020202020204" pitchFamily="34" charset="0"/>
                </a:rPr>
                <a:t>einzige erhaltene </a:t>
              </a:r>
            </a:p>
            <a:p>
              <a:pPr eaLnBrk="1" hangingPunct="1">
                <a:lnSpc>
                  <a:spcPct val="125000"/>
                </a:lnSpc>
              </a:pPr>
              <a:r>
                <a:rPr lang="de-DE" sz="1100" i="0" dirty="0">
                  <a:effectLst/>
                  <a:latin typeface="Arial" panose="020B0604020202020204" pitchFamily="34" charset="0"/>
                </a:rPr>
                <a:t>Karzer a</a:t>
              </a:r>
              <a:r>
                <a:rPr lang="de-DE" sz="1100" b="0" i="0" dirty="0">
                  <a:effectLst/>
                  <a:latin typeface="Arial" panose="020B0604020202020204" pitchFamily="34" charset="0"/>
                </a:rPr>
                <a:t>n einer dt. TH</a:t>
              </a:r>
              <a:endParaRPr lang="de-DE" sz="1100" dirty="0"/>
            </a:p>
            <a:p>
              <a:pPr eaLnBrk="1" hangingPunct="1">
                <a:spcBef>
                  <a:spcPct val="50000"/>
                </a:spcBef>
              </a:pPr>
              <a:endParaRPr lang="de-DE" sz="1200" b="1" dirty="0">
                <a:solidFill>
                  <a:srgbClr val="333333"/>
                </a:solidFill>
                <a:cs typeface="Arial" panose="020B0604020202020204" pitchFamily="34" charset="0"/>
              </a:endParaRPr>
            </a:p>
          </p:txBody>
        </p:sp>
        <p:sp>
          <p:nvSpPr>
            <p:cNvPr id="26" name="Textfeld 25">
              <a:extLst>
                <a:ext uri="{FF2B5EF4-FFF2-40B4-BE49-F238E27FC236}">
                  <a16:creationId xmlns:a16="http://schemas.microsoft.com/office/drawing/2014/main" id="{7CD16BC1-6044-4C84-B9FF-AA45B42D5444}"/>
                </a:ext>
              </a:extLst>
            </p:cNvPr>
            <p:cNvSpPr txBox="1"/>
            <p:nvPr/>
          </p:nvSpPr>
          <p:spPr>
            <a:xfrm>
              <a:off x="1634559" y="4235452"/>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1796</a:t>
              </a:r>
            </a:p>
          </p:txBody>
        </p:sp>
        <p:sp>
          <p:nvSpPr>
            <p:cNvPr id="27" name="Text Box 20">
              <a:extLst>
                <a:ext uri="{FF2B5EF4-FFF2-40B4-BE49-F238E27FC236}">
                  <a16:creationId xmlns:a16="http://schemas.microsoft.com/office/drawing/2014/main" id="{9719C19C-1BEA-411D-8A33-47FF4C48E2F7}"/>
                </a:ext>
              </a:extLst>
            </p:cNvPr>
            <p:cNvSpPr txBox="1">
              <a:spLocks noChangeArrowheads="1"/>
            </p:cNvSpPr>
            <p:nvPr/>
          </p:nvSpPr>
          <p:spPr bwMode="auto">
            <a:xfrm>
              <a:off x="1624434" y="4972988"/>
              <a:ext cx="2068470" cy="513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lnSpc>
                  <a:spcPct val="125000"/>
                </a:lnSpc>
              </a:pPr>
              <a:r>
                <a:rPr lang="de-DE" sz="1200" b="1" dirty="0">
                  <a:solidFill>
                    <a:srgbClr val="333333"/>
                  </a:solidFill>
                  <a:cs typeface="Arial" panose="020B0604020202020204" pitchFamily="34" charset="0"/>
                </a:rPr>
                <a:t>Erstes HS-Laboratorium </a:t>
              </a:r>
              <a:br>
                <a:rPr lang="de-DE" sz="1200" b="1" dirty="0">
                  <a:solidFill>
                    <a:srgbClr val="333333"/>
                  </a:solidFill>
                  <a:cs typeface="Arial" panose="020B0604020202020204" pitchFamily="34" charset="0"/>
                </a:rPr>
              </a:br>
              <a:r>
                <a:rPr lang="de-DE" sz="1100" dirty="0">
                  <a:solidFill>
                    <a:srgbClr val="333333"/>
                  </a:solidFill>
                  <a:cs typeface="Arial" panose="020B0604020202020204" pitchFamily="34" charset="0"/>
                </a:rPr>
                <a:t>durch Prof. Lampadius</a:t>
              </a:r>
            </a:p>
          </p:txBody>
        </p:sp>
        <p:cxnSp>
          <p:nvCxnSpPr>
            <p:cNvPr id="28" name="Gerade Verbindung mit Pfeil 27">
              <a:extLst>
                <a:ext uri="{FF2B5EF4-FFF2-40B4-BE49-F238E27FC236}">
                  <a16:creationId xmlns:a16="http://schemas.microsoft.com/office/drawing/2014/main" id="{EF442899-90A3-4F6A-8C3B-3F8CD3E0FF01}"/>
                </a:ext>
              </a:extLst>
            </p:cNvPr>
            <p:cNvCxnSpPr>
              <a:cxnSpLocks/>
            </p:cNvCxnSpPr>
            <p:nvPr/>
          </p:nvCxnSpPr>
          <p:spPr>
            <a:xfrm flipV="1">
              <a:off x="1621712" y="4626898"/>
              <a:ext cx="0" cy="936625"/>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9F361F9C-40C5-4BDE-9914-EE613CEE4042}"/>
                </a:ext>
              </a:extLst>
            </p:cNvPr>
            <p:cNvCxnSpPr>
              <a:cxnSpLocks/>
            </p:cNvCxnSpPr>
            <p:nvPr/>
          </p:nvCxnSpPr>
          <p:spPr>
            <a:xfrm>
              <a:off x="2427413" y="1296794"/>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 name="Textfeld 3">
              <a:extLst>
                <a:ext uri="{FF2B5EF4-FFF2-40B4-BE49-F238E27FC236}">
                  <a16:creationId xmlns:a16="http://schemas.microsoft.com/office/drawing/2014/main" id="{2E2B8D40-AE2E-415B-80F3-4C792C5DFE5C}"/>
                </a:ext>
              </a:extLst>
            </p:cNvPr>
            <p:cNvSpPr txBox="1"/>
            <p:nvPr/>
          </p:nvSpPr>
          <p:spPr>
            <a:xfrm>
              <a:off x="3155984" y="3751284"/>
              <a:ext cx="914400" cy="914400"/>
            </a:xfrm>
            <a:prstGeom prst="rect">
              <a:avLst/>
            </a:prstGeom>
          </p:spPr>
          <p:txBody>
            <a:bodyPr wrap="none" lIns="0" rIns="0" rtlCol="0" anchor="t">
              <a:normAutofit/>
            </a:bodyPr>
            <a:lstStyle/>
            <a:p>
              <a:pPr algn="l"/>
              <a:endParaRPr lang="de-DE" sz="2000" b="1" i="0" dirty="0">
                <a:solidFill>
                  <a:srgbClr val="004A7D"/>
                </a:solidFill>
                <a:latin typeface="Spartan ExtraBold" pitchFamily="2" charset="77"/>
              </a:endParaRPr>
            </a:p>
          </p:txBody>
        </p:sp>
        <p:sp>
          <p:nvSpPr>
            <p:cNvPr id="35" name="Textfeld 34">
              <a:extLst>
                <a:ext uri="{FF2B5EF4-FFF2-40B4-BE49-F238E27FC236}">
                  <a16:creationId xmlns:a16="http://schemas.microsoft.com/office/drawing/2014/main" id="{B17FDF06-D1D6-4084-B634-1286A4D8381E}"/>
                </a:ext>
              </a:extLst>
            </p:cNvPr>
            <p:cNvSpPr txBox="1"/>
            <p:nvPr/>
          </p:nvSpPr>
          <p:spPr>
            <a:xfrm>
              <a:off x="4942365" y="4221826"/>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1920</a:t>
              </a:r>
            </a:p>
          </p:txBody>
        </p:sp>
        <p:sp>
          <p:nvSpPr>
            <p:cNvPr id="36" name="Text Box 15">
              <a:extLst>
                <a:ext uri="{FF2B5EF4-FFF2-40B4-BE49-F238E27FC236}">
                  <a16:creationId xmlns:a16="http://schemas.microsoft.com/office/drawing/2014/main" id="{4EE9405C-1085-4BBA-86D0-B140DED86D66}"/>
                </a:ext>
              </a:extLst>
            </p:cNvPr>
            <p:cNvSpPr txBox="1">
              <a:spLocks noChangeArrowheads="1"/>
            </p:cNvSpPr>
            <p:nvPr/>
          </p:nvSpPr>
          <p:spPr bwMode="auto">
            <a:xfrm>
              <a:off x="4974501" y="1289966"/>
              <a:ext cx="151169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Eigenständiges </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Promotionsrecht</a:t>
              </a:r>
            </a:p>
          </p:txBody>
        </p:sp>
        <p:cxnSp>
          <p:nvCxnSpPr>
            <p:cNvPr id="37" name="Gerade Verbindung mit Pfeil 36">
              <a:extLst>
                <a:ext uri="{FF2B5EF4-FFF2-40B4-BE49-F238E27FC236}">
                  <a16:creationId xmlns:a16="http://schemas.microsoft.com/office/drawing/2014/main" id="{F71D78E6-7B66-45E7-BB6A-4B4EC9EC944B}"/>
                </a:ext>
              </a:extLst>
            </p:cNvPr>
            <p:cNvCxnSpPr>
              <a:cxnSpLocks/>
            </p:cNvCxnSpPr>
            <p:nvPr/>
          </p:nvCxnSpPr>
          <p:spPr>
            <a:xfrm>
              <a:off x="4983870" y="1291609"/>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1" name="Text Box 28">
              <a:extLst>
                <a:ext uri="{FF2B5EF4-FFF2-40B4-BE49-F238E27FC236}">
                  <a16:creationId xmlns:a16="http://schemas.microsoft.com/office/drawing/2014/main" id="{96CA67DB-4724-4972-93BE-70D9D3B478ED}"/>
                </a:ext>
              </a:extLst>
            </p:cNvPr>
            <p:cNvSpPr txBox="1">
              <a:spLocks noChangeArrowheads="1"/>
            </p:cNvSpPr>
            <p:nvPr/>
          </p:nvSpPr>
          <p:spPr bwMode="auto">
            <a:xfrm>
              <a:off x="6965574" y="1283676"/>
              <a:ext cx="1403839"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spcBef>
                  <a:spcPct val="50000"/>
                </a:spcBef>
              </a:pPr>
              <a:r>
                <a:rPr lang="de-DE" sz="1200" b="1" dirty="0">
                  <a:solidFill>
                    <a:srgbClr val="333333"/>
                  </a:solidFill>
                  <a:cs typeface="Arial" panose="020B0604020202020204" pitchFamily="34" charset="0"/>
                </a:rPr>
                <a:t>Gründung der </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Dr. Erich Krüger</a:t>
              </a:r>
              <a:br>
                <a:rPr lang="de-DE" sz="1200" b="1" dirty="0">
                  <a:solidFill>
                    <a:srgbClr val="333333"/>
                  </a:solidFill>
                  <a:cs typeface="Arial" panose="020B0604020202020204" pitchFamily="34" charset="0"/>
                </a:rPr>
              </a:br>
              <a:r>
                <a:rPr lang="de-DE" sz="1200" b="1" dirty="0">
                  <a:solidFill>
                    <a:srgbClr val="333333"/>
                  </a:solidFill>
                  <a:cs typeface="Arial" panose="020B0604020202020204" pitchFamily="34" charset="0"/>
                </a:rPr>
                <a:t>-Stiftung</a:t>
              </a:r>
            </a:p>
          </p:txBody>
        </p:sp>
        <p:sp>
          <p:nvSpPr>
            <p:cNvPr id="42" name="Textfeld 41">
              <a:extLst>
                <a:ext uri="{FF2B5EF4-FFF2-40B4-BE49-F238E27FC236}">
                  <a16:creationId xmlns:a16="http://schemas.microsoft.com/office/drawing/2014/main" id="{6B1880CB-B872-4A1B-8A75-E549589D1854}"/>
                </a:ext>
              </a:extLst>
            </p:cNvPr>
            <p:cNvSpPr txBox="1"/>
            <p:nvPr/>
          </p:nvSpPr>
          <p:spPr>
            <a:xfrm>
              <a:off x="6965574" y="4235723"/>
              <a:ext cx="782040"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2006</a:t>
              </a:r>
            </a:p>
          </p:txBody>
        </p:sp>
        <p:cxnSp>
          <p:nvCxnSpPr>
            <p:cNvPr id="43" name="Gerade Verbindung mit Pfeil 42">
              <a:extLst>
                <a:ext uri="{FF2B5EF4-FFF2-40B4-BE49-F238E27FC236}">
                  <a16:creationId xmlns:a16="http://schemas.microsoft.com/office/drawing/2014/main" id="{7B116ED9-79D8-4C0F-98D4-B12A61298113}"/>
                </a:ext>
              </a:extLst>
            </p:cNvPr>
            <p:cNvCxnSpPr>
              <a:cxnSpLocks/>
            </p:cNvCxnSpPr>
            <p:nvPr/>
          </p:nvCxnSpPr>
          <p:spPr>
            <a:xfrm flipV="1">
              <a:off x="6008671" y="4653697"/>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44" name="Textfeld 43">
              <a:extLst>
                <a:ext uri="{FF2B5EF4-FFF2-40B4-BE49-F238E27FC236}">
                  <a16:creationId xmlns:a16="http://schemas.microsoft.com/office/drawing/2014/main" id="{BDF1F5B4-5FB6-4241-9D11-922FE33730C7}"/>
                </a:ext>
              </a:extLst>
            </p:cNvPr>
            <p:cNvSpPr txBox="1"/>
            <p:nvPr/>
          </p:nvSpPr>
          <p:spPr>
            <a:xfrm>
              <a:off x="5990818" y="4220060"/>
              <a:ext cx="69762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1993</a:t>
              </a:r>
            </a:p>
          </p:txBody>
        </p:sp>
        <p:sp>
          <p:nvSpPr>
            <p:cNvPr id="45" name="Rechteck 44">
              <a:extLst>
                <a:ext uri="{FF2B5EF4-FFF2-40B4-BE49-F238E27FC236}">
                  <a16:creationId xmlns:a16="http://schemas.microsoft.com/office/drawing/2014/main" id="{9D2F310A-EBD8-4F88-9478-334A9932BC6F}"/>
                </a:ext>
              </a:extLst>
            </p:cNvPr>
            <p:cNvSpPr/>
            <p:nvPr/>
          </p:nvSpPr>
          <p:spPr>
            <a:xfrm>
              <a:off x="6015980" y="4992804"/>
              <a:ext cx="2104083" cy="461665"/>
            </a:xfrm>
            <a:prstGeom prst="rect">
              <a:avLst/>
            </a:prstGeom>
          </p:spPr>
          <p:txBody>
            <a:bodyPr wrap="square">
              <a:spAutoFit/>
            </a:bodyPr>
            <a:lstStyle/>
            <a:p>
              <a:pPr>
                <a:spcBef>
                  <a:spcPct val="50000"/>
                </a:spcBef>
              </a:pPr>
              <a:r>
                <a:rPr lang="de-DE" sz="1200" b="1" dirty="0">
                  <a:solidFill>
                    <a:srgbClr val="333333"/>
                  </a:solidFill>
                  <a:latin typeface="Arial" panose="020B0604020202020204" pitchFamily="34" charset="0"/>
                  <a:cs typeface="Arial" panose="020B0604020202020204" pitchFamily="34" charset="0"/>
                </a:rPr>
                <a:t>Recht zur Bezeichnung </a:t>
              </a:r>
              <a:br>
                <a:rPr lang="de-DE" sz="1200" b="1" dirty="0">
                  <a:solidFill>
                    <a:srgbClr val="333333"/>
                  </a:solidFill>
                  <a:latin typeface="Arial" panose="020B0604020202020204" pitchFamily="34" charset="0"/>
                  <a:cs typeface="Arial" panose="020B0604020202020204" pitchFamily="34" charset="0"/>
                </a:rPr>
              </a:br>
              <a:r>
                <a:rPr lang="de-DE" sz="1200" b="1" dirty="0">
                  <a:solidFill>
                    <a:srgbClr val="333333"/>
                  </a:solidFill>
                  <a:latin typeface="Arial" panose="020B0604020202020204" pitchFamily="34" charset="0"/>
                  <a:cs typeface="Arial" panose="020B0604020202020204" pitchFamily="34" charset="0"/>
                </a:rPr>
                <a:t>„Technische Universität</a:t>
              </a:r>
              <a:r>
                <a:rPr lang="ja-JP" altLang="de-DE" sz="1200" b="1" dirty="0">
                  <a:solidFill>
                    <a:srgbClr val="333333"/>
                  </a:solidFill>
                  <a:latin typeface="Arial" panose="020B0604020202020204" pitchFamily="34" charset="0"/>
                  <a:cs typeface="Arial" panose="020B0604020202020204" pitchFamily="34" charset="0"/>
                </a:rPr>
                <a:t>“</a:t>
              </a:r>
              <a:endParaRPr lang="de-DE" sz="1200" b="1" dirty="0">
                <a:solidFill>
                  <a:srgbClr val="333333"/>
                </a:solidFill>
                <a:latin typeface="Arial" panose="020B0604020202020204" pitchFamily="34" charset="0"/>
                <a:cs typeface="Arial" panose="020B0604020202020204" pitchFamily="34" charset="0"/>
              </a:endParaRPr>
            </a:p>
          </p:txBody>
        </p:sp>
        <p:cxnSp>
          <p:nvCxnSpPr>
            <p:cNvPr id="46" name="Gerade Verbindung mit Pfeil 45">
              <a:extLst>
                <a:ext uri="{FF2B5EF4-FFF2-40B4-BE49-F238E27FC236}">
                  <a16:creationId xmlns:a16="http://schemas.microsoft.com/office/drawing/2014/main" id="{B76832C6-AC52-4469-9DE9-5C4D998F667A}"/>
                </a:ext>
              </a:extLst>
            </p:cNvPr>
            <p:cNvCxnSpPr>
              <a:cxnSpLocks/>
            </p:cNvCxnSpPr>
            <p:nvPr/>
          </p:nvCxnSpPr>
          <p:spPr>
            <a:xfrm>
              <a:off x="6966106" y="1296111"/>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pic>
          <p:nvPicPr>
            <p:cNvPr id="47" name="Inhaltsplatzhalter 131">
              <a:extLst>
                <a:ext uri="{FF2B5EF4-FFF2-40B4-BE49-F238E27FC236}">
                  <a16:creationId xmlns:a16="http://schemas.microsoft.com/office/drawing/2014/main" id="{8DE06D83-31AD-4538-9BA8-E59304214A1F}"/>
                </a:ext>
              </a:extLst>
            </p:cNvPr>
            <p:cNvPicPr preferRelativeResize="0">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739472" y="2507009"/>
              <a:ext cx="1728000" cy="1728000"/>
            </a:xfrm>
            <a:prstGeom prst="rect">
              <a:avLst/>
            </a:prstGeom>
          </p:spPr>
        </p:pic>
        <p:pic>
          <p:nvPicPr>
            <p:cNvPr id="48" name="Grafik 47">
              <a:extLst>
                <a:ext uri="{FF2B5EF4-FFF2-40B4-BE49-F238E27FC236}">
                  <a16:creationId xmlns:a16="http://schemas.microsoft.com/office/drawing/2014/main" id="{E5666C57-9F9D-4E6E-A3BE-0D22337F055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42" y="2501656"/>
              <a:ext cx="1728000" cy="1728000"/>
            </a:xfrm>
            <a:prstGeom prst="rect">
              <a:avLst/>
            </a:prstGeom>
          </p:spPr>
        </p:pic>
        <p:pic>
          <p:nvPicPr>
            <p:cNvPr id="49" name="Grafik 48">
              <a:extLst>
                <a:ext uri="{FF2B5EF4-FFF2-40B4-BE49-F238E27FC236}">
                  <a16:creationId xmlns:a16="http://schemas.microsoft.com/office/drawing/2014/main" id="{60241A41-473F-47A8-B881-4C0CA2A811E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465109" y="2497998"/>
              <a:ext cx="1251489" cy="1728000"/>
            </a:xfrm>
            <a:prstGeom prst="rect">
              <a:avLst/>
            </a:prstGeom>
          </p:spPr>
        </p:pic>
        <p:pic>
          <p:nvPicPr>
            <p:cNvPr id="138" name="Grafik 137">
              <a:extLst>
                <a:ext uri="{FF2B5EF4-FFF2-40B4-BE49-F238E27FC236}">
                  <a16:creationId xmlns:a16="http://schemas.microsoft.com/office/drawing/2014/main" id="{2285707F-7CC7-4322-9D31-0CFEBDD400E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40592" y="2500072"/>
              <a:ext cx="1259584" cy="1728000"/>
            </a:xfrm>
            <a:prstGeom prst="rect">
              <a:avLst/>
            </a:prstGeom>
          </p:spPr>
        </p:pic>
        <p:pic>
          <p:nvPicPr>
            <p:cNvPr id="62" name="Picture 4" descr="Helmholtz-Institut Freiberg für Ressourcentechnologie (HIF ...">
              <a:extLst>
                <a:ext uri="{FF2B5EF4-FFF2-40B4-BE49-F238E27FC236}">
                  <a16:creationId xmlns:a16="http://schemas.microsoft.com/office/drawing/2014/main" id="{794CD210-93A9-42F0-9C3E-2CBD565CA972}"/>
                </a:ext>
              </a:extLst>
            </p:cNvPr>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9422137" y="1503730"/>
              <a:ext cx="665122" cy="297347"/>
            </a:xfrm>
            <a:prstGeom prst="rect">
              <a:avLst/>
            </a:prstGeom>
            <a:noFill/>
            <a:extLst>
              <a:ext uri="{909E8E84-426E-40DD-AFC4-6F175D3DCCD1}">
                <a14:hiddenFill xmlns:a14="http://schemas.microsoft.com/office/drawing/2010/main">
                  <a:solidFill>
                    <a:srgbClr val="FFFFFF"/>
                  </a:solidFill>
                </a14:hiddenFill>
              </a:ext>
            </a:extLst>
          </p:spPr>
        </p:pic>
        <p:sp>
          <p:nvSpPr>
            <p:cNvPr id="63" name="Textfeld 62">
              <a:extLst>
                <a:ext uri="{FF2B5EF4-FFF2-40B4-BE49-F238E27FC236}">
                  <a16:creationId xmlns:a16="http://schemas.microsoft.com/office/drawing/2014/main" id="{39DA6469-4193-4DA7-89A2-470398EF6601}"/>
                </a:ext>
              </a:extLst>
            </p:cNvPr>
            <p:cNvSpPr txBox="1"/>
            <p:nvPr/>
          </p:nvSpPr>
          <p:spPr>
            <a:xfrm>
              <a:off x="9092706" y="4228068"/>
              <a:ext cx="680507" cy="369332"/>
            </a:xfrm>
            <a:prstGeom prst="rect">
              <a:avLst/>
            </a:prstGeom>
            <a:noFill/>
          </p:spPr>
          <p:txBody>
            <a:bodyPr wrap="none" rtlCol="0">
              <a:spAutoFit/>
            </a:bodyPr>
            <a:lstStyle/>
            <a:p>
              <a:r>
                <a:rPr lang="de-DE" b="1" dirty="0">
                  <a:solidFill>
                    <a:srgbClr val="00497F"/>
                  </a:solidFill>
                  <a:latin typeface="Arial" panose="020B0604020202020204" pitchFamily="34" charset="0"/>
                  <a:cs typeface="Arial" panose="020B0604020202020204" pitchFamily="34" charset="0"/>
                </a:rPr>
                <a:t>2011</a:t>
              </a:r>
            </a:p>
          </p:txBody>
        </p:sp>
        <p:sp>
          <p:nvSpPr>
            <p:cNvPr id="64" name="Textfeld 1">
              <a:extLst>
                <a:ext uri="{FF2B5EF4-FFF2-40B4-BE49-F238E27FC236}">
                  <a16:creationId xmlns:a16="http://schemas.microsoft.com/office/drawing/2014/main" id="{A1EE4244-FFE2-404E-B6DD-8FE80DC7C060}"/>
                </a:ext>
              </a:extLst>
            </p:cNvPr>
            <p:cNvSpPr txBox="1">
              <a:spLocks noChangeArrowheads="1"/>
            </p:cNvSpPr>
            <p:nvPr/>
          </p:nvSpPr>
          <p:spPr bwMode="auto">
            <a:xfrm>
              <a:off x="9304345" y="1287295"/>
              <a:ext cx="1246479"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de-DE" sz="1200" b="1" dirty="0">
                  <a:cs typeface="Arial" panose="020B0604020202020204" pitchFamily="34" charset="0"/>
                </a:rPr>
                <a:t>Gründung HIF</a:t>
              </a:r>
            </a:p>
          </p:txBody>
        </p:sp>
        <p:cxnSp>
          <p:nvCxnSpPr>
            <p:cNvPr id="66" name="Gerade Verbindung mit Pfeil 65">
              <a:extLst>
                <a:ext uri="{FF2B5EF4-FFF2-40B4-BE49-F238E27FC236}">
                  <a16:creationId xmlns:a16="http://schemas.microsoft.com/office/drawing/2014/main" id="{9BB83208-840F-4DAE-94E0-3B046B30A4B8}"/>
                </a:ext>
              </a:extLst>
            </p:cNvPr>
            <p:cNvCxnSpPr>
              <a:cxnSpLocks/>
            </p:cNvCxnSpPr>
            <p:nvPr/>
          </p:nvCxnSpPr>
          <p:spPr>
            <a:xfrm flipV="1">
              <a:off x="8243932" y="4647160"/>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67" name="Textfeld 66">
              <a:extLst>
                <a:ext uri="{FF2B5EF4-FFF2-40B4-BE49-F238E27FC236}">
                  <a16:creationId xmlns:a16="http://schemas.microsoft.com/office/drawing/2014/main" id="{61218878-19A5-43CB-BA0F-390A1BBF9E07}"/>
                </a:ext>
              </a:extLst>
            </p:cNvPr>
            <p:cNvSpPr txBox="1"/>
            <p:nvPr/>
          </p:nvSpPr>
          <p:spPr>
            <a:xfrm>
              <a:off x="10053825" y="4996049"/>
              <a:ext cx="1504762" cy="276999"/>
            </a:xfrm>
            <a:prstGeom prst="rect">
              <a:avLst/>
            </a:prstGeom>
            <a:noFill/>
          </p:spPr>
          <p:txBody>
            <a:bodyPr wrap="square" rtlCol="0">
              <a:spAutoFit/>
            </a:bodyPr>
            <a:lstStyle/>
            <a:p>
              <a:r>
                <a:rPr lang="de-DE" sz="1200" b="1" dirty="0">
                  <a:solidFill>
                    <a:srgbClr val="000000"/>
                  </a:solidFill>
                  <a:latin typeface="Arial" panose="020B0604020202020204" pitchFamily="34" charset="0"/>
                  <a:cs typeface="Arial" panose="020B0604020202020204" pitchFamily="34" charset="0"/>
                </a:rPr>
                <a:t>Eröffnung ZEHS</a:t>
              </a:r>
            </a:p>
          </p:txBody>
        </p:sp>
        <p:sp>
          <p:nvSpPr>
            <p:cNvPr id="68" name="Textfeld 67">
              <a:extLst>
                <a:ext uri="{FF2B5EF4-FFF2-40B4-BE49-F238E27FC236}">
                  <a16:creationId xmlns:a16="http://schemas.microsoft.com/office/drawing/2014/main" id="{B0A53F87-66C9-4B8F-A24A-53C5B3402089}"/>
                </a:ext>
              </a:extLst>
            </p:cNvPr>
            <p:cNvSpPr txBox="1"/>
            <p:nvPr/>
          </p:nvSpPr>
          <p:spPr>
            <a:xfrm>
              <a:off x="9905664" y="4228045"/>
              <a:ext cx="697627" cy="369332"/>
            </a:xfrm>
            <a:prstGeom prst="rect">
              <a:avLst/>
            </a:prstGeom>
            <a:noFill/>
          </p:spPr>
          <p:txBody>
            <a:bodyPr wrap="none" rtlCol="0">
              <a:spAutoFit/>
            </a:bodyPr>
            <a:lstStyle/>
            <a:p>
              <a:r>
                <a:rPr lang="de-DE" b="1" dirty="0">
                  <a:solidFill>
                    <a:schemeClr val="accent5">
                      <a:lumMod val="50000"/>
                    </a:schemeClr>
                  </a:solidFill>
                  <a:latin typeface="Arial" panose="020B0604020202020204" pitchFamily="34" charset="0"/>
                  <a:cs typeface="Arial" panose="020B0604020202020204" pitchFamily="34" charset="0"/>
                </a:rPr>
                <a:t>2021</a:t>
              </a:r>
            </a:p>
          </p:txBody>
        </p:sp>
        <p:cxnSp>
          <p:nvCxnSpPr>
            <p:cNvPr id="70" name="Gerade Verbindung mit Pfeil 69">
              <a:extLst>
                <a:ext uri="{FF2B5EF4-FFF2-40B4-BE49-F238E27FC236}">
                  <a16:creationId xmlns:a16="http://schemas.microsoft.com/office/drawing/2014/main" id="{CBB68747-8281-485A-8B0A-8254FF54F82C}"/>
                </a:ext>
              </a:extLst>
            </p:cNvPr>
            <p:cNvCxnSpPr>
              <a:cxnSpLocks/>
            </p:cNvCxnSpPr>
            <p:nvPr/>
          </p:nvCxnSpPr>
          <p:spPr>
            <a:xfrm>
              <a:off x="9307242" y="1290226"/>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0" name="Textfeld 49">
              <a:extLst>
                <a:ext uri="{FF2B5EF4-FFF2-40B4-BE49-F238E27FC236}">
                  <a16:creationId xmlns:a16="http://schemas.microsoft.com/office/drawing/2014/main" id="{0077E994-A0A2-48B0-A3DD-7D5934D41968}"/>
                </a:ext>
              </a:extLst>
            </p:cNvPr>
            <p:cNvSpPr txBox="1"/>
            <p:nvPr/>
          </p:nvSpPr>
          <p:spPr>
            <a:xfrm>
              <a:off x="8243932" y="4218519"/>
              <a:ext cx="710035" cy="369332"/>
            </a:xfrm>
            <a:prstGeom prst="rect">
              <a:avLst/>
            </a:prstGeom>
            <a:noFill/>
          </p:spPr>
          <p:txBody>
            <a:bodyPr wrap="square" rtlCol="0">
              <a:spAutoFit/>
            </a:bodyPr>
            <a:lstStyle/>
            <a:p>
              <a:r>
                <a:rPr lang="de-DE" b="1" dirty="0">
                  <a:solidFill>
                    <a:srgbClr val="00497F"/>
                  </a:solidFill>
                  <a:latin typeface="Arial" panose="020B0604020202020204" pitchFamily="34" charset="0"/>
                  <a:cs typeface="Arial" panose="020B0604020202020204" pitchFamily="34" charset="0"/>
                </a:rPr>
                <a:t>2008</a:t>
              </a:r>
            </a:p>
          </p:txBody>
        </p:sp>
        <p:cxnSp>
          <p:nvCxnSpPr>
            <p:cNvPr id="51" name="Gerade Verbindung mit Pfeil 50">
              <a:extLst>
                <a:ext uri="{FF2B5EF4-FFF2-40B4-BE49-F238E27FC236}">
                  <a16:creationId xmlns:a16="http://schemas.microsoft.com/office/drawing/2014/main" id="{9E642283-A377-4AF3-AC7F-9FC5036D3F81}"/>
                </a:ext>
              </a:extLst>
            </p:cNvPr>
            <p:cNvCxnSpPr>
              <a:cxnSpLocks/>
            </p:cNvCxnSpPr>
            <p:nvPr/>
          </p:nvCxnSpPr>
          <p:spPr>
            <a:xfrm flipV="1">
              <a:off x="10048605" y="4647866"/>
              <a:ext cx="0" cy="946121"/>
            </a:xfrm>
            <a:prstGeom prst="straightConnector1">
              <a:avLst/>
            </a:prstGeom>
            <a:ln w="19050">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sp>
          <p:nvSpPr>
            <p:cNvPr id="52" name="Rechteck 51">
              <a:extLst>
                <a:ext uri="{FF2B5EF4-FFF2-40B4-BE49-F238E27FC236}">
                  <a16:creationId xmlns:a16="http://schemas.microsoft.com/office/drawing/2014/main" id="{1FAACF79-68D5-48A7-A934-F285E569C140}"/>
                </a:ext>
              </a:extLst>
            </p:cNvPr>
            <p:cNvSpPr/>
            <p:nvPr/>
          </p:nvSpPr>
          <p:spPr>
            <a:xfrm>
              <a:off x="8246525" y="4987210"/>
              <a:ext cx="1352010" cy="461665"/>
            </a:xfrm>
            <a:prstGeom prst="rect">
              <a:avLst/>
            </a:prstGeom>
          </p:spPr>
          <p:txBody>
            <a:bodyPr wrap="square">
              <a:spAutoFit/>
            </a:bodyPr>
            <a:lstStyle/>
            <a:p>
              <a:pPr>
                <a:spcBef>
                  <a:spcPct val="50000"/>
                </a:spcBef>
              </a:pPr>
              <a:r>
                <a:rPr lang="de-DE" sz="1200" b="1" dirty="0">
                  <a:solidFill>
                    <a:srgbClr val="333333"/>
                  </a:solidFill>
                  <a:latin typeface="Arial" panose="020B0604020202020204" pitchFamily="34" charset="0"/>
                  <a:cs typeface="Arial" panose="020B0604020202020204" pitchFamily="34" charset="0"/>
                </a:rPr>
                <a:t>Eröffnung</a:t>
              </a:r>
              <a:br>
                <a:rPr lang="de-DE" sz="1200" b="1" dirty="0">
                  <a:solidFill>
                    <a:srgbClr val="333333"/>
                  </a:solidFill>
                  <a:latin typeface="Arial" panose="020B0604020202020204" pitchFamily="34" charset="0"/>
                  <a:cs typeface="Arial" panose="020B0604020202020204" pitchFamily="34" charset="0"/>
                </a:rPr>
              </a:br>
              <a:r>
                <a:rPr lang="de-DE" sz="1200" b="1" dirty="0">
                  <a:solidFill>
                    <a:srgbClr val="333333"/>
                  </a:solidFill>
                  <a:latin typeface="Arial" panose="020B0604020202020204" pitchFamily="34" charset="0"/>
                  <a:cs typeface="Arial" panose="020B0604020202020204" pitchFamily="34" charset="0"/>
                </a:rPr>
                <a:t>terra mineralia</a:t>
              </a:r>
            </a:p>
          </p:txBody>
        </p:sp>
        <p:pic>
          <p:nvPicPr>
            <p:cNvPr id="10" name="Grafik 9">
              <a:extLst>
                <a:ext uri="{FF2B5EF4-FFF2-40B4-BE49-F238E27FC236}">
                  <a16:creationId xmlns:a16="http://schemas.microsoft.com/office/drawing/2014/main" id="{F4519F15-D9FF-4D34-BC38-B9971E29D59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8935124" y="2500106"/>
              <a:ext cx="1710921" cy="1728000"/>
            </a:xfrm>
            <a:prstGeom prst="rect">
              <a:avLst/>
            </a:prstGeom>
          </p:spPr>
        </p:pic>
        <p:pic>
          <p:nvPicPr>
            <p:cNvPr id="14" name="Grafik 13">
              <a:extLst>
                <a:ext uri="{FF2B5EF4-FFF2-40B4-BE49-F238E27FC236}">
                  <a16:creationId xmlns:a16="http://schemas.microsoft.com/office/drawing/2014/main" id="{9CA40F8B-428F-459F-976E-B9373BB1A8A2}"/>
                </a:ext>
              </a:extLst>
            </p:cNvPr>
            <p:cNvPicPr preferRelativeResize="0">
              <a:picLocks/>
            </p:cNvPicPr>
            <p:nvPr/>
          </p:nvPicPr>
          <p:blipFill rotWithShape="1">
            <a:blip r:embed="rId10" cstate="email">
              <a:extLst>
                <a:ext uri="{28A0092B-C50C-407E-A947-70E740481C1C}">
                  <a14:useLocalDpi xmlns:a14="http://schemas.microsoft.com/office/drawing/2010/main"/>
                </a:ext>
              </a:extLst>
            </a:blip>
            <a:srcRect/>
            <a:stretch/>
          </p:blipFill>
          <p:spPr>
            <a:xfrm>
              <a:off x="10473237" y="2503222"/>
              <a:ext cx="1728000" cy="1728000"/>
            </a:xfrm>
            <a:prstGeom prst="rect">
              <a:avLst/>
            </a:prstGeom>
          </p:spPr>
        </p:pic>
        <p:cxnSp>
          <p:nvCxnSpPr>
            <p:cNvPr id="56" name="Gerade Verbindung mit Pfeil 55">
              <a:extLst>
                <a:ext uri="{FF2B5EF4-FFF2-40B4-BE49-F238E27FC236}">
                  <a16:creationId xmlns:a16="http://schemas.microsoft.com/office/drawing/2014/main" id="{85F4A719-B0B4-41DE-A34F-0D10C36E50E6}"/>
                </a:ext>
              </a:extLst>
            </p:cNvPr>
            <p:cNvCxnSpPr>
              <a:cxnSpLocks/>
            </p:cNvCxnSpPr>
            <p:nvPr/>
          </p:nvCxnSpPr>
          <p:spPr>
            <a:xfrm>
              <a:off x="10698654" y="1288663"/>
              <a:ext cx="0" cy="936000"/>
            </a:xfrm>
            <a:prstGeom prst="straightConnector1">
              <a:avLst/>
            </a:prstGeom>
            <a:ln w="15875" cap="sq">
              <a:solidFill>
                <a:schemeClr val="accent5">
                  <a:lumMod val="50000"/>
                </a:schemeClr>
              </a:solidFill>
              <a:prstDash val="dash"/>
              <a:headEnd type="none"/>
              <a:tailEnd type="diamond"/>
            </a:ln>
          </p:spPr>
          <p:style>
            <a:lnRef idx="1">
              <a:schemeClr val="accent1"/>
            </a:lnRef>
            <a:fillRef idx="0">
              <a:schemeClr val="accent1"/>
            </a:fillRef>
            <a:effectRef idx="0">
              <a:schemeClr val="accent1"/>
            </a:effectRef>
            <a:fontRef idx="minor">
              <a:schemeClr val="tx1"/>
            </a:fontRef>
          </p:style>
        </p:cxnSp>
      </p:grpSp>
      <p:pic>
        <p:nvPicPr>
          <p:cNvPr id="53" name="Grafik 52">
            <a:extLst>
              <a:ext uri="{FF2B5EF4-FFF2-40B4-BE49-F238E27FC236}">
                <a16:creationId xmlns:a16="http://schemas.microsoft.com/office/drawing/2014/main" id="{AECD1DDA-8F9E-48DE-8DF1-CF2B0734A388}"/>
              </a:ext>
            </a:extLst>
          </p:cNvPr>
          <p:cNvPicPr>
            <a:picLocks noChangeAspect="1"/>
          </p:cNvPicPr>
          <p:nvPr/>
        </p:nvPicPr>
        <p:blipFill>
          <a:blip r:embed="rId11"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54" name="Flussdiagramm: Manuelle Eingabe 53">
            <a:extLst>
              <a:ext uri="{FF2B5EF4-FFF2-40B4-BE49-F238E27FC236}">
                <a16:creationId xmlns:a16="http://schemas.microsoft.com/office/drawing/2014/main" id="{361B49F4-CAA9-4545-A265-D8CF245688E8}"/>
              </a:ext>
            </a:extLst>
          </p:cNvPr>
          <p:cNvSpPr/>
          <p:nvPr/>
        </p:nvSpPr>
        <p:spPr>
          <a:xfrm rot="16200000">
            <a:off x="6633657" y="1299654"/>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0135191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516656" y="1182653"/>
            <a:ext cx="7092000" cy="4258687"/>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3302"/>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de-DE" dirty="0"/>
              <a:t>MODERNSTE LABORGEBÄUDE</a:t>
            </a:r>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6" y="1364456"/>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b="1" spc="-1" dirty="0">
                <a:solidFill>
                  <a:schemeClr val="accent5">
                    <a:lumMod val="50000"/>
                  </a:schemeClr>
                </a:solidFill>
                <a:ea typeface="DejaVu Sans"/>
              </a:rPr>
              <a:t>Clemens-Winkler-Laborneubau mit drei Laborflügeln</a:t>
            </a:r>
            <a:endParaRPr lang="de-DE" b="1" spc="-1" dirty="0">
              <a:solidFill>
                <a:schemeClr val="accent5">
                  <a:lumMod val="50000"/>
                </a:schemeClr>
              </a:solidFill>
            </a:endParaRPr>
          </a:p>
          <a:p>
            <a:endParaRPr lang="de-DE" dirty="0"/>
          </a:p>
        </p:txBody>
      </p:sp>
      <p:pic>
        <p:nvPicPr>
          <p:cNvPr id="5" name="Grafik 4">
            <a:extLst>
              <a:ext uri="{FF2B5EF4-FFF2-40B4-BE49-F238E27FC236}">
                <a16:creationId xmlns:a16="http://schemas.microsoft.com/office/drawing/2014/main" id="{9B3D80A5-B97E-44C7-B6B1-99475E56B8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9175" y="1986265"/>
            <a:ext cx="3499036" cy="1968208"/>
          </a:xfrm>
          <a:prstGeom prst="rect">
            <a:avLst/>
          </a:prstGeom>
        </p:spPr>
      </p:pic>
      <p:pic>
        <p:nvPicPr>
          <p:cNvPr id="7" name="Grafik 6">
            <a:extLst>
              <a:ext uri="{FF2B5EF4-FFF2-40B4-BE49-F238E27FC236}">
                <a16:creationId xmlns:a16="http://schemas.microsoft.com/office/drawing/2014/main" id="{2605CE47-84CB-4B46-AC99-555BAAF229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549898" y="4008164"/>
            <a:ext cx="3499966" cy="1968208"/>
          </a:xfrm>
          <a:prstGeom prst="rect">
            <a:avLst/>
          </a:prstGeom>
        </p:spPr>
      </p:pic>
      <p:pic>
        <p:nvPicPr>
          <p:cNvPr id="15" name="Grafik 14">
            <a:extLst>
              <a:ext uri="{FF2B5EF4-FFF2-40B4-BE49-F238E27FC236}">
                <a16:creationId xmlns:a16="http://schemas.microsoft.com/office/drawing/2014/main" id="{9DC6EFC8-53CD-46FF-9201-FBE4750BFC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50828" y="2003444"/>
            <a:ext cx="3499036" cy="1968208"/>
          </a:xfrm>
          <a:prstGeom prst="rect">
            <a:avLst/>
          </a:prstGeom>
        </p:spPr>
      </p:pic>
      <p:pic>
        <p:nvPicPr>
          <p:cNvPr id="20" name="Grafik 19">
            <a:extLst>
              <a:ext uri="{FF2B5EF4-FFF2-40B4-BE49-F238E27FC236}">
                <a16:creationId xmlns:a16="http://schemas.microsoft.com/office/drawing/2014/main" id="{B781CD7D-8444-4A30-A2F4-5B4BD9D64A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19175" y="3995753"/>
            <a:ext cx="3498008" cy="1968208"/>
          </a:xfrm>
          <a:prstGeom prst="rect">
            <a:avLst/>
          </a:prstGeom>
        </p:spPr>
      </p:pic>
    </p:spTree>
    <p:extLst>
      <p:ext uri="{BB962C8B-B14F-4D97-AF65-F5344CB8AC3E}">
        <p14:creationId xmlns:p14="http://schemas.microsoft.com/office/powerpoint/2010/main" val="39776299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ussdiagramm: Manuelle Eingabe 3">
            <a:extLst>
              <a:ext uri="{FF2B5EF4-FFF2-40B4-BE49-F238E27FC236}">
                <a16:creationId xmlns:a16="http://schemas.microsoft.com/office/drawing/2014/main" id="{A25211F9-1A96-44AC-9703-223CD5DC6DEE}"/>
              </a:ext>
            </a:extLst>
          </p:cNvPr>
          <p:cNvSpPr/>
          <p:nvPr/>
        </p:nvSpPr>
        <p:spPr>
          <a:xfrm rot="16200000">
            <a:off x="6348054" y="1014054"/>
            <a:ext cx="7356764" cy="4331128"/>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t="679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14080DC3-6D46-4D78-9F19-1225CA9630BC}"/>
              </a:ext>
            </a:extLst>
          </p:cNvPr>
          <p:cNvPicPr>
            <a:picLocks noChangeAspect="1"/>
          </p:cNvPicPr>
          <p:nvPr/>
        </p:nvPicPr>
        <p:blipFill>
          <a:blip r:embed="rId4"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3" name="Titel 2">
            <a:extLst>
              <a:ext uri="{FF2B5EF4-FFF2-40B4-BE49-F238E27FC236}">
                <a16:creationId xmlns:a16="http://schemas.microsoft.com/office/drawing/2014/main" id="{25B55446-AEE8-446D-91E3-0C7F583F43F7}"/>
              </a:ext>
            </a:extLst>
          </p:cNvPr>
          <p:cNvSpPr>
            <a:spLocks noGrp="1"/>
          </p:cNvSpPr>
          <p:nvPr>
            <p:ph type="title"/>
          </p:nvPr>
        </p:nvSpPr>
        <p:spPr/>
        <p:txBody>
          <a:bodyPr/>
          <a:lstStyle/>
          <a:p>
            <a:r>
              <a:rPr lang="de-DE" dirty="0"/>
              <a:t>TECHNIKUM MASCHINEN- UND </a:t>
            </a:r>
            <a:br>
              <a:rPr lang="de-DE" dirty="0"/>
            </a:br>
            <a:r>
              <a:rPr lang="de-DE" dirty="0"/>
              <a:t>VERFAHRENSENTWICKLUNG</a:t>
            </a:r>
          </a:p>
        </p:txBody>
      </p:sp>
      <p:sp>
        <p:nvSpPr>
          <p:cNvPr id="8" name="Inhaltsplatzhalter 1">
            <a:extLst>
              <a:ext uri="{FF2B5EF4-FFF2-40B4-BE49-F238E27FC236}">
                <a16:creationId xmlns:a16="http://schemas.microsoft.com/office/drawing/2014/main" id="{2BC8727B-8D45-42BD-AC7E-14192BFFF4BD}"/>
              </a:ext>
            </a:extLst>
          </p:cNvPr>
          <p:cNvSpPr txBox="1">
            <a:spLocks/>
          </p:cNvSpPr>
          <p:nvPr/>
        </p:nvSpPr>
        <p:spPr>
          <a:xfrm>
            <a:off x="760227" y="1383109"/>
            <a:ext cx="10982535" cy="4450557"/>
          </a:xfrm>
          <a:prstGeom prst="rect">
            <a:avLst/>
          </a:prstGeom>
        </p:spPr>
        <p:txBody>
          <a:bodyPr lIns="0" rIns="0"/>
          <a:lstStyle>
            <a:lvl1pPr marL="0" indent="0" algn="l" defTabSz="914400" rtl="0" eaLnBrk="1" latinLnBrk="0" hangingPunct="1">
              <a:lnSpc>
                <a:spcPct val="90000"/>
              </a:lnSpc>
              <a:spcBef>
                <a:spcPts val="1000"/>
              </a:spcBef>
              <a:buClr>
                <a:srgbClr val="004A7D"/>
              </a:buClr>
              <a:buSzPct val="110000"/>
              <a:buFont typeface="Wingdings" pitchFamily="2" charset="2"/>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4A7D"/>
              </a:buClr>
              <a:buSzPct val="110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de-DE" b="1" spc="-1" dirty="0">
                <a:solidFill>
                  <a:schemeClr val="accent5">
                    <a:lumMod val="50000"/>
                  </a:schemeClr>
                </a:solidFill>
                <a:ea typeface="DejaVu Sans"/>
              </a:rPr>
              <a:t>Erweiterung um zwei Versuchshallen und drei Technikumsriegel</a:t>
            </a:r>
            <a:endParaRPr lang="de-DE" b="1" dirty="0">
              <a:solidFill>
                <a:schemeClr val="accent5">
                  <a:lumMod val="50000"/>
                </a:schemeClr>
              </a:solidFill>
            </a:endParaRPr>
          </a:p>
        </p:txBody>
      </p:sp>
      <p:pic>
        <p:nvPicPr>
          <p:cNvPr id="13" name="Grafik 12">
            <a:extLst>
              <a:ext uri="{FF2B5EF4-FFF2-40B4-BE49-F238E27FC236}">
                <a16:creationId xmlns:a16="http://schemas.microsoft.com/office/drawing/2014/main" id="{E5B9CDEA-32DD-4B45-A33E-FB8889C335CD}"/>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34236" y="2184599"/>
            <a:ext cx="6447457" cy="363041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052811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nhaltsplatzhalter 7"/>
          <p:cNvSpPr txBox="1">
            <a:spLocks/>
          </p:cNvSpPr>
          <p:nvPr/>
        </p:nvSpPr>
        <p:spPr>
          <a:xfrm>
            <a:off x="1333595" y="5324863"/>
            <a:ext cx="6965052" cy="1303095"/>
          </a:xfrm>
          <a:prstGeom prst="rect">
            <a:avLst/>
          </a:prstGeom>
          <a:noFill/>
          <a:ln>
            <a:noFill/>
          </a:ln>
          <a:effectLst/>
        </p:spPr>
        <p:txBody>
          <a:bodyPr lIns="0" tIns="0" rIns="0">
            <a:noAutofit/>
          </a:bodyPr>
          <a:lstStyle>
            <a:lvl1pPr marL="0" indent="0" algn="l" defTabSz="914400" rtl="0" eaLnBrk="1" latinLnBrk="0" hangingPunct="1">
              <a:lnSpc>
                <a:spcPct val="90000"/>
              </a:lnSpc>
              <a:spcBef>
                <a:spcPts val="1000"/>
              </a:spcBef>
              <a:buClr>
                <a:srgbClr val="004A7D"/>
              </a:buClr>
              <a:buFont typeface="Wingdings" pitchFamily="2" charset="2"/>
              <a:buNone/>
              <a:defRPr sz="2600" b="0" i="0" kern="1200" baseline="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Clr>
                <a:srgbClr val="004A7D"/>
              </a:buClr>
              <a:buSzPct val="100000"/>
              <a:buFont typeface="Wingdings" pitchFamily="2" charset="2"/>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004A7D"/>
              </a:buClr>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004A7D"/>
              </a:buClr>
              <a:buFont typeface="Wingdings" pitchFamily="2"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1600" dirty="0">
                <a:latin typeface="Arial Nova" panose="020B0504020202020204" pitchFamily="34" charset="0"/>
              </a:rPr>
              <a:t>TU BERGAKADEMIE FREIBERG</a:t>
            </a:r>
            <a:br>
              <a:rPr lang="de-DE" sz="1600" dirty="0">
                <a:latin typeface="Arial Nova" panose="020B0504020202020204" pitchFamily="34" charset="0"/>
              </a:rPr>
            </a:br>
            <a:r>
              <a:rPr lang="de-DE" sz="1600" dirty="0">
                <a:latin typeface="Arial Nova" panose="020B0504020202020204" pitchFamily="34" charset="0"/>
              </a:rPr>
              <a:t>Akademiestraße 6</a:t>
            </a:r>
            <a:br>
              <a:rPr lang="de-DE" sz="1600" dirty="0">
                <a:latin typeface="Arial Nova" panose="020B0504020202020204" pitchFamily="34" charset="0"/>
              </a:rPr>
            </a:br>
            <a:r>
              <a:rPr lang="de-DE" sz="1600" dirty="0">
                <a:latin typeface="Arial Nova" panose="020B0504020202020204" pitchFamily="34" charset="0"/>
              </a:rPr>
              <a:t>09599 Freiberg</a:t>
            </a:r>
          </a:p>
          <a:p>
            <a:r>
              <a:rPr lang="de-DE" sz="1600" dirty="0">
                <a:latin typeface="Arial Nova" panose="020B0504020202020204" pitchFamily="34" charset="0"/>
              </a:rPr>
              <a:t>+49 3731 39-2550, -2551</a:t>
            </a:r>
            <a:br>
              <a:rPr lang="de-DE" sz="1600" dirty="0">
                <a:latin typeface="Arial Nova" panose="020B0504020202020204" pitchFamily="34" charset="0"/>
              </a:rPr>
            </a:br>
            <a:r>
              <a:rPr lang="de-DE" sz="1600" dirty="0">
                <a:latin typeface="Arial Nova" panose="020B0504020202020204" pitchFamily="34" charset="0"/>
              </a:rPr>
              <a:t>rektor@zuv.tu-freiberg.de</a:t>
            </a:r>
          </a:p>
        </p:txBody>
      </p:sp>
      <p:pic>
        <p:nvPicPr>
          <p:cNvPr id="14" name="Grafik 13" descr="QR-Code to the Website of the University"/>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2699" y="4756585"/>
            <a:ext cx="1871374" cy="1871374"/>
          </a:xfrm>
          <a:prstGeom prst="rect">
            <a:avLst/>
          </a:prstGeom>
        </p:spPr>
      </p:pic>
      <p:sp>
        <p:nvSpPr>
          <p:cNvPr id="19" name="Titel 2"/>
          <p:cNvSpPr>
            <a:spLocks noGrp="1"/>
          </p:cNvSpPr>
          <p:nvPr>
            <p:ph type="ctrTitle"/>
          </p:nvPr>
        </p:nvSpPr>
        <p:spPr>
          <a:xfrm>
            <a:off x="1333595" y="1533137"/>
            <a:ext cx="10397085" cy="1611917"/>
          </a:xfrm>
        </p:spPr>
        <p:txBody>
          <a:bodyPr>
            <a:normAutofit/>
          </a:bodyPr>
          <a:lstStyle/>
          <a:p>
            <a:r>
              <a:rPr lang="de-DE" sz="4400" b="0" dirty="0"/>
              <a:t>VIELEN DANK </a:t>
            </a:r>
            <a:br>
              <a:rPr lang="de-DE" sz="4400" b="0" dirty="0"/>
            </a:br>
            <a:r>
              <a:rPr lang="de-DE" sz="4400" b="0" dirty="0"/>
              <a:t>FÜR IHRE AUFMERKSAMKEIT</a:t>
            </a:r>
          </a:p>
        </p:txBody>
      </p:sp>
      <p:pic>
        <p:nvPicPr>
          <p:cNvPr id="21" name="Grafik 20">
            <a:extLst>
              <a:ext uri="{FF2B5EF4-FFF2-40B4-BE49-F238E27FC236}">
                <a16:creationId xmlns:a16="http://schemas.microsoft.com/office/drawing/2014/main" id="{A4296C07-A8AB-4B73-BAE1-C3736887C85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4243" y="4956822"/>
            <a:ext cx="686668" cy="686668"/>
          </a:xfrm>
          <a:prstGeom prst="rect">
            <a:avLst/>
          </a:prstGeom>
        </p:spPr>
      </p:pic>
      <p:pic>
        <p:nvPicPr>
          <p:cNvPr id="3" name="Grafik 2">
            <a:extLst>
              <a:ext uri="{FF2B5EF4-FFF2-40B4-BE49-F238E27FC236}">
                <a16:creationId xmlns:a16="http://schemas.microsoft.com/office/drawing/2014/main" id="{F3141000-8FAC-4AF8-8D79-8F8A88B930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532526" y="5027819"/>
            <a:ext cx="1048848" cy="568867"/>
          </a:xfrm>
          <a:prstGeom prst="rect">
            <a:avLst/>
          </a:prstGeom>
        </p:spPr>
      </p:pic>
      <p:sp>
        <p:nvSpPr>
          <p:cNvPr id="43" name="Textfeld 42">
            <a:extLst>
              <a:ext uri="{FF2B5EF4-FFF2-40B4-BE49-F238E27FC236}">
                <a16:creationId xmlns:a16="http://schemas.microsoft.com/office/drawing/2014/main" id="{8C422D21-C7A0-473B-AE25-963DDC89FBB8}"/>
              </a:ext>
            </a:extLst>
          </p:cNvPr>
          <p:cNvSpPr txBox="1"/>
          <p:nvPr/>
        </p:nvSpPr>
        <p:spPr>
          <a:xfrm rot="21318998">
            <a:off x="9609042" y="3254034"/>
            <a:ext cx="2711014" cy="1015545"/>
          </a:xfrm>
          <a:prstGeom prst="rect">
            <a:avLst/>
          </a:prstGeom>
        </p:spPr>
        <p:txBody>
          <a:bodyPr wrap="square" lIns="0" rIns="0" rtlCol="0" anchor="t">
            <a:noAutofit/>
          </a:bodyPr>
          <a:lstStyle/>
          <a:p>
            <a:pPr algn="l"/>
            <a:r>
              <a:rPr lang="de-DE" sz="6600" b="1" i="0" dirty="0">
                <a:solidFill>
                  <a:schemeClr val="bg1">
                    <a:alpha val="50000"/>
                  </a:schemeClr>
                </a:solidFill>
                <a:latin typeface="Arial" panose="020B0604020202020204" pitchFamily="34" charset="0"/>
                <a:cs typeface="Arial" panose="020B0604020202020204" pitchFamily="34" charset="0"/>
              </a:rPr>
              <a:t>#tubaf</a:t>
            </a:r>
          </a:p>
        </p:txBody>
      </p:sp>
      <p:pic>
        <p:nvPicPr>
          <p:cNvPr id="9" name="Grafik 8">
            <a:extLst>
              <a:ext uri="{FF2B5EF4-FFF2-40B4-BE49-F238E27FC236}">
                <a16:creationId xmlns:a16="http://schemas.microsoft.com/office/drawing/2014/main" id="{ED630F1C-BD62-4CF0-90B0-E4A2F5B789D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10080340" y="5808984"/>
            <a:ext cx="1496290" cy="515723"/>
          </a:xfrm>
          <a:prstGeom prst="rect">
            <a:avLst/>
          </a:prstGeom>
        </p:spPr>
      </p:pic>
      <p:pic>
        <p:nvPicPr>
          <p:cNvPr id="10" name="Bild 1">
            <a:extLst>
              <a:ext uri="{FF2B5EF4-FFF2-40B4-BE49-F238E27FC236}">
                <a16:creationId xmlns:a16="http://schemas.microsoft.com/office/drawing/2014/main" id="{207F75A9-D35A-4356-8AEE-DD344400340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471987" y="5976410"/>
            <a:ext cx="1435013" cy="416226"/>
          </a:xfrm>
          <a:prstGeom prst="rect">
            <a:avLst/>
          </a:prstGeom>
        </p:spPr>
      </p:pic>
    </p:spTree>
    <p:extLst>
      <p:ext uri="{BB962C8B-B14F-4D97-AF65-F5344CB8AC3E}">
        <p14:creationId xmlns:p14="http://schemas.microsoft.com/office/powerpoint/2010/main" val="804931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89FA7B3-02EA-4D54-960A-BE93EF562969}"/>
              </a:ext>
            </a:extLst>
          </p:cNvPr>
          <p:cNvSpPr>
            <a:spLocks noGrp="1"/>
          </p:cNvSpPr>
          <p:nvPr>
            <p:ph idx="12"/>
          </p:nvPr>
        </p:nvSpPr>
        <p:spPr>
          <a:xfrm>
            <a:off x="731838" y="1296986"/>
            <a:ext cx="7172511" cy="4450557"/>
          </a:xfrm>
        </p:spPr>
        <p:txBody>
          <a:bodyPr/>
          <a:lstStyle/>
          <a:p>
            <a:pPr>
              <a:spcBef>
                <a:spcPts val="0"/>
              </a:spcBef>
              <a:spcAft>
                <a:spcPts val="600"/>
              </a:spcAft>
              <a:tabLst>
                <a:tab pos="1431925" algn="l"/>
              </a:tabLst>
            </a:pPr>
            <a:r>
              <a:rPr lang="de-DE" b="1" dirty="0">
                <a:solidFill>
                  <a:schemeClr val="accent5">
                    <a:lumMod val="50000"/>
                  </a:schemeClr>
                </a:solidFill>
              </a:rPr>
              <a:t>Interdisziplinär vernetzt – die sechs Fakultäten</a:t>
            </a:r>
          </a:p>
          <a:p>
            <a:pPr>
              <a:spcBef>
                <a:spcPts val="600"/>
              </a:spcBef>
              <a:spcAft>
                <a:spcPts val="600"/>
              </a:spcAft>
              <a:tabLst>
                <a:tab pos="1255713" algn="l"/>
              </a:tabLst>
            </a:pPr>
            <a:r>
              <a:rPr lang="de-DE" dirty="0"/>
              <a:t>Fakultät 1	Mathematik und Informatik</a:t>
            </a:r>
          </a:p>
          <a:p>
            <a:pPr defTabSz="628650">
              <a:spcBef>
                <a:spcPts val="600"/>
              </a:spcBef>
              <a:spcAft>
                <a:spcPts val="600"/>
              </a:spcAft>
            </a:pPr>
            <a:r>
              <a:rPr lang="de-DE" dirty="0"/>
              <a:t>Fakultät 2	Chemie, Physik und Biowissenschaften</a:t>
            </a:r>
          </a:p>
          <a:p>
            <a:pPr defTabSz="715963">
              <a:spcBef>
                <a:spcPts val="600"/>
              </a:spcBef>
              <a:spcAft>
                <a:spcPts val="600"/>
              </a:spcAft>
              <a:tabLst>
                <a:tab pos="1255713" algn="l"/>
              </a:tabLst>
            </a:pPr>
            <a:r>
              <a:rPr lang="de-DE" dirty="0"/>
              <a:t>Fakultät 3	Geowissenschaften, Geotechnik und Bergbau</a:t>
            </a:r>
          </a:p>
          <a:p>
            <a:pPr defTabSz="628650">
              <a:spcBef>
                <a:spcPts val="600"/>
              </a:spcBef>
              <a:spcAft>
                <a:spcPts val="600"/>
              </a:spcAft>
            </a:pPr>
            <a:r>
              <a:rPr lang="de-DE" dirty="0"/>
              <a:t>Fakultät 4	Maschinenbau, Verfahrens- und Energietechnik</a:t>
            </a:r>
          </a:p>
          <a:p>
            <a:pPr defTabSz="715963">
              <a:spcBef>
                <a:spcPts val="600"/>
              </a:spcBef>
              <a:spcAft>
                <a:spcPts val="600"/>
              </a:spcAft>
              <a:tabLst>
                <a:tab pos="1255713" algn="l"/>
              </a:tabLst>
            </a:pPr>
            <a:r>
              <a:rPr lang="de-DE" dirty="0"/>
              <a:t>Fakultät 5	Werkstoffwissenschaft und Werkstofftechnologie</a:t>
            </a:r>
          </a:p>
          <a:p>
            <a:pPr defTabSz="715963">
              <a:spcBef>
                <a:spcPts val="600"/>
              </a:spcBef>
              <a:spcAft>
                <a:spcPts val="600"/>
              </a:spcAft>
              <a:tabLst>
                <a:tab pos="1255713" algn="l"/>
              </a:tabLst>
            </a:pPr>
            <a:r>
              <a:rPr lang="de-DE" dirty="0"/>
              <a:t>Fakultät 6	Wirtschaftswissenschaften</a:t>
            </a:r>
          </a:p>
          <a:p>
            <a:endParaRPr lang="de-DE" dirty="0"/>
          </a:p>
        </p:txBody>
      </p:sp>
      <p:sp>
        <p:nvSpPr>
          <p:cNvPr id="7" name="Flussdiagramm: Manuelle Eingabe 6">
            <a:extLst>
              <a:ext uri="{FF2B5EF4-FFF2-40B4-BE49-F238E27FC236}">
                <a16:creationId xmlns:a16="http://schemas.microsoft.com/office/drawing/2014/main" id="{1EF07B86-78D8-4F28-896F-ED70E385CE1E}"/>
              </a:ext>
            </a:extLst>
          </p:cNvPr>
          <p:cNvSpPr/>
          <p:nvPr/>
        </p:nvSpPr>
        <p:spPr>
          <a:xfrm rot="16200000">
            <a:off x="6642245" y="1308245"/>
            <a:ext cx="6857997" cy="4241513"/>
          </a:xfrm>
          <a:prstGeom prst="flowChartManualInput">
            <a:avLst/>
          </a:prstGeom>
          <a:blipFill dpi="0" rotWithShape="0">
            <a:blip r:embed="rId2"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itel 3">
            <a:extLst>
              <a:ext uri="{FF2B5EF4-FFF2-40B4-BE49-F238E27FC236}">
                <a16:creationId xmlns:a16="http://schemas.microsoft.com/office/drawing/2014/main" id="{1CC22E2B-358D-43AC-A25F-F09B9EE5CEFE}"/>
              </a:ext>
            </a:extLst>
          </p:cNvPr>
          <p:cNvSpPr>
            <a:spLocks noGrp="1"/>
          </p:cNvSpPr>
          <p:nvPr>
            <p:ph type="title"/>
          </p:nvPr>
        </p:nvSpPr>
        <p:spPr/>
        <p:txBody>
          <a:bodyPr/>
          <a:lstStyle/>
          <a:p>
            <a:r>
              <a:rPr lang="de-DE" sz="2800" dirty="0"/>
              <a:t>ÜBERGREIFENDE LEHRE &amp; FORSCHUNG</a:t>
            </a:r>
          </a:p>
        </p:txBody>
      </p:sp>
      <p:pic>
        <p:nvPicPr>
          <p:cNvPr id="5" name="Grafik 4">
            <a:extLst>
              <a:ext uri="{FF2B5EF4-FFF2-40B4-BE49-F238E27FC236}">
                <a16:creationId xmlns:a16="http://schemas.microsoft.com/office/drawing/2014/main" id="{59B37BEC-DA5F-433F-BC92-C53B0D1B5304}"/>
              </a:ext>
            </a:extLst>
          </p:cNvPr>
          <p:cNvPicPr>
            <a:picLocks noChangeAspect="1"/>
          </p:cNvPicPr>
          <p:nvPr/>
        </p:nvPicPr>
        <p:blipFill>
          <a:blip r:embed="rId3" cstate="email">
            <a:alphaModFix amt="10000"/>
            <a:extLst>
              <a:ext uri="{28A0092B-C50C-407E-A947-70E740481C1C}">
                <a14:useLocalDpi xmlns:a14="http://schemas.microsoft.com/office/drawing/2010/main"/>
              </a:ext>
            </a:extLst>
          </a:blip>
          <a:stretch>
            <a:fillRect/>
          </a:stretch>
        </p:blipFill>
        <p:spPr>
          <a:xfrm>
            <a:off x="0" y="4806000"/>
            <a:ext cx="12192000" cy="2053123"/>
          </a:xfrm>
          <a:prstGeom prst="rect">
            <a:avLst/>
          </a:prstGeom>
        </p:spPr>
      </p:pic>
      <p:sp>
        <p:nvSpPr>
          <p:cNvPr id="3" name="Rechteck: eine Ecke abgeschnitten 2">
            <a:extLst>
              <a:ext uri="{FF2B5EF4-FFF2-40B4-BE49-F238E27FC236}">
                <a16:creationId xmlns:a16="http://schemas.microsoft.com/office/drawing/2014/main" id="{D4C408D4-3108-4A4B-8B37-7C767E14DC80}"/>
              </a:ext>
            </a:extLst>
          </p:cNvPr>
          <p:cNvSpPr/>
          <p:nvPr/>
        </p:nvSpPr>
        <p:spPr>
          <a:xfrm>
            <a:off x="3447610" y="4180079"/>
            <a:ext cx="1455325" cy="1243200"/>
          </a:xfrm>
          <a:prstGeom prst="snip1Rect">
            <a:avLst>
              <a:gd name="adj" fmla="val 24343"/>
            </a:avLst>
          </a:prstGeom>
          <a:solidFill>
            <a:schemeClr val="accent5">
              <a:lumMod val="75000"/>
            </a:schemeClr>
          </a:solidFill>
          <a:effectLst>
            <a:outerShdw blurRad="50800" dist="38100" dir="18900000" algn="bl" rotWithShape="0">
              <a:schemeClr val="accent5">
                <a:lumMod val="75000"/>
                <a:alpha val="40000"/>
              </a:scheme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de-DE" sz="3600" b="1" dirty="0">
                <a:latin typeface="Arial" panose="020B0604020202020204" pitchFamily="34" charset="0"/>
                <a:cs typeface="Arial" panose="020B0604020202020204" pitchFamily="34" charset="0"/>
              </a:rPr>
              <a:t>6 </a:t>
            </a:r>
            <a:r>
              <a:rPr lang="de-DE" sz="1800" dirty="0">
                <a:latin typeface="Arial" panose="020B0604020202020204" pitchFamily="34" charset="0"/>
                <a:cs typeface="Arial" panose="020B0604020202020204" pitchFamily="34" charset="0"/>
              </a:rPr>
              <a:t>Fakultäten</a:t>
            </a:r>
          </a:p>
        </p:txBody>
      </p:sp>
      <p:sp>
        <p:nvSpPr>
          <p:cNvPr id="12" name="Rechteck: eine Ecke abgeschnitten 11">
            <a:extLst>
              <a:ext uri="{FF2B5EF4-FFF2-40B4-BE49-F238E27FC236}">
                <a16:creationId xmlns:a16="http://schemas.microsoft.com/office/drawing/2014/main" id="{74F5AA6F-7581-4048-B70D-367389CB8163}"/>
              </a:ext>
            </a:extLst>
          </p:cNvPr>
          <p:cNvSpPr/>
          <p:nvPr/>
        </p:nvSpPr>
        <p:spPr>
          <a:xfrm>
            <a:off x="5051425" y="4016846"/>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32</a:t>
            </a:r>
            <a:r>
              <a:rPr lang="de-DE" sz="3600" b="1" dirty="0">
                <a:solidFill>
                  <a:schemeClr val="accent1">
                    <a:lumMod val="75000"/>
                  </a:schemeClr>
                </a:solidFill>
              </a:rPr>
              <a:t> </a:t>
            </a:r>
            <a:r>
              <a:rPr lang="de-DE" sz="1800" dirty="0">
                <a:solidFill>
                  <a:schemeClr val="accent1">
                    <a:lumMod val="75000"/>
                  </a:schemeClr>
                </a:solidFill>
              </a:rPr>
              <a:t>Institute</a:t>
            </a:r>
          </a:p>
        </p:txBody>
      </p:sp>
      <p:sp>
        <p:nvSpPr>
          <p:cNvPr id="13" name="Rechteck: eine Ecke abgeschnitten 12">
            <a:extLst>
              <a:ext uri="{FF2B5EF4-FFF2-40B4-BE49-F238E27FC236}">
                <a16:creationId xmlns:a16="http://schemas.microsoft.com/office/drawing/2014/main" id="{761455B0-0E24-44E4-A34B-D48CCE28137A}"/>
              </a:ext>
            </a:extLst>
          </p:cNvPr>
          <p:cNvSpPr/>
          <p:nvPr/>
        </p:nvSpPr>
        <p:spPr>
          <a:xfrm>
            <a:off x="5051427" y="4660198"/>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95</a:t>
            </a:r>
            <a:r>
              <a:rPr lang="de-DE" sz="3600" b="1" dirty="0">
                <a:solidFill>
                  <a:schemeClr val="accent1">
                    <a:lumMod val="75000"/>
                  </a:schemeClr>
                </a:solidFill>
              </a:rPr>
              <a:t> </a:t>
            </a:r>
            <a:r>
              <a:rPr lang="de-DE" dirty="0">
                <a:solidFill>
                  <a:schemeClr val="accent1">
                    <a:lumMod val="75000"/>
                  </a:schemeClr>
                </a:solidFill>
              </a:rPr>
              <a:t>Professoren</a:t>
            </a:r>
          </a:p>
        </p:txBody>
      </p:sp>
      <p:sp>
        <p:nvSpPr>
          <p:cNvPr id="14" name="Rechteck: eine Ecke abgeschnitten 13">
            <a:extLst>
              <a:ext uri="{FF2B5EF4-FFF2-40B4-BE49-F238E27FC236}">
                <a16:creationId xmlns:a16="http://schemas.microsoft.com/office/drawing/2014/main" id="{56B86635-0441-4C57-BF04-934DB4088583}"/>
              </a:ext>
            </a:extLst>
          </p:cNvPr>
          <p:cNvSpPr/>
          <p:nvPr/>
        </p:nvSpPr>
        <p:spPr>
          <a:xfrm>
            <a:off x="5051425" y="5319772"/>
            <a:ext cx="2520000" cy="576000"/>
          </a:xfrm>
          <a:prstGeom prst="snip1Rect">
            <a:avLst>
              <a:gd name="adj" fmla="val 11065"/>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36000" rtlCol="0" anchor="ctr"/>
          <a:lstStyle/>
          <a:p>
            <a:pPr algn="l"/>
            <a:r>
              <a:rPr lang="de-DE" sz="2800" b="1" dirty="0">
                <a:solidFill>
                  <a:schemeClr val="accent1">
                    <a:lumMod val="75000"/>
                  </a:schemeClr>
                </a:solidFill>
              </a:rPr>
              <a:t>6</a:t>
            </a:r>
            <a:r>
              <a:rPr lang="de-DE" sz="3600" b="1" dirty="0">
                <a:solidFill>
                  <a:schemeClr val="accent1">
                    <a:lumMod val="75000"/>
                  </a:schemeClr>
                </a:solidFill>
              </a:rPr>
              <a:t> </a:t>
            </a:r>
            <a:r>
              <a:rPr lang="de-DE" dirty="0">
                <a:solidFill>
                  <a:schemeClr val="accent1">
                    <a:lumMod val="75000"/>
                  </a:schemeClr>
                </a:solidFill>
              </a:rPr>
              <a:t>Juniorprofessoren</a:t>
            </a:r>
          </a:p>
        </p:txBody>
      </p:sp>
    </p:spTree>
    <p:extLst>
      <p:ext uri="{BB962C8B-B14F-4D97-AF65-F5344CB8AC3E}">
        <p14:creationId xmlns:p14="http://schemas.microsoft.com/office/powerpoint/2010/main" val="273617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ussdiagramm: Manuelle Eingabe 6">
            <a:extLst>
              <a:ext uri="{FF2B5EF4-FFF2-40B4-BE49-F238E27FC236}">
                <a16:creationId xmlns:a16="http://schemas.microsoft.com/office/drawing/2014/main" id="{D4A53E70-750E-457A-A763-D40FD70A2FD8}"/>
              </a:ext>
            </a:extLst>
          </p:cNvPr>
          <p:cNvSpPr/>
          <p:nvPr/>
        </p:nvSpPr>
        <p:spPr>
          <a:xfrm rot="16200000">
            <a:off x="6633658" y="1298781"/>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6" name="Grafik 5">
            <a:extLst>
              <a:ext uri="{FF2B5EF4-FFF2-40B4-BE49-F238E27FC236}">
                <a16:creationId xmlns:a16="http://schemas.microsoft.com/office/drawing/2014/main" id="{6CC5847C-B8FB-4DE1-8B13-0AB8C82FFB8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4763" y="4797425"/>
            <a:ext cx="12192000" cy="2053123"/>
          </a:xfrm>
          <a:prstGeom prst="rect">
            <a:avLst/>
          </a:prstGeom>
        </p:spPr>
      </p:pic>
      <p:sp>
        <p:nvSpPr>
          <p:cNvPr id="3" name="Titel 2">
            <a:extLst>
              <a:ext uri="{FF2B5EF4-FFF2-40B4-BE49-F238E27FC236}">
                <a16:creationId xmlns:a16="http://schemas.microsoft.com/office/drawing/2014/main" id="{FB05906C-9864-4456-95E1-C41BDA9F1538}"/>
              </a:ext>
            </a:extLst>
          </p:cNvPr>
          <p:cNvSpPr>
            <a:spLocks noGrp="1"/>
          </p:cNvSpPr>
          <p:nvPr>
            <p:ph type="title"/>
          </p:nvPr>
        </p:nvSpPr>
        <p:spPr/>
        <p:txBody>
          <a:bodyPr/>
          <a:lstStyle/>
          <a:p>
            <a:r>
              <a:rPr lang="de-DE" dirty="0"/>
              <a:t>EUROPEAN UNIVERSITY</a:t>
            </a:r>
          </a:p>
        </p:txBody>
      </p:sp>
      <p:sp>
        <p:nvSpPr>
          <p:cNvPr id="4" name="Inhaltsplatzhalter 3">
            <a:extLst>
              <a:ext uri="{FF2B5EF4-FFF2-40B4-BE49-F238E27FC236}">
                <a16:creationId xmlns:a16="http://schemas.microsoft.com/office/drawing/2014/main" id="{4539BC99-72F0-4BC5-A298-37170F9FEF51}"/>
              </a:ext>
            </a:extLst>
          </p:cNvPr>
          <p:cNvSpPr txBox="1">
            <a:spLocks noGrp="1"/>
          </p:cNvSpPr>
          <p:nvPr>
            <p:ph idx="12"/>
          </p:nvPr>
        </p:nvSpPr>
        <p:spPr bwMode="auto">
          <a:xfrm>
            <a:off x="760413" y="1363663"/>
            <a:ext cx="109823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hangingPunct="0">
              <a:spcBef>
                <a:spcPct val="20000"/>
              </a:spcBef>
              <a:spcAft>
                <a:spcPct val="0"/>
              </a:spcAft>
              <a:buClr>
                <a:schemeClr val="tx1"/>
              </a:buClr>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hangingPunct="0">
              <a:spcBef>
                <a:spcPct val="20000"/>
              </a:spcBef>
              <a:spcAft>
                <a:spcPct val="0"/>
              </a:spcAft>
              <a:buClr>
                <a:schemeClr val="tx1"/>
              </a:buClr>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hangingPunct="0">
              <a:spcBef>
                <a:spcPct val="20000"/>
              </a:spcBef>
              <a:spcAft>
                <a:spcPct val="0"/>
              </a:spcAft>
              <a:buClr>
                <a:srgbClr val="0064A8"/>
              </a:buClr>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hangingPunct="0">
              <a:spcBef>
                <a:spcPct val="20000"/>
              </a:spcBef>
              <a:spcAft>
                <a:spcPct val="0"/>
              </a:spcAft>
              <a:buClr>
                <a:srgbClr val="0064A8"/>
              </a:buClr>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hangingPunct="0">
              <a:spcBef>
                <a:spcPct val="20000"/>
              </a:spcBef>
              <a:spcAft>
                <a:spcPct val="0"/>
              </a:spcAft>
              <a:buClr>
                <a:schemeClr val="tx1"/>
              </a:buClr>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defTabSz="912791">
              <a:spcBef>
                <a:spcPts val="100"/>
              </a:spcBef>
              <a:spcAft>
                <a:spcPts val="600"/>
              </a:spcAft>
              <a:buClr>
                <a:srgbClr val="0064A8"/>
              </a:buClr>
              <a:buNone/>
              <a:defRPr/>
            </a:pPr>
            <a:r>
              <a:rPr lang="de-DE" sz="1800" b="1" dirty="0">
                <a:solidFill>
                  <a:srgbClr val="004A7D"/>
                </a:solidFill>
              </a:rPr>
              <a:t>EURECA-PRO - TU Bergakademie ist Teil der europäischen</a:t>
            </a:r>
          </a:p>
          <a:p>
            <a:pPr marL="0" indent="0" defTabSz="912791">
              <a:spcBef>
                <a:spcPts val="100"/>
              </a:spcBef>
              <a:spcAft>
                <a:spcPts val="600"/>
              </a:spcAft>
              <a:buClr>
                <a:srgbClr val="0064A8"/>
              </a:buClr>
              <a:buNone/>
              <a:defRPr/>
            </a:pPr>
            <a:r>
              <a:rPr lang="de-DE" sz="1800" b="1" dirty="0">
                <a:solidFill>
                  <a:srgbClr val="004A7D"/>
                </a:solidFill>
              </a:rPr>
              <a:t>Hochschul-Allianz für Nachhaltigkeit der EU </a:t>
            </a:r>
          </a:p>
          <a:p>
            <a:pPr defTabSz="912791">
              <a:spcBef>
                <a:spcPts val="600"/>
              </a:spcBef>
              <a:spcAft>
                <a:spcPts val="600"/>
              </a:spcAft>
              <a:buClr>
                <a:srgbClr val="0064A8"/>
              </a:buClr>
              <a:buFont typeface="Courier New" panose="02070309020205020404" pitchFamily="49" charset="0"/>
              <a:buChar char="o"/>
              <a:defRPr/>
            </a:pPr>
            <a:r>
              <a:rPr lang="de-DE" sz="1800" dirty="0">
                <a:solidFill>
                  <a:srgbClr val="393939"/>
                </a:solidFill>
              </a:rPr>
              <a:t>Gemeinsames Studieren und Forschen für mehr Nachhaltigkeit</a:t>
            </a:r>
          </a:p>
          <a:p>
            <a:pPr defTabSz="912791">
              <a:spcBef>
                <a:spcPts val="600"/>
              </a:spcBef>
              <a:spcAft>
                <a:spcPts val="600"/>
              </a:spcAft>
              <a:buClr>
                <a:srgbClr val="0064A8"/>
              </a:buClr>
              <a:buFont typeface="Courier New" panose="02070309020205020404" pitchFamily="49" charset="0"/>
              <a:buChar char="o"/>
              <a:defRPr/>
            </a:pPr>
            <a:r>
              <a:rPr lang="de-DE" sz="1800" dirty="0"/>
              <a:t>Forschung, Lehre und strategische Entwicklung</a:t>
            </a:r>
          </a:p>
          <a:p>
            <a:pPr defTabSz="912791">
              <a:spcBef>
                <a:spcPts val="600"/>
              </a:spcBef>
              <a:spcAft>
                <a:spcPts val="600"/>
              </a:spcAft>
              <a:buClr>
                <a:srgbClr val="0064A8"/>
              </a:buClr>
              <a:buFont typeface="Courier New" panose="02070309020205020404" pitchFamily="49" charset="0"/>
              <a:buChar char="o"/>
              <a:defRPr/>
            </a:pPr>
            <a:r>
              <a:rPr lang="de-DE" sz="1800" dirty="0"/>
              <a:t>Transfer und Kommunikation als Brücken der Gesellschaft</a:t>
            </a:r>
          </a:p>
          <a:p>
            <a:pPr marL="0" indent="0" defTabSz="912791">
              <a:spcBef>
                <a:spcPts val="1200"/>
              </a:spcBef>
              <a:spcAft>
                <a:spcPts val="600"/>
              </a:spcAft>
              <a:buClr>
                <a:srgbClr val="0064A8"/>
              </a:buClr>
              <a:buNone/>
              <a:defRPr/>
            </a:pPr>
            <a:r>
              <a:rPr lang="de-DE" sz="1800" b="1" dirty="0">
                <a:solidFill>
                  <a:srgbClr val="004A7D"/>
                </a:solidFill>
              </a:rPr>
              <a:t>Partner  </a:t>
            </a:r>
          </a:p>
          <a:p>
            <a:pPr defTabSz="912791">
              <a:spcBef>
                <a:spcPts val="600"/>
              </a:spcBef>
              <a:spcAft>
                <a:spcPts val="600"/>
              </a:spcAft>
              <a:buClr>
                <a:srgbClr val="0064A8"/>
              </a:buClr>
              <a:buFont typeface="Courier New" panose="02070309020205020404" pitchFamily="49" charset="0"/>
              <a:buChar char="o"/>
              <a:defRPr/>
            </a:pPr>
            <a:r>
              <a:rPr lang="de-DE" sz="1800" dirty="0"/>
              <a:t>TU Bergakademie Freiberg (Germany)</a:t>
            </a:r>
          </a:p>
          <a:p>
            <a:pPr defTabSz="912791">
              <a:spcBef>
                <a:spcPts val="600"/>
              </a:spcBef>
              <a:spcAft>
                <a:spcPts val="600"/>
              </a:spcAft>
              <a:buClr>
                <a:srgbClr val="0064A8"/>
              </a:buClr>
              <a:buFont typeface="Courier New" panose="02070309020205020404" pitchFamily="49" charset="0"/>
              <a:buChar char="o"/>
              <a:defRPr/>
            </a:pPr>
            <a:r>
              <a:rPr lang="de-DE" sz="1800" dirty="0"/>
              <a:t>Montanuniversität Leoben (Austria)</a:t>
            </a:r>
          </a:p>
          <a:p>
            <a:pPr defTabSz="912791">
              <a:spcBef>
                <a:spcPts val="600"/>
              </a:spcBef>
              <a:spcAft>
                <a:spcPts val="600"/>
              </a:spcAft>
              <a:buClr>
                <a:srgbClr val="0064A8"/>
              </a:buClr>
              <a:buFont typeface="Courier New" panose="02070309020205020404" pitchFamily="49" charset="0"/>
              <a:buChar char="o"/>
              <a:defRPr/>
            </a:pPr>
            <a:r>
              <a:rPr lang="de-DE" sz="1800" dirty="0"/>
              <a:t>Technical University of Crete (</a:t>
            </a:r>
            <a:r>
              <a:rPr lang="de-DE" sz="1800" dirty="0" err="1"/>
              <a:t>Greece</a:t>
            </a:r>
            <a:r>
              <a:rPr lang="de-DE" sz="1800" dirty="0"/>
              <a:t>)</a:t>
            </a:r>
          </a:p>
          <a:p>
            <a:pPr defTabSz="912791">
              <a:spcBef>
                <a:spcPts val="600"/>
              </a:spcBef>
              <a:spcAft>
                <a:spcPts val="600"/>
              </a:spcAft>
              <a:buClr>
                <a:srgbClr val="0064A8"/>
              </a:buClr>
              <a:buFont typeface="Courier New" panose="02070309020205020404" pitchFamily="49" charset="0"/>
              <a:buChar char="o"/>
              <a:defRPr/>
            </a:pPr>
            <a:r>
              <a:rPr lang="de-DE" sz="1800" dirty="0"/>
              <a:t>Universidad de León (Spain)</a:t>
            </a:r>
          </a:p>
          <a:p>
            <a:pPr defTabSz="912791">
              <a:spcBef>
                <a:spcPts val="600"/>
              </a:spcBef>
              <a:spcAft>
                <a:spcPts val="600"/>
              </a:spcAft>
              <a:buClr>
                <a:srgbClr val="0064A8"/>
              </a:buClr>
              <a:buFont typeface="Courier New" panose="02070309020205020404" pitchFamily="49" charset="0"/>
              <a:buChar char="o"/>
              <a:defRPr/>
            </a:pPr>
            <a:r>
              <a:rPr lang="de-DE" sz="1800" dirty="0"/>
              <a:t>Silesian University of Technology (</a:t>
            </a:r>
            <a:r>
              <a:rPr lang="de-DE" sz="1800" dirty="0" err="1"/>
              <a:t>Poland</a:t>
            </a:r>
            <a:r>
              <a:rPr lang="de-DE" sz="1800" dirty="0"/>
              <a:t>)</a:t>
            </a:r>
          </a:p>
        </p:txBody>
      </p:sp>
      <p:sp>
        <p:nvSpPr>
          <p:cNvPr id="12" name="Inhaltsplatzhalter 3">
            <a:extLst>
              <a:ext uri="{FF2B5EF4-FFF2-40B4-BE49-F238E27FC236}">
                <a16:creationId xmlns:a16="http://schemas.microsoft.com/office/drawing/2014/main" id="{E6613028-441B-4C4E-AD48-69FB87036628}"/>
              </a:ext>
            </a:extLst>
          </p:cNvPr>
          <p:cNvSpPr txBox="1">
            <a:spLocks/>
          </p:cNvSpPr>
          <p:nvPr/>
        </p:nvSpPr>
        <p:spPr bwMode="auto">
          <a:xfrm>
            <a:off x="5630118" y="3780737"/>
            <a:ext cx="5937995" cy="2020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a:bodyPr>
          <a:lstStyle>
            <a:lvl1pPr marL="285743" indent="-285743" algn="l" defTabSz="912813" rtl="0" eaLnBrk="0" fontAlgn="base" latinLnBrk="0" hangingPunct="0">
              <a:lnSpc>
                <a:spcPct val="90000"/>
              </a:lnSpc>
              <a:spcBef>
                <a:spcPct val="20000"/>
              </a:spcBef>
              <a:spcAft>
                <a:spcPct val="0"/>
              </a:spcAft>
              <a:buClr>
                <a:schemeClr val="tx1"/>
              </a:buClr>
              <a:buSzPct val="110000"/>
              <a:buFont typeface="Wingdings" pitchFamily="2" charset="2"/>
              <a:buChar char="§"/>
              <a:defRPr sz="1600" kern="1200">
                <a:solidFill>
                  <a:srgbClr val="333333"/>
                </a:solidFill>
                <a:latin typeface="Arial" pitchFamily="34" charset="0"/>
                <a:ea typeface="+mn-ea"/>
                <a:cs typeface="Arial" pitchFamily="34" charset="0"/>
              </a:defRPr>
            </a:lvl1pPr>
            <a:lvl2pPr marL="742931" indent="-285743" algn="l" defTabSz="912813" rtl="0" eaLnBrk="0" fontAlgn="base" latinLnBrk="0" hangingPunct="0">
              <a:lnSpc>
                <a:spcPct val="90000"/>
              </a:lnSpc>
              <a:spcBef>
                <a:spcPct val="20000"/>
              </a:spcBef>
              <a:spcAft>
                <a:spcPct val="0"/>
              </a:spcAft>
              <a:buClr>
                <a:schemeClr val="tx1"/>
              </a:buClr>
              <a:buSzPct val="110000"/>
              <a:buFont typeface="Symbol" charset="2"/>
              <a:buChar char="-"/>
              <a:defRPr sz="1600" kern="1200">
                <a:solidFill>
                  <a:srgbClr val="333333"/>
                </a:solidFill>
                <a:latin typeface="Arial" pitchFamily="34" charset="0"/>
                <a:ea typeface="+mn-ea"/>
                <a:cs typeface="Arial" pitchFamily="34" charset="0"/>
              </a:defRPr>
            </a:lvl2pPr>
            <a:lvl3pPr marL="1142972" indent="-228594" algn="l" defTabSz="912813" rtl="0" eaLnBrk="0" fontAlgn="base" latinLnBrk="0" hangingPunct="0">
              <a:lnSpc>
                <a:spcPct val="90000"/>
              </a:lnSpc>
              <a:spcBef>
                <a:spcPct val="20000"/>
              </a:spcBef>
              <a:spcAft>
                <a:spcPct val="0"/>
              </a:spcAft>
              <a:buClr>
                <a:srgbClr val="0064A8"/>
              </a:buClr>
              <a:buSzPct val="110000"/>
              <a:buFont typeface="Courier New" pitchFamily="49" charset="0"/>
              <a:buChar char="o"/>
              <a:defRPr sz="1200" kern="1200">
                <a:solidFill>
                  <a:srgbClr val="333333"/>
                </a:solidFill>
                <a:latin typeface="Arial" pitchFamily="34" charset="0"/>
                <a:ea typeface="+mn-ea"/>
                <a:cs typeface="Arial" pitchFamily="34" charset="0"/>
              </a:defRPr>
            </a:lvl3pPr>
            <a:lvl4pPr marL="1598613" indent="-227013" algn="l" defTabSz="912813" rtl="0" eaLnBrk="0" fontAlgn="base" latinLnBrk="0" hangingPunct="0">
              <a:lnSpc>
                <a:spcPct val="90000"/>
              </a:lnSpc>
              <a:spcBef>
                <a:spcPct val="20000"/>
              </a:spcBef>
              <a:spcAft>
                <a:spcPct val="0"/>
              </a:spcAft>
              <a:buClr>
                <a:srgbClr val="0064A8"/>
              </a:buClr>
              <a:buSzPct val="110000"/>
              <a:buFont typeface="Arial" panose="020B0604020202020204" pitchFamily="34" charset="0"/>
              <a:buChar char="–"/>
              <a:defRPr sz="1200" kern="1200">
                <a:solidFill>
                  <a:srgbClr val="333333"/>
                </a:solidFill>
                <a:latin typeface="Arial" pitchFamily="34" charset="0"/>
                <a:ea typeface="+mn-ea"/>
                <a:cs typeface="Arial" pitchFamily="34" charset="0"/>
              </a:defRPr>
            </a:lvl4pPr>
            <a:lvl5pPr marL="2057348" indent="-228594" algn="l" defTabSz="912813" rtl="0" eaLnBrk="0" fontAlgn="base" latinLnBrk="0" hangingPunct="0">
              <a:lnSpc>
                <a:spcPct val="90000"/>
              </a:lnSpc>
              <a:spcBef>
                <a:spcPct val="20000"/>
              </a:spcBef>
              <a:spcAft>
                <a:spcPct val="0"/>
              </a:spcAft>
              <a:buClr>
                <a:schemeClr val="tx1"/>
              </a:buClr>
              <a:buSzPct val="110000"/>
              <a:buFont typeface="Arial" pitchFamily="34" charset="0"/>
              <a:buChar char="•"/>
              <a:defRPr sz="1100" kern="1200">
                <a:solidFill>
                  <a:srgbClr val="333333"/>
                </a:solidFill>
                <a:latin typeface="Arial" pitchFamily="34" charset="0"/>
                <a:ea typeface="+mn-ea"/>
                <a:cs typeface="Arial" pitchFamily="34" charset="0"/>
              </a:defRPr>
            </a:lvl5pPr>
            <a:lvl6pPr marL="2514537"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ct val="20000"/>
              </a:spcBef>
              <a:buFont typeface="Arial" pitchFamily="34" charset="0"/>
              <a:buChar char="•"/>
              <a:defRPr sz="1800" kern="1200">
                <a:solidFill>
                  <a:schemeClr val="tx1"/>
                </a:solidFill>
                <a:latin typeface="+mn-lt"/>
                <a:ea typeface="+mn-ea"/>
                <a:cs typeface="+mn-cs"/>
              </a:defRPr>
            </a:lvl9pPr>
          </a:lstStyle>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University of </a:t>
            </a:r>
            <a:r>
              <a:rPr lang="de-DE" sz="1800" dirty="0" err="1"/>
              <a:t>Petrosani</a:t>
            </a:r>
            <a:r>
              <a:rPr lang="de-DE" sz="1800" dirty="0"/>
              <a:t> (Romania)</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Mittweida University of Applied Sciences (Germany)</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Hasselt University (</a:t>
            </a:r>
            <a:r>
              <a:rPr lang="de-DE" sz="1800" dirty="0" err="1"/>
              <a:t>Belgium</a:t>
            </a:r>
            <a:r>
              <a:rPr lang="de-DE" sz="1800" dirty="0"/>
              <a:t>)</a:t>
            </a:r>
          </a:p>
          <a:p>
            <a:pPr marL="285750" indent="-285750">
              <a:spcBef>
                <a:spcPts val="600"/>
              </a:spcBef>
              <a:spcAft>
                <a:spcPts val="600"/>
              </a:spcAft>
              <a:buClr>
                <a:schemeClr val="accent5">
                  <a:lumMod val="75000"/>
                </a:schemeClr>
              </a:buClr>
              <a:buFont typeface="Courier New" panose="02070309020205020404" pitchFamily="49" charset="0"/>
              <a:buChar char="o"/>
            </a:pPr>
            <a:r>
              <a:rPr lang="de-DE" sz="1800" dirty="0"/>
              <a:t>Université de Lorraine (France)</a:t>
            </a:r>
          </a:p>
          <a:p>
            <a:pPr defTabSz="912791">
              <a:spcBef>
                <a:spcPts val="600"/>
              </a:spcBef>
              <a:spcAft>
                <a:spcPts val="600"/>
              </a:spcAft>
              <a:buClr>
                <a:srgbClr val="0064A8"/>
              </a:buClr>
              <a:buFont typeface="Courier New" panose="02070309020205020404" pitchFamily="49" charset="0"/>
              <a:buChar char="o"/>
              <a:defRPr/>
            </a:pPr>
            <a:endParaRPr lang="de-DE" sz="1800" dirty="0"/>
          </a:p>
          <a:p>
            <a:pPr marL="285736" indent="-285736" defTabSz="912791">
              <a:buClr>
                <a:srgbClr val="0064A8"/>
              </a:buClr>
              <a:defRPr/>
            </a:pPr>
            <a:endParaRPr lang="de-DE" sz="2000" dirty="0"/>
          </a:p>
        </p:txBody>
      </p:sp>
      <p:sp>
        <p:nvSpPr>
          <p:cNvPr id="2" name="Textfeld 1">
            <a:extLst>
              <a:ext uri="{FF2B5EF4-FFF2-40B4-BE49-F238E27FC236}">
                <a16:creationId xmlns:a16="http://schemas.microsoft.com/office/drawing/2014/main" id="{635C992C-0CEC-4342-8D50-2978A63ACF44}"/>
              </a:ext>
            </a:extLst>
          </p:cNvPr>
          <p:cNvSpPr txBox="1"/>
          <p:nvPr/>
        </p:nvSpPr>
        <p:spPr>
          <a:xfrm>
            <a:off x="8975725" y="2593910"/>
            <a:ext cx="2892814" cy="2418304"/>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8" name="Textfeld 7">
            <a:extLst>
              <a:ext uri="{FF2B5EF4-FFF2-40B4-BE49-F238E27FC236}">
                <a16:creationId xmlns:a16="http://schemas.microsoft.com/office/drawing/2014/main" id="{86B8DB5B-A23D-4A30-A36F-8637769C5874}"/>
              </a:ext>
            </a:extLst>
          </p:cNvPr>
          <p:cNvSpPr txBox="1"/>
          <p:nvPr/>
        </p:nvSpPr>
        <p:spPr>
          <a:xfrm>
            <a:off x="5701004" y="249382"/>
            <a:ext cx="3095334" cy="1579418"/>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0" name="Textfeld 9">
            <a:extLst>
              <a:ext uri="{FF2B5EF4-FFF2-40B4-BE49-F238E27FC236}">
                <a16:creationId xmlns:a16="http://schemas.microsoft.com/office/drawing/2014/main" id="{2FFD34E7-0117-4173-ABAE-56DD476792A0}"/>
              </a:ext>
            </a:extLst>
          </p:cNvPr>
          <p:cNvSpPr txBox="1"/>
          <p:nvPr/>
        </p:nvSpPr>
        <p:spPr>
          <a:xfrm>
            <a:off x="5701004" y="184108"/>
            <a:ext cx="4012163" cy="1644692"/>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grpSp>
        <p:nvGrpSpPr>
          <p:cNvPr id="11" name="Gruppieren 10">
            <a:extLst>
              <a:ext uri="{FF2B5EF4-FFF2-40B4-BE49-F238E27FC236}">
                <a16:creationId xmlns:a16="http://schemas.microsoft.com/office/drawing/2014/main" id="{18A67414-907D-4AD3-9C63-208912598432}"/>
              </a:ext>
            </a:extLst>
          </p:cNvPr>
          <p:cNvGrpSpPr/>
          <p:nvPr/>
        </p:nvGrpSpPr>
        <p:grpSpPr>
          <a:xfrm>
            <a:off x="8854861" y="973158"/>
            <a:ext cx="3016059" cy="2425024"/>
            <a:chOff x="8726679" y="1175426"/>
            <a:chExt cx="3016059" cy="2425024"/>
          </a:xfrm>
        </p:grpSpPr>
        <p:sp>
          <p:nvSpPr>
            <p:cNvPr id="9" name="Textfeld 8">
              <a:extLst>
                <a:ext uri="{FF2B5EF4-FFF2-40B4-BE49-F238E27FC236}">
                  <a16:creationId xmlns:a16="http://schemas.microsoft.com/office/drawing/2014/main" id="{9DA3DDB8-8CE5-493A-8916-9E4826E95ACB}"/>
                </a:ext>
              </a:extLst>
            </p:cNvPr>
            <p:cNvSpPr txBox="1"/>
            <p:nvPr/>
          </p:nvSpPr>
          <p:spPr>
            <a:xfrm>
              <a:off x="8726679" y="1175426"/>
              <a:ext cx="3016059" cy="2425024"/>
            </a:xfrm>
            <a:prstGeom prst="rect">
              <a:avLst/>
            </a:prstGeom>
            <a:solidFill>
              <a:schemeClr val="accent5">
                <a:lumMod val="50000"/>
              </a:schemeClr>
            </a:solidFill>
          </p:spPr>
          <p:txBody>
            <a:bodyPr wrap="square" lIns="108000" tIns="180000" rIns="144000" rtlCol="0" anchor="t">
              <a:normAutofit fontScale="92500" lnSpcReduction="10000"/>
            </a:bodyPr>
            <a:lstStyle/>
            <a:p>
              <a:pPr>
                <a:spcAft>
                  <a:spcPts val="600"/>
                </a:spcAft>
              </a:pPr>
              <a:endParaRPr lang="de-DE" sz="2000" b="1" dirty="0">
                <a:solidFill>
                  <a:schemeClr val="bg1"/>
                </a:solidFill>
              </a:endParaRPr>
            </a:p>
            <a:p>
              <a:pPr>
                <a:spcAft>
                  <a:spcPts val="600"/>
                </a:spcAft>
              </a:pPr>
              <a:endParaRPr lang="de-DE" sz="2000" b="1" dirty="0">
                <a:solidFill>
                  <a:schemeClr val="bg1"/>
                </a:solidFill>
              </a:endParaRPr>
            </a:p>
            <a:p>
              <a:pPr>
                <a:spcAft>
                  <a:spcPts val="600"/>
                </a:spcAft>
              </a:pPr>
              <a:endParaRPr lang="de-DE" sz="2000" b="1" dirty="0">
                <a:solidFill>
                  <a:schemeClr val="bg1"/>
                </a:solidFill>
              </a:endParaRPr>
            </a:p>
            <a:p>
              <a:pPr>
                <a:spcAft>
                  <a:spcPts val="600"/>
                </a:spcAft>
              </a:pPr>
              <a:r>
                <a:rPr lang="de-DE" sz="2000" b="1" dirty="0">
                  <a:solidFill>
                    <a:schemeClr val="bg1"/>
                  </a:solidFill>
                </a:rPr>
                <a:t>EURECA-PRO</a:t>
              </a:r>
            </a:p>
            <a:p>
              <a:r>
                <a:rPr lang="de-DE" sz="2000" dirty="0">
                  <a:solidFill>
                    <a:schemeClr val="bg1"/>
                  </a:solidFill>
                </a:rPr>
                <a:t>Europäische Universität </a:t>
              </a:r>
              <a:br>
                <a:rPr lang="de-DE" sz="2000" dirty="0">
                  <a:solidFill>
                    <a:schemeClr val="bg1"/>
                  </a:solidFill>
                </a:rPr>
              </a:br>
              <a:r>
                <a:rPr lang="de-DE" sz="2000" dirty="0">
                  <a:solidFill>
                    <a:schemeClr val="bg1"/>
                  </a:solidFill>
                </a:rPr>
                <a:t>für verantwortungsvollen Konsum und Produktion </a:t>
              </a:r>
              <a:endParaRPr lang="de-DE" sz="2000" b="1" i="0" dirty="0">
                <a:solidFill>
                  <a:schemeClr val="bg1"/>
                </a:solidFill>
                <a:latin typeface="Spartan ExtraBold" pitchFamily="2" charset="77"/>
              </a:endParaRPr>
            </a:p>
          </p:txBody>
        </p:sp>
        <p:pic>
          <p:nvPicPr>
            <p:cNvPr id="5" name="Picture 2" descr="Signature-EURECA-PRO">
              <a:extLst>
                <a:ext uri="{FF2B5EF4-FFF2-40B4-BE49-F238E27FC236}">
                  <a16:creationId xmlns:a16="http://schemas.microsoft.com/office/drawing/2014/main" id="{C3DBD0DF-C9F7-4237-80A7-9D82F4436292}"/>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801069" y="1426324"/>
              <a:ext cx="2767044" cy="770970"/>
            </a:xfrm>
            <a:prstGeom prst="rect">
              <a:avLst/>
            </a:prstGeom>
            <a:solidFill>
              <a:schemeClr val="bg1"/>
            </a:solidFill>
          </p:spPr>
        </p:pic>
      </p:grpSp>
    </p:spTree>
    <p:extLst>
      <p:ext uri="{BB962C8B-B14F-4D97-AF65-F5344CB8AC3E}">
        <p14:creationId xmlns:p14="http://schemas.microsoft.com/office/powerpoint/2010/main" val="2990161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ussdiagramm: Manuelle Eingabe 8">
            <a:extLst>
              <a:ext uri="{FF2B5EF4-FFF2-40B4-BE49-F238E27FC236}">
                <a16:creationId xmlns:a16="http://schemas.microsoft.com/office/drawing/2014/main" id="{19EA1C19-62B8-4E92-9EAD-BDB1CAF13DA0}"/>
              </a:ext>
            </a:extLst>
          </p:cNvPr>
          <p:cNvSpPr/>
          <p:nvPr/>
        </p:nvSpPr>
        <p:spPr>
          <a:xfrm rot="16200000">
            <a:off x="6633657" y="1299657"/>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5E83EDFD-8943-4C37-A3C1-8C31714E82E7}"/>
              </a:ext>
            </a:extLst>
          </p:cNvPr>
          <p:cNvSpPr>
            <a:spLocks noGrp="1"/>
          </p:cNvSpPr>
          <p:nvPr>
            <p:ph idx="12"/>
          </p:nvPr>
        </p:nvSpPr>
        <p:spPr>
          <a:xfrm>
            <a:off x="760228" y="1364456"/>
            <a:ext cx="5590388" cy="4450557"/>
          </a:xfrm>
        </p:spPr>
        <p:txBody>
          <a:bodyPr/>
          <a:lstStyle/>
          <a:p>
            <a:pPr>
              <a:spcBef>
                <a:spcPts val="1200"/>
              </a:spcBef>
              <a:spcAft>
                <a:spcPts val="600"/>
              </a:spcAft>
            </a:pPr>
            <a:r>
              <a:rPr lang="de-DE" b="1" dirty="0">
                <a:solidFill>
                  <a:schemeClr val="accent5">
                    <a:lumMod val="50000"/>
                  </a:schemeClr>
                </a:solidFill>
              </a:rPr>
              <a:t>Ziele der Alliance:</a:t>
            </a:r>
          </a:p>
          <a:p>
            <a:pPr marL="285750" indent="-285750">
              <a:spcBef>
                <a:spcPts val="1200"/>
              </a:spcBef>
              <a:spcAft>
                <a:spcPts val="600"/>
              </a:spcAft>
              <a:buFont typeface="Courier New" panose="02070309020205020404" pitchFamily="49" charset="0"/>
              <a:buChar char="o"/>
            </a:pPr>
            <a:r>
              <a:rPr lang="de-DE" dirty="0"/>
              <a:t>Interdisziplinäres, ganzheitliches und systemisches Wissen über verantwortungsvollen Konsum und Produktion generieren</a:t>
            </a:r>
          </a:p>
          <a:p>
            <a:pPr marL="285750" indent="-285750">
              <a:spcBef>
                <a:spcPts val="1200"/>
              </a:spcBef>
              <a:spcAft>
                <a:spcPts val="600"/>
              </a:spcAft>
              <a:buFont typeface="Courier New" panose="02070309020205020404" pitchFamily="49" charset="0"/>
              <a:buChar char="o"/>
            </a:pPr>
            <a:r>
              <a:rPr lang="de-DE" dirty="0"/>
              <a:t>Wissen in alle Bildungsaktivitäten transferieren</a:t>
            </a:r>
          </a:p>
          <a:p>
            <a:pPr marL="285750" indent="-285750">
              <a:spcBef>
                <a:spcPts val="1200"/>
              </a:spcBef>
              <a:spcAft>
                <a:spcPts val="600"/>
              </a:spcAft>
              <a:buFont typeface="Courier New" panose="02070309020205020404" pitchFamily="49" charset="0"/>
              <a:buChar char="o"/>
            </a:pPr>
            <a:r>
              <a:rPr lang="de-DE" dirty="0"/>
              <a:t>Kritische, zukunftsorientierte und multidimensionale Führungskräfte und Bürger auf allen Ebenen ausbilden</a:t>
            </a:r>
          </a:p>
          <a:p>
            <a:pPr marL="285750" indent="-285750">
              <a:spcBef>
                <a:spcPts val="1200"/>
              </a:spcBef>
              <a:spcAft>
                <a:spcPts val="600"/>
              </a:spcAft>
              <a:buFont typeface="Courier New" panose="02070309020205020404" pitchFamily="49" charset="0"/>
              <a:buChar char="o"/>
            </a:pPr>
            <a:r>
              <a:rPr lang="de-DE" dirty="0"/>
              <a:t>Ergebnisse mit und für die Gesellschaft integrieren</a:t>
            </a:r>
          </a:p>
          <a:p>
            <a:pPr marL="285750" indent="-285750">
              <a:spcBef>
                <a:spcPts val="1200"/>
              </a:spcBef>
              <a:spcAft>
                <a:spcPts val="600"/>
              </a:spcAft>
              <a:buFont typeface="Courier New" panose="02070309020205020404" pitchFamily="49" charset="0"/>
              <a:buChar char="o"/>
            </a:pPr>
            <a:r>
              <a:rPr lang="de-DE" dirty="0"/>
              <a:t>Barrieren beseitigen und Kooperationsstrukturen tiefgreifend integrieren</a:t>
            </a:r>
          </a:p>
        </p:txBody>
      </p:sp>
      <p:sp>
        <p:nvSpPr>
          <p:cNvPr id="3" name="Inhaltsplatzhalter 2">
            <a:extLst>
              <a:ext uri="{FF2B5EF4-FFF2-40B4-BE49-F238E27FC236}">
                <a16:creationId xmlns:a16="http://schemas.microsoft.com/office/drawing/2014/main" id="{D46D035F-3479-4BAD-8ED7-26C1E7D198A3}"/>
              </a:ext>
            </a:extLst>
          </p:cNvPr>
          <p:cNvSpPr>
            <a:spLocks noGrp="1"/>
          </p:cNvSpPr>
          <p:nvPr>
            <p:ph idx="13"/>
          </p:nvPr>
        </p:nvSpPr>
        <p:spPr/>
        <p:txBody>
          <a:bodyPr/>
          <a:lstStyle/>
          <a:p>
            <a:r>
              <a:rPr lang="de-DE" sz="1800" b="1" dirty="0">
                <a:solidFill>
                  <a:srgbClr val="004A7D"/>
                </a:solidFill>
              </a:rPr>
              <a:t>EURECA-PRO:</a:t>
            </a:r>
            <a:endParaRPr lang="de-DE" dirty="0"/>
          </a:p>
        </p:txBody>
      </p:sp>
      <p:sp>
        <p:nvSpPr>
          <p:cNvPr id="4" name="Titel 3">
            <a:extLst>
              <a:ext uri="{FF2B5EF4-FFF2-40B4-BE49-F238E27FC236}">
                <a16:creationId xmlns:a16="http://schemas.microsoft.com/office/drawing/2014/main" id="{543E8703-E54F-4ED1-BACC-A6A0A079D4C8}"/>
              </a:ext>
            </a:extLst>
          </p:cNvPr>
          <p:cNvSpPr>
            <a:spLocks noGrp="1"/>
          </p:cNvSpPr>
          <p:nvPr>
            <p:ph type="title"/>
          </p:nvPr>
        </p:nvSpPr>
        <p:spPr/>
        <p:txBody>
          <a:bodyPr/>
          <a:lstStyle/>
          <a:p>
            <a:r>
              <a:rPr lang="de-DE" sz="2800" dirty="0"/>
              <a:t>EUROPEAN UNIVERSITY</a:t>
            </a:r>
          </a:p>
        </p:txBody>
      </p:sp>
      <p:pic>
        <p:nvPicPr>
          <p:cNvPr id="8" name="Grafik 7">
            <a:extLst>
              <a:ext uri="{FF2B5EF4-FFF2-40B4-BE49-F238E27FC236}">
                <a16:creationId xmlns:a16="http://schemas.microsoft.com/office/drawing/2014/main" id="{71E79E05-0B73-4B34-8EA6-D6779CE2B93E}"/>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13050"/>
            <a:ext cx="12192000" cy="2053123"/>
          </a:xfrm>
          <a:prstGeom prst="rect">
            <a:avLst/>
          </a:prstGeom>
        </p:spPr>
      </p:pic>
      <p:pic>
        <p:nvPicPr>
          <p:cNvPr id="10" name="Picture 4">
            <a:extLst>
              <a:ext uri="{FF2B5EF4-FFF2-40B4-BE49-F238E27FC236}">
                <a16:creationId xmlns:a16="http://schemas.microsoft.com/office/drawing/2014/main" id="{E7848BDC-8E9C-422F-B0DD-848D4BCE5859}"/>
              </a:ext>
            </a:extLst>
          </p:cNvPr>
          <p:cNvPicPr>
            <a:picLocks noChangeAspect="1"/>
          </p:cNvPicPr>
          <p:nvPr/>
        </p:nvPicPr>
        <p:blipFill>
          <a:blip r:embed="rId3"/>
          <a:stretch>
            <a:fillRect/>
          </a:stretch>
        </p:blipFill>
        <p:spPr>
          <a:xfrm>
            <a:off x="6785252" y="1863198"/>
            <a:ext cx="5090427" cy="300398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113249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ussdiagramm: Manuelle Eingabe 6">
            <a:extLst>
              <a:ext uri="{FF2B5EF4-FFF2-40B4-BE49-F238E27FC236}">
                <a16:creationId xmlns:a16="http://schemas.microsoft.com/office/drawing/2014/main" id="{C026F3A1-F944-4679-B37F-BF92DD1DB57C}"/>
              </a:ext>
            </a:extLst>
          </p:cNvPr>
          <p:cNvSpPr/>
          <p:nvPr/>
        </p:nvSpPr>
        <p:spPr>
          <a:xfrm rot="16200000">
            <a:off x="6542098" y="1390635"/>
            <a:ext cx="7040540" cy="4259264"/>
          </a:xfrm>
          <a:prstGeom prst="flowChartManualInput">
            <a:avLst/>
          </a:prstGeom>
          <a:blipFill dpi="0" rotWithShape="0">
            <a:blip r:embed="rId3" cstate="email">
              <a:extLst>
                <a:ext uri="{28A0092B-C50C-407E-A947-70E740481C1C}">
                  <a14:useLocalDpi xmlns:a14="http://schemas.microsoft.com/office/drawing/2010/main"/>
                </a:ext>
              </a:extLst>
            </a:blip>
            <a:srcRect/>
            <a:stretch>
              <a:fillRect b="217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138219F2-E388-4E05-BC48-E0AF75E90124}"/>
              </a:ext>
            </a:extLst>
          </p:cNvPr>
          <p:cNvSpPr>
            <a:spLocks noGrp="1"/>
          </p:cNvSpPr>
          <p:nvPr>
            <p:ph idx="12"/>
          </p:nvPr>
        </p:nvSpPr>
        <p:spPr>
          <a:xfrm>
            <a:off x="760226" y="1364456"/>
            <a:ext cx="7820355" cy="4450557"/>
          </a:xfrm>
        </p:spPr>
        <p:txBody>
          <a:bodyPr/>
          <a:lstStyle/>
          <a:p>
            <a:pPr algn="l">
              <a:spcBef>
                <a:spcPts val="0"/>
              </a:spcBef>
              <a:spcAft>
                <a:spcPts val="600"/>
              </a:spcAft>
            </a:pPr>
            <a:r>
              <a:rPr lang="de-DE" b="1" dirty="0">
                <a:solidFill>
                  <a:schemeClr val="accent5">
                    <a:lumMod val="50000"/>
                  </a:schemeClr>
                </a:solidFill>
              </a:rPr>
              <a:t>Unterstützungsangebote für das </a:t>
            </a:r>
            <a:r>
              <a:rPr lang="de-DE" b="1" i="0" dirty="0">
                <a:solidFill>
                  <a:schemeClr val="accent5">
                    <a:lumMod val="50000"/>
                  </a:schemeClr>
                </a:solidFill>
                <a:effectLst/>
              </a:rPr>
              <a:t>Studium mit Kind</a:t>
            </a:r>
          </a:p>
          <a:p>
            <a:pPr marL="285750" indent="-285750" algn="l">
              <a:spcBef>
                <a:spcPts val="600"/>
              </a:spcBef>
              <a:buFont typeface="Courier New" panose="02070309020205020404" pitchFamily="49" charset="0"/>
              <a:buChar char="o"/>
            </a:pPr>
            <a:r>
              <a:rPr lang="de-DE" b="0" i="0" dirty="0">
                <a:effectLst/>
              </a:rPr>
              <a:t>Vielfältige Beratungsangebote</a:t>
            </a:r>
          </a:p>
          <a:p>
            <a:pPr marL="285750" indent="-285750" algn="l">
              <a:spcBef>
                <a:spcPts val="600"/>
              </a:spcBef>
              <a:buFont typeface="Courier New" panose="02070309020205020404" pitchFamily="49" charset="0"/>
              <a:buChar char="o"/>
            </a:pPr>
            <a:r>
              <a:rPr lang="de-DE" b="0" i="0" dirty="0">
                <a:effectLst/>
              </a:rPr>
              <a:t>Vereinbarung eines individuellen Studienplans</a:t>
            </a:r>
          </a:p>
          <a:p>
            <a:pPr marL="285750" indent="-285750" algn="l">
              <a:spcBef>
                <a:spcPts val="600"/>
              </a:spcBef>
              <a:buFont typeface="Courier New" panose="02070309020205020404" pitchFamily="49" charset="0"/>
              <a:buChar char="o"/>
            </a:pPr>
            <a:r>
              <a:rPr lang="de-DE" b="0" i="0" dirty="0">
                <a:effectLst/>
              </a:rPr>
              <a:t>Kinderbetreuung </a:t>
            </a:r>
          </a:p>
          <a:p>
            <a:pPr marL="285750" indent="-285750" algn="l">
              <a:spcBef>
                <a:spcPts val="600"/>
              </a:spcBef>
              <a:buFont typeface="Courier New" panose="02070309020205020404" pitchFamily="49" charset="0"/>
              <a:buChar char="o"/>
            </a:pPr>
            <a:r>
              <a:rPr lang="de-DE" b="0" i="0" dirty="0">
                <a:effectLst/>
              </a:rPr>
              <a:t>Wohnmöglichkeiten für studierende Eltern </a:t>
            </a:r>
          </a:p>
          <a:p>
            <a:pPr marL="285750" indent="-285750">
              <a:spcBef>
                <a:spcPts val="600"/>
              </a:spcBef>
              <a:buFont typeface="Courier New" panose="02070309020205020404" pitchFamily="49" charset="0"/>
              <a:buChar char="o"/>
            </a:pPr>
            <a:r>
              <a:rPr lang="de-DE" b="0" i="0" dirty="0">
                <a:effectLst/>
              </a:rPr>
              <a:t>Wickelräume und </a:t>
            </a:r>
            <a:r>
              <a:rPr lang="de-DE" dirty="0"/>
              <a:t>Spielmöglichkeiten auf dem Campus</a:t>
            </a:r>
          </a:p>
          <a:p>
            <a:pPr marL="285750" indent="-285750">
              <a:spcBef>
                <a:spcPts val="600"/>
              </a:spcBef>
              <a:spcAft>
                <a:spcPts val="1200"/>
              </a:spcAft>
              <a:buFont typeface="Courier New" panose="02070309020205020404" pitchFamily="49" charset="0"/>
              <a:buChar char="o"/>
            </a:pPr>
            <a:r>
              <a:rPr lang="de-DE" dirty="0"/>
              <a:t>Junioruni und Juniorforscher</a:t>
            </a:r>
            <a:endParaRPr lang="de-DE" b="0" i="0" dirty="0">
              <a:effectLst/>
            </a:endParaRPr>
          </a:p>
          <a:p>
            <a:pPr algn="l">
              <a:spcBef>
                <a:spcPts val="1200"/>
              </a:spcBef>
              <a:spcAft>
                <a:spcPts val="600"/>
              </a:spcAft>
            </a:pPr>
            <a:r>
              <a:rPr lang="de-DE" b="1" dirty="0">
                <a:solidFill>
                  <a:schemeClr val="accent5">
                    <a:lumMod val="50000"/>
                  </a:schemeClr>
                </a:solidFill>
              </a:rPr>
              <a:t>Familienfreundliche Arbeitsbedingungen</a:t>
            </a:r>
          </a:p>
          <a:p>
            <a:pPr marL="285750" indent="-285750" algn="l">
              <a:spcBef>
                <a:spcPts val="600"/>
              </a:spcBef>
              <a:buFont typeface="Courier New" panose="02070309020205020404" pitchFamily="49" charset="0"/>
              <a:buChar char="o"/>
            </a:pPr>
            <a:r>
              <a:rPr lang="de-DE" dirty="0"/>
              <a:t>Dienstvereinbarung zur mobilen Arbeit</a:t>
            </a:r>
          </a:p>
          <a:p>
            <a:pPr marL="285750" indent="-285750" algn="l">
              <a:spcBef>
                <a:spcPts val="600"/>
              </a:spcBef>
              <a:buFont typeface="Courier New" panose="02070309020205020404" pitchFamily="49" charset="0"/>
              <a:buChar char="o"/>
            </a:pPr>
            <a:r>
              <a:rPr lang="de-DE" dirty="0"/>
              <a:t>Unterstützung bei der Vereinbarkeit von Arbeit, Pflege und Familie</a:t>
            </a:r>
            <a:endParaRPr lang="de-DE" b="0" i="0" dirty="0">
              <a:effectLst/>
            </a:endParaRPr>
          </a:p>
          <a:p>
            <a:endParaRPr lang="de-DE" dirty="0"/>
          </a:p>
        </p:txBody>
      </p:sp>
      <p:sp>
        <p:nvSpPr>
          <p:cNvPr id="3" name="Titel 2">
            <a:extLst>
              <a:ext uri="{FF2B5EF4-FFF2-40B4-BE49-F238E27FC236}">
                <a16:creationId xmlns:a16="http://schemas.microsoft.com/office/drawing/2014/main" id="{5DE59715-83B7-408B-8C97-729E5BF86A89}"/>
              </a:ext>
            </a:extLst>
          </p:cNvPr>
          <p:cNvSpPr>
            <a:spLocks noGrp="1"/>
          </p:cNvSpPr>
          <p:nvPr>
            <p:ph type="title"/>
          </p:nvPr>
        </p:nvSpPr>
        <p:spPr/>
        <p:txBody>
          <a:bodyPr/>
          <a:lstStyle/>
          <a:p>
            <a:r>
              <a:rPr lang="de-DE" dirty="0"/>
              <a:t>FAMILIENGERECHTE HOCHSCHULE</a:t>
            </a:r>
          </a:p>
        </p:txBody>
      </p:sp>
      <p:pic>
        <p:nvPicPr>
          <p:cNvPr id="4" name="Grafik 3">
            <a:extLst>
              <a:ext uri="{FF2B5EF4-FFF2-40B4-BE49-F238E27FC236}">
                <a16:creationId xmlns:a16="http://schemas.microsoft.com/office/drawing/2014/main" id="{82AA9D23-E70E-4FB7-88DB-68808F76EA8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851650" y="5299965"/>
            <a:ext cx="1558035" cy="1558035"/>
          </a:xfrm>
          <a:prstGeom prst="rect">
            <a:avLst/>
          </a:prstGeom>
        </p:spPr>
      </p:pic>
      <p:pic>
        <p:nvPicPr>
          <p:cNvPr id="6" name="Grafik 5">
            <a:extLst>
              <a:ext uri="{FF2B5EF4-FFF2-40B4-BE49-F238E27FC236}">
                <a16:creationId xmlns:a16="http://schemas.microsoft.com/office/drawing/2014/main" id="{277DE37F-5DCB-4726-A824-ABA3EF75887B}"/>
              </a:ext>
            </a:extLst>
          </p:cNvPr>
          <p:cNvPicPr>
            <a:picLocks noChangeAspect="1"/>
          </p:cNvPicPr>
          <p:nvPr/>
        </p:nvPicPr>
        <p:blipFill>
          <a:blip r:embed="rId6"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Tree>
    <p:extLst>
      <p:ext uri="{BB962C8B-B14F-4D97-AF65-F5344CB8AC3E}">
        <p14:creationId xmlns:p14="http://schemas.microsoft.com/office/powerpoint/2010/main" val="748067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E96AD494-2E1E-4B41-99C7-E1663820B72F}"/>
              </a:ext>
            </a:extLst>
          </p:cNvPr>
          <p:cNvPicPr>
            <a:picLocks noChangeAspect="1"/>
          </p:cNvPicPr>
          <p:nvPr/>
        </p:nvPicPr>
        <p:blipFill>
          <a:blip r:embed="rId2" cstate="email">
            <a:alphaModFix amt="10000"/>
            <a:extLst>
              <a:ext uri="{28A0092B-C50C-407E-A947-70E740481C1C}">
                <a14:useLocalDpi xmlns:a14="http://schemas.microsoft.com/office/drawing/2010/main"/>
              </a:ext>
            </a:extLst>
          </a:blip>
          <a:stretch>
            <a:fillRect/>
          </a:stretch>
        </p:blipFill>
        <p:spPr>
          <a:xfrm>
            <a:off x="0" y="4804877"/>
            <a:ext cx="12192000" cy="2053123"/>
          </a:xfrm>
          <a:prstGeom prst="rect">
            <a:avLst/>
          </a:prstGeom>
        </p:spPr>
      </p:pic>
      <p:sp>
        <p:nvSpPr>
          <p:cNvPr id="4" name="Flussdiagramm: Manuelle Eingabe 3">
            <a:extLst>
              <a:ext uri="{FF2B5EF4-FFF2-40B4-BE49-F238E27FC236}">
                <a16:creationId xmlns:a16="http://schemas.microsoft.com/office/drawing/2014/main" id="{A1BD4524-C81E-4619-BF46-3CFA6B41B205}"/>
              </a:ext>
            </a:extLst>
          </p:cNvPr>
          <p:cNvSpPr/>
          <p:nvPr/>
        </p:nvSpPr>
        <p:spPr>
          <a:xfrm rot="16200000">
            <a:off x="6633657" y="1299656"/>
            <a:ext cx="6857998" cy="4258687"/>
          </a:xfrm>
          <a:prstGeom prst="flowChartManualInput">
            <a:avLst/>
          </a:prstGeom>
          <a:solidFill>
            <a:srgbClr val="0069B4">
              <a:alpha val="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Inhaltsplatzhalter 1">
            <a:extLst>
              <a:ext uri="{FF2B5EF4-FFF2-40B4-BE49-F238E27FC236}">
                <a16:creationId xmlns:a16="http://schemas.microsoft.com/office/drawing/2014/main" id="{21050ED7-7B17-484C-9569-6D736294A13C}"/>
              </a:ext>
            </a:extLst>
          </p:cNvPr>
          <p:cNvSpPr>
            <a:spLocks noGrp="1"/>
          </p:cNvSpPr>
          <p:nvPr>
            <p:ph idx="12"/>
          </p:nvPr>
        </p:nvSpPr>
        <p:spPr>
          <a:xfrm>
            <a:off x="760226" y="1408523"/>
            <a:ext cx="9501374" cy="4406490"/>
          </a:xfrm>
        </p:spPr>
        <p:txBody>
          <a:bodyPr/>
          <a:lstStyle/>
          <a:p>
            <a:pPr marL="285750" indent="-285750">
              <a:spcBef>
                <a:spcPts val="600"/>
              </a:spcBef>
              <a:buFont typeface="Courier New" panose="02070309020205020404" pitchFamily="49" charset="0"/>
              <a:buChar char="o"/>
            </a:pPr>
            <a:r>
              <a:rPr lang="de-DE" dirty="0"/>
              <a:t>Erhaltung und Förderung der Gesundheit der Beschäftigten und Studierenden </a:t>
            </a:r>
          </a:p>
          <a:p>
            <a:pPr marL="285750" indent="-285750">
              <a:spcBef>
                <a:spcPts val="600"/>
              </a:spcBef>
              <a:buFont typeface="Courier New" panose="02070309020205020404" pitchFamily="49" charset="0"/>
              <a:buChar char="o"/>
            </a:pPr>
            <a:r>
              <a:rPr lang="de-DE" dirty="0"/>
              <a:t>Gesundheitsbezogene Angebote und Maßnahmen</a:t>
            </a:r>
          </a:p>
          <a:p>
            <a:pPr marL="285750" indent="-285750">
              <a:spcBef>
                <a:spcPts val="600"/>
              </a:spcBef>
              <a:buFont typeface="Courier New" panose="02070309020205020404" pitchFamily="49" charset="0"/>
              <a:buChar char="o"/>
            </a:pPr>
            <a:r>
              <a:rPr lang="de-DE" dirty="0"/>
              <a:t>Schaffung und Erhaltung von gesunden Arbeits-, Lehr- und Forschungsbedingungen </a:t>
            </a:r>
          </a:p>
        </p:txBody>
      </p:sp>
      <p:sp>
        <p:nvSpPr>
          <p:cNvPr id="3" name="Titel 2">
            <a:extLst>
              <a:ext uri="{FF2B5EF4-FFF2-40B4-BE49-F238E27FC236}">
                <a16:creationId xmlns:a16="http://schemas.microsoft.com/office/drawing/2014/main" id="{533826CC-B510-4100-BD86-2065AB92E954}"/>
              </a:ext>
            </a:extLst>
          </p:cNvPr>
          <p:cNvSpPr>
            <a:spLocks noGrp="1"/>
          </p:cNvSpPr>
          <p:nvPr>
            <p:ph type="title"/>
          </p:nvPr>
        </p:nvSpPr>
        <p:spPr/>
        <p:txBody>
          <a:bodyPr/>
          <a:lstStyle/>
          <a:p>
            <a:r>
              <a:rPr lang="de-DE" dirty="0"/>
              <a:t>GEMEINSAM AKTIV</a:t>
            </a:r>
          </a:p>
        </p:txBody>
      </p:sp>
      <p:sp>
        <p:nvSpPr>
          <p:cNvPr id="6" name="Textfeld 5">
            <a:extLst>
              <a:ext uri="{FF2B5EF4-FFF2-40B4-BE49-F238E27FC236}">
                <a16:creationId xmlns:a16="http://schemas.microsoft.com/office/drawing/2014/main" id="{A8E7BE2C-1DDD-4339-ABF8-022BA4B6BC48}"/>
              </a:ext>
            </a:extLst>
          </p:cNvPr>
          <p:cNvSpPr txBox="1"/>
          <p:nvPr/>
        </p:nvSpPr>
        <p:spPr>
          <a:xfrm>
            <a:off x="848240" y="4938825"/>
            <a:ext cx="5321598" cy="861774"/>
          </a:xfrm>
          <a:prstGeom prst="rect">
            <a:avLst/>
          </a:prstGeom>
          <a:noFill/>
        </p:spPr>
        <p:txBody>
          <a:bodyPr wrap="square">
            <a:spAutoFit/>
          </a:bodyPr>
          <a:lstStyle/>
          <a:p>
            <a:pPr>
              <a:spcBef>
                <a:spcPts val="1200"/>
              </a:spcBef>
              <a:spcAft>
                <a:spcPts val="1200"/>
              </a:spcAft>
            </a:pPr>
            <a:r>
              <a:rPr lang="de-DE" b="1" dirty="0">
                <a:solidFill>
                  <a:schemeClr val="accent5">
                    <a:lumMod val="50000"/>
                  </a:schemeClr>
                </a:solidFill>
              </a:rPr>
              <a:t>Universitäres Gesundheitsmanagement </a:t>
            </a:r>
            <a:br>
              <a:rPr lang="de-DE" b="1" dirty="0">
                <a:solidFill>
                  <a:schemeClr val="accent5">
                    <a:lumMod val="50000"/>
                  </a:schemeClr>
                </a:solidFill>
              </a:rPr>
            </a:br>
            <a:r>
              <a:rPr lang="de-DE" sz="1600" dirty="0">
                <a:solidFill>
                  <a:srgbClr val="00070C"/>
                </a:solidFill>
              </a:rPr>
              <a:t>Angebote zur Förderung der körperlichen, </a:t>
            </a:r>
            <a:br>
              <a:rPr lang="de-DE" sz="1600" dirty="0">
                <a:solidFill>
                  <a:srgbClr val="00070C"/>
                </a:solidFill>
              </a:rPr>
            </a:br>
            <a:r>
              <a:rPr lang="de-DE" sz="1600" dirty="0">
                <a:solidFill>
                  <a:srgbClr val="00070C"/>
                </a:solidFill>
              </a:rPr>
              <a:t>psychischen und sozialen Gesundheit</a:t>
            </a:r>
          </a:p>
        </p:txBody>
      </p:sp>
      <p:sp>
        <p:nvSpPr>
          <p:cNvPr id="9" name="Textfeld 8">
            <a:extLst>
              <a:ext uri="{FF2B5EF4-FFF2-40B4-BE49-F238E27FC236}">
                <a16:creationId xmlns:a16="http://schemas.microsoft.com/office/drawing/2014/main" id="{C96702D1-C1C0-4C8F-91EA-66C332C6034B}"/>
              </a:ext>
            </a:extLst>
          </p:cNvPr>
          <p:cNvSpPr txBox="1"/>
          <p:nvPr/>
        </p:nvSpPr>
        <p:spPr>
          <a:xfrm>
            <a:off x="6251495" y="4867564"/>
            <a:ext cx="4573523" cy="1142960"/>
          </a:xfrm>
          <a:prstGeom prst="rect">
            <a:avLst/>
          </a:prstGeom>
        </p:spPr>
        <p:txBody>
          <a:bodyPr wrap="square" lIns="0" rIns="0" rtlCol="0" anchor="t">
            <a:normAutofit/>
          </a:bodyPr>
          <a:lstStyle/>
          <a:p>
            <a:pPr algn="l"/>
            <a:endParaRPr lang="de-DE" sz="2000" b="1" i="0" dirty="0">
              <a:solidFill>
                <a:srgbClr val="004A7D"/>
              </a:solidFill>
              <a:latin typeface="Spartan ExtraBold" pitchFamily="2" charset="77"/>
            </a:endParaRPr>
          </a:p>
        </p:txBody>
      </p:sp>
      <p:sp>
        <p:nvSpPr>
          <p:cNvPr id="12" name="Textfeld 11">
            <a:extLst>
              <a:ext uri="{FF2B5EF4-FFF2-40B4-BE49-F238E27FC236}">
                <a16:creationId xmlns:a16="http://schemas.microsoft.com/office/drawing/2014/main" id="{6B0DD8E2-69DA-4F2E-AA26-815932D5F500}"/>
              </a:ext>
            </a:extLst>
          </p:cNvPr>
          <p:cNvSpPr txBox="1"/>
          <p:nvPr/>
        </p:nvSpPr>
        <p:spPr>
          <a:xfrm>
            <a:off x="5728741" y="5020217"/>
            <a:ext cx="3955762" cy="892552"/>
          </a:xfrm>
          <a:prstGeom prst="rect">
            <a:avLst/>
          </a:prstGeom>
          <a:noFill/>
        </p:spPr>
        <p:txBody>
          <a:bodyPr wrap="square">
            <a:spAutoFit/>
          </a:bodyPr>
          <a:lstStyle/>
          <a:p>
            <a:r>
              <a:rPr lang="de-DE" b="1" dirty="0">
                <a:solidFill>
                  <a:schemeClr val="accent5">
                    <a:lumMod val="50000"/>
                  </a:schemeClr>
                </a:solidFill>
              </a:rPr>
              <a:t>Universitätssportzentrum</a:t>
            </a:r>
            <a:br>
              <a:rPr lang="de-DE" dirty="0">
                <a:solidFill>
                  <a:srgbClr val="00070C"/>
                </a:solidFill>
              </a:rPr>
            </a:br>
            <a:r>
              <a:rPr lang="de-DE" dirty="0">
                <a:solidFill>
                  <a:srgbClr val="00070C"/>
                </a:solidFill>
              </a:rPr>
              <a:t>m</a:t>
            </a:r>
            <a:r>
              <a:rPr lang="de-DE" sz="1600" dirty="0">
                <a:solidFill>
                  <a:srgbClr val="00070C"/>
                </a:solidFill>
              </a:rPr>
              <a:t>ehr als 40 Sportarten und 80 Kurse</a:t>
            </a:r>
            <a:br>
              <a:rPr lang="de-DE" sz="1600" dirty="0">
                <a:solidFill>
                  <a:srgbClr val="00070C"/>
                </a:solidFill>
              </a:rPr>
            </a:br>
            <a:endParaRPr lang="de-DE" sz="1600" dirty="0"/>
          </a:p>
        </p:txBody>
      </p:sp>
      <p:pic>
        <p:nvPicPr>
          <p:cNvPr id="8" name="Inhaltsplatzhalter 4">
            <a:extLst>
              <a:ext uri="{FF2B5EF4-FFF2-40B4-BE49-F238E27FC236}">
                <a16:creationId xmlns:a16="http://schemas.microsoft.com/office/drawing/2014/main" id="{8A48F8B5-9893-45BE-956F-E75543297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90293" y="260925"/>
            <a:ext cx="2277820" cy="1044000"/>
          </a:xfrm>
          <a:prstGeom prst="rect">
            <a:avLst/>
          </a:prstGeom>
        </p:spPr>
      </p:pic>
      <p:pic>
        <p:nvPicPr>
          <p:cNvPr id="7" name="Grafik 6">
            <a:extLst>
              <a:ext uri="{FF2B5EF4-FFF2-40B4-BE49-F238E27FC236}">
                <a16:creationId xmlns:a16="http://schemas.microsoft.com/office/drawing/2014/main" id="{22E8BCD6-CC47-4B0B-B055-A32DBD6A700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08868" y="2396905"/>
            <a:ext cx="3875635" cy="2583757"/>
          </a:xfrm>
          <a:prstGeom prst="rect">
            <a:avLst/>
          </a:prstGeom>
        </p:spPr>
      </p:pic>
      <p:pic>
        <p:nvPicPr>
          <p:cNvPr id="14" name="Grafik 13">
            <a:extLst>
              <a:ext uri="{FF2B5EF4-FFF2-40B4-BE49-F238E27FC236}">
                <a16:creationId xmlns:a16="http://schemas.microsoft.com/office/drawing/2014/main" id="{154663DD-9604-4D10-8E9E-B0F05C00C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175" y="2392883"/>
            <a:ext cx="3875635" cy="2583126"/>
          </a:xfrm>
          <a:prstGeom prst="rect">
            <a:avLst/>
          </a:prstGeom>
        </p:spPr>
      </p:pic>
    </p:spTree>
    <p:extLst>
      <p:ext uri="{BB962C8B-B14F-4D97-AF65-F5344CB8AC3E}">
        <p14:creationId xmlns:p14="http://schemas.microsoft.com/office/powerpoint/2010/main" val="270549882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lIns="0" rIns="0" anchor="t">
        <a:normAutofit/>
      </a:bodyPr>
      <a:lstStyle>
        <a:defPPr algn="l">
          <a:defRPr sz="2000" b="1" i="0" dirty="0">
            <a:solidFill>
              <a:srgbClr val="004A7D"/>
            </a:solidFill>
            <a:latin typeface="Spartan ExtraBold" pitchFamily="2" charset="77"/>
          </a:defRPr>
        </a:defPPr>
      </a:lstStyle>
    </a:txDef>
  </a:objectDefaults>
  <a:extraClrSchemeLst/>
  <a:extLst>
    <a:ext uri="{05A4C25C-085E-4340-85A3-A5531E510DB2}">
      <thm15:themeFamily xmlns:thm15="http://schemas.microsoft.com/office/thememl/2012/main" name="Präsentation1" id="{6CD6EA72-AF7F-462F-9AC0-76C9F8BA9064}" vid="{57E2CBE2-615A-4F91-98CE-C6E42D9E22C3}"/>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2119</Words>
  <Application>Microsoft Office PowerPoint</Application>
  <PresentationFormat>Breitbild</PresentationFormat>
  <Paragraphs>389</Paragraphs>
  <Slides>42</Slides>
  <Notes>15</Notes>
  <HiddenSlides>0</HiddenSlides>
  <MMClips>0</MMClips>
  <ScaleCrop>false</ScaleCrop>
  <HeadingPairs>
    <vt:vector size="6" baseType="variant">
      <vt:variant>
        <vt:lpstr>Verwendete Schriftarten</vt:lpstr>
      </vt:variant>
      <vt:variant>
        <vt:i4>10</vt:i4>
      </vt:variant>
      <vt:variant>
        <vt:lpstr>Design</vt:lpstr>
      </vt:variant>
      <vt:variant>
        <vt:i4>1</vt:i4>
      </vt:variant>
      <vt:variant>
        <vt:lpstr>Folientitel</vt:lpstr>
      </vt:variant>
      <vt:variant>
        <vt:i4>42</vt:i4>
      </vt:variant>
    </vt:vector>
  </HeadingPairs>
  <TitlesOfParts>
    <vt:vector size="53" baseType="lpstr">
      <vt:lpstr>Arial</vt:lpstr>
      <vt:lpstr>Arial Nova</vt:lpstr>
      <vt:lpstr>Calibri</vt:lpstr>
      <vt:lpstr>Courier New</vt:lpstr>
      <vt:lpstr>Jost</vt:lpstr>
      <vt:lpstr>Spartan</vt:lpstr>
      <vt:lpstr>Spartan ExtraBold</vt:lpstr>
      <vt:lpstr>Times New Roman</vt:lpstr>
      <vt:lpstr>Verdana</vt:lpstr>
      <vt:lpstr>Wingdings</vt:lpstr>
      <vt:lpstr>Office</vt:lpstr>
      <vt:lpstr>Global denken global handeln </vt:lpstr>
      <vt:lpstr>UNSERE VERANTWORTUNG</vt:lpstr>
      <vt:lpstr>PORTRÄT DER UNIVERSITÄT</vt:lpstr>
      <vt:lpstr>AUS DER GESCHICHTE</vt:lpstr>
      <vt:lpstr>ÜBERGREIFENDE LEHRE &amp; FORSCHUNG</vt:lpstr>
      <vt:lpstr>EUROPEAN UNIVERSITY</vt:lpstr>
      <vt:lpstr>EUROPEAN UNIVERSITY</vt:lpstr>
      <vt:lpstr>FAMILIENGERECHTE HOCHSCHULE</vt:lpstr>
      <vt:lpstr>GEMEINSAM AKTIV</vt:lpstr>
      <vt:lpstr>QS WORLD UNIVERSITY RANKING 2025</vt:lpstr>
      <vt:lpstr>STUDIUM UND  LEHRE</vt:lpstr>
      <vt:lpstr>LEITBILD LEHRE &amp; STUDIUM</vt:lpstr>
      <vt:lpstr>#TUBAFstudium</vt:lpstr>
      <vt:lpstr>CHE-RANKING 2024: CHEMIE </vt:lpstr>
      <vt:lpstr>INNOVATIVE STUDIENKONZEPTE</vt:lpstr>
      <vt:lpstr>STEIGENDE STUDIERENDENZAHLEN</vt:lpstr>
      <vt:lpstr>STUDIENFORMEN</vt:lpstr>
      <vt:lpstr>ANGEBOTE IM VIRTUELLEN RAUM</vt:lpstr>
      <vt:lpstr>KOOPERATIVES STUDIUM</vt:lpstr>
      <vt:lpstr>STUDIENFINANZIERUNG</vt:lpstr>
      <vt:lpstr>CAREER SERVICES</vt:lpstr>
      <vt:lpstr>ANGEBOTE FÜR DEN  WISSENSCHAFTLICHEN NACHWUCHS</vt:lpstr>
      <vt:lpstr>Internationale  AUSRICHTUNG  UND VERNETZUNG</vt:lpstr>
      <vt:lpstr>STUDIERENDE AUS ALLEN KONTINENTEN</vt:lpstr>
      <vt:lpstr>INTERNATIONALE MOBILITÄT</vt:lpstr>
      <vt:lpstr>SÄCHSISCHE VERBINDUNGSBÜROS WELTWEIT</vt:lpstr>
      <vt:lpstr>WISSENSCHAFT  UND  Forschung </vt:lpstr>
      <vt:lpstr>KOMPETENZFELDER</vt:lpstr>
      <vt:lpstr>FORSCHUNGS- UND WISSENSCAMPUS</vt:lpstr>
      <vt:lpstr>ENTWICKLUNG DER DRITTMITTELEINNAHMEN</vt:lpstr>
      <vt:lpstr>DRITTMITTELEINNAHMEN TOP 10</vt:lpstr>
      <vt:lpstr>GESELLSCHAFTLICHE VERANTWORTUNG UND TRANSFER</vt:lpstr>
      <vt:lpstr>INTERDISZIPLINÄRE ZENTREN</vt:lpstr>
      <vt:lpstr>DFG-GRADUIERTENKOLLEG GRK 2802 Feuerfest Recycling - Ein Beitrag für Rohstoff-, Energie- und Klimaeffizienz in Hochtemperaturprozessen </vt:lpstr>
      <vt:lpstr>FÖRDERUNG VON AUSGRÜNDUNGEN</vt:lpstr>
      <vt:lpstr>FÖRDERUNG VON AUSGRÜNDUNGEN</vt:lpstr>
      <vt:lpstr>Exzellente  Infrastruktur</vt:lpstr>
      <vt:lpstr>GROSSFORSCHUNG,  LABORE, TECHNIKA</vt:lpstr>
      <vt:lpstr>NEUE UNIVERSITÄTSBIBLIOTHEK  UND HÖRSAALZENTRUM</vt:lpstr>
      <vt:lpstr>MODERNSTE LABORGEBÄUDE</vt:lpstr>
      <vt:lpstr>TECHNIKUM MASCHINEN- UND  VERFAHRENSENTWICKLUNG</vt:lpstr>
      <vt:lpstr>VIELEN DANK  FÜR IHRE AUFMERKSAMKEIT</vt:lpstr>
    </vt:vector>
  </TitlesOfParts>
  <Manager/>
  <Company>TU Bergakademie Freiberg</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TU Bergakademie Freiberg</dc:creator>
  <cp:keywords/>
  <dc:description/>
  <cp:lastModifiedBy>Sabine Schellbach</cp:lastModifiedBy>
  <cp:revision>1023</cp:revision>
  <cp:lastPrinted>2025-01-30T12:59:07Z</cp:lastPrinted>
  <dcterms:created xsi:type="dcterms:W3CDTF">2021-01-06T10:07:23Z</dcterms:created>
  <dcterms:modified xsi:type="dcterms:W3CDTF">2025-02-05T16:08:55Z</dcterms:modified>
  <cp:category/>
</cp:coreProperties>
</file>