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2"/>
  </p:notesMasterIdLst>
  <p:sldIdLst>
    <p:sldId id="278" r:id="rId2"/>
    <p:sldId id="279" r:id="rId3"/>
    <p:sldId id="978" r:id="rId4"/>
    <p:sldId id="991" r:id="rId5"/>
    <p:sldId id="293" r:id="rId6"/>
    <p:sldId id="988" r:id="rId7"/>
    <p:sldId id="317" r:id="rId8"/>
    <p:sldId id="321" r:id="rId9"/>
    <p:sldId id="986" r:id="rId10"/>
    <p:sldId id="310" r:id="rId11"/>
    <p:sldId id="314" r:id="rId12"/>
    <p:sldId id="294" r:id="rId13"/>
    <p:sldId id="987" r:id="rId14"/>
    <p:sldId id="283" r:id="rId15"/>
    <p:sldId id="990" r:id="rId16"/>
    <p:sldId id="929" r:id="rId17"/>
    <p:sldId id="313" r:id="rId18"/>
    <p:sldId id="980" r:id="rId19"/>
    <p:sldId id="287" r:id="rId20"/>
    <p:sldId id="977" r:id="rId21"/>
    <p:sldId id="290" r:id="rId22"/>
    <p:sldId id="989" r:id="rId23"/>
    <p:sldId id="292" r:id="rId24"/>
    <p:sldId id="968" r:id="rId25"/>
    <p:sldId id="967" r:id="rId26"/>
    <p:sldId id="311" r:id="rId27"/>
    <p:sldId id="982" r:id="rId28"/>
    <p:sldId id="299" r:id="rId29"/>
    <p:sldId id="926" r:id="rId30"/>
    <p:sldId id="985" r:id="rId31"/>
    <p:sldId id="312" r:id="rId32"/>
    <p:sldId id="984" r:id="rId33"/>
    <p:sldId id="307" r:id="rId34"/>
    <p:sldId id="303" r:id="rId35"/>
    <p:sldId id="981" r:id="rId36"/>
    <p:sldId id="927" r:id="rId37"/>
    <p:sldId id="308" r:id="rId38"/>
    <p:sldId id="318" r:id="rId39"/>
    <p:sldId id="973" r:id="rId40"/>
    <p:sldId id="974" r:id="rId41"/>
  </p:sldIdLst>
  <p:sldSz cx="12192000" cy="6858000"/>
  <p:notesSz cx="9926638" cy="67976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07" userDrawn="1">
          <p15:clr>
            <a:srgbClr val="A4A3A4"/>
          </p15:clr>
        </p15:guide>
        <p15:guide id="2" pos="3069" userDrawn="1">
          <p15:clr>
            <a:srgbClr val="A4A3A4"/>
          </p15:clr>
        </p15:guide>
        <p15:guide id="4" pos="461" userDrawn="1">
          <p15:clr>
            <a:srgbClr val="A4A3A4"/>
          </p15:clr>
        </p15:guide>
        <p15:guide id="5" orient="horz" pos="935" userDrawn="1">
          <p15:clr>
            <a:srgbClr val="A4A3A4"/>
          </p15:clr>
        </p15:guide>
        <p15:guide id="6" pos="7287" userDrawn="1">
          <p15:clr>
            <a:srgbClr val="A4A3A4"/>
          </p15:clr>
        </p15:guide>
        <p15:guide id="7" orient="horz" pos="845" userDrawn="1">
          <p15:clr>
            <a:srgbClr val="A4A3A4"/>
          </p15:clr>
        </p15:guide>
        <p15:guide id="8" pos="5654" userDrawn="1">
          <p15:clr>
            <a:srgbClr val="A4A3A4"/>
          </p15:clr>
        </p15:guide>
        <p15:guide id="9" orient="horz" pos="2931" userDrawn="1">
          <p15:clr>
            <a:srgbClr val="A4A3A4"/>
          </p15:clr>
        </p15:guide>
        <p15:guide id="10" orient="horz" pos="3271" userDrawn="1">
          <p15:clr>
            <a:srgbClr val="A4A3A4"/>
          </p15:clr>
        </p15:guide>
        <p15:guide id="11" orient="horz" pos="3521" userDrawn="1">
          <p15:clr>
            <a:srgbClr val="A4A3A4"/>
          </p15:clr>
        </p15:guide>
        <p15:guide id="12" pos="3205" userDrawn="1">
          <p15:clr>
            <a:srgbClr val="A4A3A4"/>
          </p15:clr>
        </p15:guide>
        <p15:guide id="13" pos="1186" userDrawn="1">
          <p15:clr>
            <a:srgbClr val="A4A3A4"/>
          </p15:clr>
        </p15:guide>
        <p15:guide id="14" pos="4997" userDrawn="1">
          <p15:clr>
            <a:srgbClr val="A4A3A4"/>
          </p15:clr>
        </p15:guide>
        <p15:guide id="15" pos="5541" userDrawn="1">
          <p15:clr>
            <a:srgbClr val="A4A3A4"/>
          </p15:clr>
        </p15:guide>
        <p15:guide id="16" orient="horz" pos="2636" userDrawn="1">
          <p15:clr>
            <a:srgbClr val="A4A3A4"/>
          </p15:clr>
        </p15:guide>
        <p15:guide id="17" pos="6176" userDrawn="1">
          <p15:clr>
            <a:srgbClr val="A4A3A4"/>
          </p15:clr>
        </p15:guide>
        <p15:guide id="18" orient="horz" pos="1570" userDrawn="1">
          <p15:clr>
            <a:srgbClr val="A4A3A4"/>
          </p15:clr>
        </p15:guide>
        <p15:guide id="19" pos="1731" userDrawn="1">
          <p15:clr>
            <a:srgbClr val="A4A3A4"/>
          </p15:clr>
        </p15:guide>
        <p15:guide id="20" pos="642" userDrawn="1">
          <p15:clr>
            <a:srgbClr val="A4A3A4"/>
          </p15:clr>
        </p15:guide>
        <p15:guide id="21" orient="horz" pos="138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bine Schellbach" initials="SS" lastIdx="1" clrIdx="0">
    <p:extLst>
      <p:ext uri="{19B8F6BF-5375-455C-9EA6-DF929625EA0E}">
        <p15:presenceInfo xmlns:p15="http://schemas.microsoft.com/office/powerpoint/2012/main" userId="S-1-5-21-3346626551-2291581799-713811937-51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7F"/>
    <a:srgbClr val="E6E6E6"/>
    <a:srgbClr val="A2E0F4"/>
    <a:srgbClr val="449E89"/>
    <a:srgbClr val="409C86"/>
    <a:srgbClr val="004A7D"/>
    <a:srgbClr val="F2B800"/>
    <a:srgbClr val="96C120"/>
    <a:srgbClr val="9FCC22"/>
    <a:srgbClr val="E2DF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05" autoAdjust="0"/>
    <p:restoredTop sz="94494" autoAdjust="0"/>
  </p:normalViewPr>
  <p:slideViewPr>
    <p:cSldViewPr snapToGrid="0" showGuides="1">
      <p:cViewPr varScale="1">
        <p:scale>
          <a:sx n="101" d="100"/>
          <a:sy n="101" d="100"/>
        </p:scale>
        <p:origin x="114" y="174"/>
      </p:cViewPr>
      <p:guideLst>
        <p:guide orient="horz" pos="3407"/>
        <p:guide pos="3069"/>
        <p:guide pos="461"/>
        <p:guide orient="horz" pos="935"/>
        <p:guide pos="7287"/>
        <p:guide orient="horz" pos="845"/>
        <p:guide pos="5654"/>
        <p:guide orient="horz" pos="2931"/>
        <p:guide orient="horz" pos="3271"/>
        <p:guide orient="horz" pos="3521"/>
        <p:guide pos="3205"/>
        <p:guide pos="1186"/>
        <p:guide pos="4997"/>
        <p:guide pos="5541"/>
        <p:guide orient="horz" pos="2636"/>
        <p:guide pos="6176"/>
        <p:guide orient="horz" pos="1570"/>
        <p:guide pos="1731"/>
        <p:guide pos="642"/>
        <p:guide orient="horz" pos="1389"/>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chellb\Desktop\Auszug_Tabellen_Zahlenspiegel_202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a:t>Verteilung</a:t>
            </a:r>
            <a:r>
              <a:rPr lang="de-DE" baseline="0"/>
              <a:t> der Studienänfänger(innen nach Fächergruppen </a:t>
            </a:r>
            <a:endParaRPr lang="de-DE"/>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doughnutChart>
        <c:varyColors val="1"/>
        <c:ser>
          <c:idx val="0"/>
          <c:order val="0"/>
          <c:tx>
            <c:v>Verteilung der Studienanfänger/innen nach Fächergruppen </c:v>
          </c:tx>
          <c:dPt>
            <c:idx val="0"/>
            <c:bubble3D val="0"/>
            <c:spPr>
              <a:solidFill>
                <a:srgbClr val="6DA9C1"/>
              </a:solidFill>
              <a:ln w="19050">
                <a:solidFill>
                  <a:schemeClr val="lt1"/>
                </a:solidFill>
              </a:ln>
              <a:effectLst/>
            </c:spPr>
            <c:extLst>
              <c:ext xmlns:c16="http://schemas.microsoft.com/office/drawing/2014/chart" uri="{C3380CC4-5D6E-409C-BE32-E72D297353CC}">
                <c16:uniqueId val="{00000001-0F6D-43BD-A6C4-6C6E31D08954}"/>
              </c:ext>
            </c:extLst>
          </c:dPt>
          <c:dPt>
            <c:idx val="1"/>
            <c:bubble3D val="0"/>
            <c:spPr>
              <a:solidFill>
                <a:srgbClr val="00497F"/>
              </a:solidFill>
              <a:ln w="19050">
                <a:solidFill>
                  <a:schemeClr val="lt1"/>
                </a:solidFill>
              </a:ln>
              <a:effectLst/>
            </c:spPr>
            <c:extLst>
              <c:ext xmlns:c16="http://schemas.microsoft.com/office/drawing/2014/chart" uri="{C3380CC4-5D6E-409C-BE32-E72D297353CC}">
                <c16:uniqueId val="{00000003-0F6D-43BD-A6C4-6C6E31D08954}"/>
              </c:ext>
            </c:extLst>
          </c:dPt>
          <c:dPt>
            <c:idx val="2"/>
            <c:bubble3D val="0"/>
            <c:spPr>
              <a:solidFill>
                <a:srgbClr val="449E89"/>
              </a:solidFill>
              <a:ln w="19050">
                <a:solidFill>
                  <a:schemeClr val="lt1"/>
                </a:solidFill>
              </a:ln>
              <a:effectLst/>
            </c:spPr>
            <c:extLst>
              <c:ext xmlns:c16="http://schemas.microsoft.com/office/drawing/2014/chart" uri="{C3380CC4-5D6E-409C-BE32-E72D297353CC}">
                <c16:uniqueId val="{00000005-0F6D-43BD-A6C4-6C6E31D08954}"/>
              </c:ext>
            </c:extLst>
          </c:dPt>
          <c:dLbls>
            <c:dLbl>
              <c:idx val="0"/>
              <c:showLegendKey val="0"/>
              <c:showVal val="1"/>
              <c:showCatName val="1"/>
              <c:showSerName val="0"/>
              <c:showPercent val="1"/>
              <c:showBubbleSize val="0"/>
              <c:extLst>
                <c:ext xmlns:c15="http://schemas.microsoft.com/office/drawing/2012/chart" uri="{CE6537A1-D6FC-4f65-9D91-7224C49458BB}">
                  <c15:layout>
                    <c:manualLayout>
                      <c:w val="0.25479409323035901"/>
                      <c:h val="9.3252648974433749E-2"/>
                    </c:manualLayout>
                  </c15:layout>
                </c:ext>
                <c:ext xmlns:c16="http://schemas.microsoft.com/office/drawing/2014/chart" uri="{C3380CC4-5D6E-409C-BE32-E72D297353CC}">
                  <c16:uniqueId val="{00000001-0F6D-43BD-A6C4-6C6E31D08954}"/>
                </c:ext>
              </c:extLst>
            </c:dLbl>
            <c:dLbl>
              <c:idx val="1"/>
              <c:showLegendKey val="0"/>
              <c:showVal val="1"/>
              <c:showCatName val="1"/>
              <c:showSerName val="0"/>
              <c:showPercent val="1"/>
              <c:showBubbleSize val="0"/>
              <c:extLst>
                <c:ext xmlns:c15="http://schemas.microsoft.com/office/drawing/2012/chart" uri="{CE6537A1-D6FC-4f65-9D91-7224C49458BB}">
                  <c15:layout>
                    <c:manualLayout>
                      <c:w val="0.2238883717810034"/>
                      <c:h val="7.7820550209001652E-2"/>
                    </c:manualLayout>
                  </c15:layout>
                </c:ext>
                <c:ext xmlns:c16="http://schemas.microsoft.com/office/drawing/2014/chart" uri="{C3380CC4-5D6E-409C-BE32-E72D297353CC}">
                  <c16:uniqueId val="{00000003-0F6D-43BD-A6C4-6C6E31D08954}"/>
                </c:ext>
              </c:extLst>
            </c:dLbl>
            <c:dLbl>
              <c:idx val="2"/>
              <c:showLegendKey val="0"/>
              <c:showVal val="1"/>
              <c:showCatName val="1"/>
              <c:showSerName val="0"/>
              <c:showPercent val="1"/>
              <c:showBubbleSize val="0"/>
              <c:extLst>
                <c:ext xmlns:c15="http://schemas.microsoft.com/office/drawing/2012/chart" uri="{CE6537A1-D6FC-4f65-9D91-7224C49458BB}">
                  <c15:layout>
                    <c:manualLayout>
                      <c:w val="0.27787191936471201"/>
                      <c:h val="0.10896957324778847"/>
                    </c:manualLayout>
                  </c15:layout>
                </c:ext>
                <c:ext xmlns:c16="http://schemas.microsoft.com/office/drawing/2014/chart" uri="{C3380CC4-5D6E-409C-BE32-E72D297353CC}">
                  <c16:uniqueId val="{00000005-0F6D-43BD-A6C4-6C6E31D08954}"/>
                </c:ext>
              </c:extLst>
            </c:dLbl>
            <c:numFmt formatCode="0.0%" sourceLinked="0"/>
            <c:spPr>
              <a:solidFill>
                <a:sysClr val="window" lastClr="FFFFFF"/>
              </a:solidFill>
              <a:ln w="3175">
                <a:solidFill>
                  <a:sysClr val="window" lastClr="FFFFFF">
                    <a:lumMod val="75000"/>
                  </a:sysClr>
                </a:solidFill>
              </a:ln>
              <a:effectLst/>
            </c:spPr>
            <c:txPr>
              <a:bodyPr rot="0" spcFirstLastPara="1" vertOverflow="overflow" horzOverflow="overflow" vert="horz" wrap="square" lIns="38100" tIns="19050" rIns="38100" bIns="19050" anchor="ctr" anchorCtr="1">
                <a:noAutofit/>
              </a:bodyPr>
              <a:lstStyle/>
              <a:p>
                <a:pPr>
                  <a:defRPr sz="900" b="0" i="0" u="none" strike="noStrike" kern="1200" baseline="0">
                    <a:solidFill>
                      <a:schemeClr val="dk1">
                        <a:lumMod val="65000"/>
                        <a:lumOff val="35000"/>
                      </a:schemeClr>
                    </a:solidFill>
                    <a:latin typeface="+mn-lt"/>
                    <a:ea typeface="+mn-ea"/>
                    <a:cs typeface="+mn-cs"/>
                  </a:defRPr>
                </a:pPr>
                <a:endParaRPr lang="de-DE"/>
              </a:p>
            </c:txPr>
            <c:showLegendKey val="0"/>
            <c:showVal val="1"/>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[Auszug_Tabellen_Zahlenspiegel_2023.xlsx]Tab_4.10!$B$6:$B$8</c:f>
              <c:strCache>
                <c:ptCount val="3"/>
                <c:pt idx="0">
                  <c:v>Wirtschaftswissenschaften</c:v>
                </c:pt>
                <c:pt idx="1">
                  <c:v>Ingenieurwissenschaften</c:v>
                </c:pt>
                <c:pt idx="2">
                  <c:v>Mathematik u. Naturwissensch.</c:v>
                </c:pt>
              </c:strCache>
            </c:strRef>
          </c:cat>
          <c:val>
            <c:numRef>
              <c:f>[Auszug_Tabellen_Zahlenspiegel_2023.xlsx]Tab_4.10!$O$6:$O$8</c:f>
              <c:numCache>
                <c:formatCode>General</c:formatCode>
                <c:ptCount val="3"/>
                <c:pt idx="0">
                  <c:v>305</c:v>
                </c:pt>
                <c:pt idx="1">
                  <c:v>534</c:v>
                </c:pt>
                <c:pt idx="2">
                  <c:v>447</c:v>
                </c:pt>
              </c:numCache>
            </c:numRef>
          </c:val>
          <c:extLst>
            <c:ext xmlns:c16="http://schemas.microsoft.com/office/drawing/2014/chart" uri="{C3380CC4-5D6E-409C-BE32-E72D297353CC}">
              <c16:uniqueId val="{00000006-0F6D-43BD-A6C4-6C6E31D08954}"/>
            </c:ext>
          </c:extLst>
        </c:ser>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showDLblsOverMax val="0"/>
  </c:chart>
  <c:spPr>
    <a:solidFill>
      <a:schemeClr val="bg1"/>
    </a:solidFill>
    <a:ln w="6350" cap="flat" cmpd="sng" algn="ctr">
      <a:noFill/>
      <a:round/>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Tabelle1!$B$1</c:f>
              <c:strCache>
                <c:ptCount val="1"/>
                <c:pt idx="0">
                  <c:v>Spalte1</c:v>
                </c:pt>
              </c:strCache>
            </c:strRef>
          </c:tx>
          <c:spPr>
            <a:solidFill>
              <a:srgbClr val="00497F"/>
            </a:solidFill>
            <a:effectLst>
              <a:softEdge rad="0"/>
            </a:effectLst>
          </c:spPr>
          <c:dPt>
            <c:idx val="0"/>
            <c:bubble3D val="0"/>
            <c:spPr>
              <a:solidFill>
                <a:srgbClr val="00497F"/>
              </a:solidFill>
              <a:ln w="19050">
                <a:solidFill>
                  <a:schemeClr val="lt1"/>
                </a:solidFill>
              </a:ln>
              <a:effectLst>
                <a:softEdge rad="25400"/>
              </a:effectLst>
            </c:spPr>
            <c:extLst>
              <c:ext xmlns:c16="http://schemas.microsoft.com/office/drawing/2014/chart" uri="{C3380CC4-5D6E-409C-BE32-E72D297353CC}">
                <c16:uniqueId val="{00000005-A1DB-46AB-8C61-88EC1591429F}"/>
              </c:ext>
            </c:extLst>
          </c:dPt>
          <c:dPt>
            <c:idx val="1"/>
            <c:bubble3D val="0"/>
            <c:spPr>
              <a:solidFill>
                <a:srgbClr val="00497F"/>
              </a:solidFill>
              <a:ln w="19050">
                <a:solidFill>
                  <a:schemeClr val="lt1"/>
                </a:solidFill>
              </a:ln>
              <a:effectLst>
                <a:softEdge rad="25400"/>
              </a:effectLst>
            </c:spPr>
            <c:extLst>
              <c:ext xmlns:c16="http://schemas.microsoft.com/office/drawing/2014/chart" uri="{C3380CC4-5D6E-409C-BE32-E72D297353CC}">
                <c16:uniqueId val="{00000004-A1DB-46AB-8C61-88EC1591429F}"/>
              </c:ext>
            </c:extLst>
          </c:dPt>
          <c:dPt>
            <c:idx val="2"/>
            <c:bubble3D val="0"/>
            <c:spPr>
              <a:solidFill>
                <a:srgbClr val="00497F"/>
              </a:solidFill>
              <a:ln w="19050">
                <a:solidFill>
                  <a:schemeClr val="lt1"/>
                </a:solidFill>
              </a:ln>
              <a:effectLst>
                <a:softEdge rad="0"/>
              </a:effectLst>
            </c:spPr>
            <c:extLst>
              <c:ext xmlns:c16="http://schemas.microsoft.com/office/drawing/2014/chart" uri="{C3380CC4-5D6E-409C-BE32-E72D297353CC}">
                <c16:uniqueId val="{00000003-A1DB-46AB-8C61-88EC1591429F}"/>
              </c:ext>
            </c:extLst>
          </c:dPt>
          <c:dPt>
            <c:idx val="3"/>
            <c:bubble3D val="0"/>
            <c:spPr>
              <a:solidFill>
                <a:srgbClr val="00497F"/>
              </a:solidFill>
              <a:ln w="19050">
                <a:solidFill>
                  <a:schemeClr val="lt1"/>
                </a:solidFill>
              </a:ln>
              <a:effectLst>
                <a:softEdge rad="0"/>
              </a:effectLst>
            </c:spPr>
            <c:extLst>
              <c:ext xmlns:c16="http://schemas.microsoft.com/office/drawing/2014/chart" uri="{C3380CC4-5D6E-409C-BE32-E72D297353CC}">
                <c16:uniqueId val="{00000006-A1DB-46AB-8C61-88EC1591429F}"/>
              </c:ext>
            </c:extLst>
          </c:dPt>
          <c:dPt>
            <c:idx val="4"/>
            <c:bubble3D val="0"/>
            <c:spPr>
              <a:solidFill>
                <a:srgbClr val="00497F"/>
              </a:solidFill>
              <a:ln w="19050">
                <a:solidFill>
                  <a:schemeClr val="lt1"/>
                </a:solidFill>
              </a:ln>
              <a:effectLst>
                <a:softEdge rad="0"/>
              </a:effectLst>
            </c:spPr>
            <c:extLst>
              <c:ext xmlns:c16="http://schemas.microsoft.com/office/drawing/2014/chart" uri="{C3380CC4-5D6E-409C-BE32-E72D297353CC}">
                <c16:uniqueId val="{00000002-A1DB-46AB-8C61-88EC1591429F}"/>
              </c:ext>
            </c:extLst>
          </c:dPt>
          <c:dPt>
            <c:idx val="5"/>
            <c:bubble3D val="0"/>
            <c:spPr>
              <a:solidFill>
                <a:srgbClr val="00497F"/>
              </a:solidFill>
              <a:ln w="19050">
                <a:solidFill>
                  <a:schemeClr val="lt1"/>
                </a:solidFill>
              </a:ln>
              <a:effectLst>
                <a:softEdge rad="38100"/>
              </a:effectLst>
            </c:spPr>
            <c:extLst>
              <c:ext xmlns:c16="http://schemas.microsoft.com/office/drawing/2014/chart" uri="{C3380CC4-5D6E-409C-BE32-E72D297353CC}">
                <c16:uniqueId val="{0000000B-89F3-46E9-8D9C-6A972EDEF3F6}"/>
              </c:ext>
            </c:extLst>
          </c:dPt>
          <c:cat>
            <c:strRef>
              <c:f>Tabelle1!$A$2:$A$7</c:f>
              <c:strCache>
                <c:ptCount val="6"/>
                <c:pt idx="0">
                  <c:v>1. Gebiet</c:v>
                </c:pt>
                <c:pt idx="1">
                  <c:v>2. Gebiet</c:v>
                </c:pt>
                <c:pt idx="2">
                  <c:v>3. Gebiet</c:v>
                </c:pt>
                <c:pt idx="3">
                  <c:v>4. Gebiet</c:v>
                </c:pt>
                <c:pt idx="4">
                  <c:v>5. Gebiet</c:v>
                </c:pt>
                <c:pt idx="5">
                  <c:v>6. Gebiet</c:v>
                </c:pt>
              </c:strCache>
            </c:strRef>
          </c:cat>
          <c:val>
            <c:numRef>
              <c:f>Tabelle1!$B$2:$B$7</c:f>
              <c:numCache>
                <c:formatCode>General</c:formatCode>
                <c:ptCount val="6"/>
                <c:pt idx="0">
                  <c:v>25</c:v>
                </c:pt>
                <c:pt idx="1">
                  <c:v>25</c:v>
                </c:pt>
                <c:pt idx="2">
                  <c:v>25</c:v>
                </c:pt>
                <c:pt idx="3">
                  <c:v>25</c:v>
                </c:pt>
                <c:pt idx="4">
                  <c:v>25</c:v>
                </c:pt>
                <c:pt idx="5">
                  <c:v>25</c:v>
                </c:pt>
              </c:numCache>
            </c:numRef>
          </c:val>
          <c:extLst>
            <c:ext xmlns:c16="http://schemas.microsoft.com/office/drawing/2014/chart" uri="{C3380CC4-5D6E-409C-BE32-E72D297353CC}">
              <c16:uniqueId val="{00000000-A1DB-46AB-8C61-88EC1591429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rgbClr val="333333"/>
                </a:solidFill>
                <a:effectLst/>
                <a:latin typeface="Arial" panose="020B0604020202020204" pitchFamily="34" charset="0"/>
                <a:ea typeface="+mn-ea"/>
                <a:cs typeface="Arial" panose="020B0604020202020204" pitchFamily="34" charset="0"/>
              </a:defRPr>
            </a:pPr>
            <a:r>
              <a:rPr lang="de-DE" dirty="0"/>
              <a:t>Drittmittel ges. (in Mio. €)</a:t>
            </a:r>
          </a:p>
        </c:rich>
      </c:tx>
      <c:overlay val="0"/>
      <c:spPr>
        <a:noFill/>
        <a:ln>
          <a:noFill/>
        </a:ln>
        <a:effectLst/>
      </c:spPr>
      <c:txPr>
        <a:bodyPr rot="0" spcFirstLastPara="1" vertOverflow="ellipsis" vert="horz" wrap="square" anchor="ctr" anchorCtr="1"/>
        <a:lstStyle/>
        <a:p>
          <a:pPr>
            <a:defRPr b="0" i="0" u="none" strike="noStrike" kern="1200" baseline="0">
              <a:solidFill>
                <a:srgbClr val="333333"/>
              </a:solidFill>
              <a:effectLst/>
              <a:latin typeface="Arial" panose="020B0604020202020204" pitchFamily="34" charset="0"/>
              <a:ea typeface="+mn-ea"/>
              <a:cs typeface="Arial" panose="020B0604020202020204" pitchFamily="34" charset="0"/>
            </a:defRPr>
          </a:pPr>
          <a:endParaRPr lang="de-DE"/>
        </a:p>
      </c:txPr>
    </c:title>
    <c:autoTitleDeleted val="0"/>
    <c:plotArea>
      <c:layout>
        <c:manualLayout>
          <c:layoutTarget val="inner"/>
          <c:xMode val="edge"/>
          <c:yMode val="edge"/>
          <c:x val="1.4060363141839977E-2"/>
          <c:y val="5.1107014869797808E-3"/>
          <c:w val="0.97187927371631999"/>
          <c:h val="0.91343858837643255"/>
        </c:manualLayout>
      </c:layout>
      <c:barChart>
        <c:barDir val="col"/>
        <c:grouping val="clustered"/>
        <c:varyColors val="0"/>
        <c:ser>
          <c:idx val="0"/>
          <c:order val="0"/>
          <c:tx>
            <c:strRef>
              <c:f>Tabelle1!$B$1</c:f>
              <c:strCache>
                <c:ptCount val="1"/>
                <c:pt idx="0">
                  <c:v>Drittmittel ges. (in Mio €)</c:v>
                </c:pt>
              </c:strCache>
            </c:strRef>
          </c:tx>
          <c:spPr>
            <a:solidFill>
              <a:srgbClr val="00497F"/>
            </a:solidFill>
            <a:ln>
              <a:noFill/>
            </a:ln>
            <a:effectLst>
              <a:outerShdw blurRad="76200" dir="18900000" sy="23000" kx="-1200000" algn="bl" rotWithShape="0">
                <a:prstClr val="black">
                  <a:alpha val="20000"/>
                </a:prstClr>
              </a:outerShdw>
            </a:effectLst>
          </c:spPr>
          <c:invertIfNegative val="0"/>
          <c:dPt>
            <c:idx val="0"/>
            <c:invertIfNegative val="0"/>
            <c:bubble3D val="0"/>
            <c:spPr>
              <a:solidFill>
                <a:srgbClr val="00497F"/>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0-B9E5-4DD9-91CE-B652FB7C13A9}"/>
              </c:ext>
            </c:extLst>
          </c:dPt>
          <c:dPt>
            <c:idx val="1"/>
            <c:invertIfNegative val="0"/>
            <c:bubble3D val="0"/>
            <c:spPr>
              <a:solidFill>
                <a:srgbClr val="00497F"/>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3-9E3F-4CE5-ACE6-42E46AD85565}"/>
              </c:ext>
            </c:extLst>
          </c:dPt>
          <c:dPt>
            <c:idx val="2"/>
            <c:invertIfNegative val="0"/>
            <c:bubble3D val="0"/>
            <c:spPr>
              <a:solidFill>
                <a:srgbClr val="00497F"/>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2-9E3F-4CE5-ACE6-42E46AD85565}"/>
              </c:ext>
            </c:extLst>
          </c:dPt>
          <c:dPt>
            <c:idx val="3"/>
            <c:invertIfNegative val="0"/>
            <c:bubble3D val="0"/>
            <c:spPr>
              <a:solidFill>
                <a:srgbClr val="00497F"/>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4-9E3F-4CE5-ACE6-42E46AD85565}"/>
              </c:ext>
            </c:extLst>
          </c:dPt>
          <c:dPt>
            <c:idx val="4"/>
            <c:invertIfNegative val="0"/>
            <c:bubble3D val="0"/>
            <c:spPr>
              <a:solidFill>
                <a:srgbClr val="00497F"/>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5-9E3F-4CE5-ACE6-42E46AD85565}"/>
              </c:ext>
            </c:extLst>
          </c:dPt>
          <c:dPt>
            <c:idx val="5"/>
            <c:invertIfNegative val="0"/>
            <c:bubble3D val="0"/>
            <c:spPr>
              <a:solidFill>
                <a:srgbClr val="00497F"/>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2-A63E-4A12-BBC4-2B157D940C61}"/>
              </c:ext>
            </c:extLst>
          </c:dPt>
          <c:dPt>
            <c:idx val="6"/>
            <c:invertIfNegative val="0"/>
            <c:bubble3D val="0"/>
            <c:spPr>
              <a:solidFill>
                <a:srgbClr val="00497F"/>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6-9E3F-4CE5-ACE6-42E46AD85565}"/>
              </c:ext>
            </c:extLst>
          </c:dPt>
          <c:dPt>
            <c:idx val="7"/>
            <c:invertIfNegative val="0"/>
            <c:bubble3D val="0"/>
            <c:spPr>
              <a:solidFill>
                <a:srgbClr val="00497F"/>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7-9E3F-4CE5-ACE6-42E46AD85565}"/>
              </c:ext>
            </c:extLst>
          </c:dPt>
          <c:dPt>
            <c:idx val="8"/>
            <c:invertIfNegative val="0"/>
            <c:bubble3D val="0"/>
            <c:spPr>
              <a:solidFill>
                <a:srgbClr val="00497F"/>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8-9E3F-4CE5-ACE6-42E46AD85565}"/>
              </c:ext>
            </c:extLst>
          </c:dPt>
          <c:dPt>
            <c:idx val="9"/>
            <c:invertIfNegative val="0"/>
            <c:bubble3D val="0"/>
            <c:spPr>
              <a:solidFill>
                <a:srgbClr val="00497F"/>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9-9E3F-4CE5-ACE6-42E46AD85565}"/>
              </c:ext>
            </c:extLst>
          </c:dPt>
          <c:dLbls>
            <c:dLbl>
              <c:idx val="0"/>
              <c:tx>
                <c:rich>
                  <a:bodyPr/>
                  <a:lstStyle/>
                  <a:p>
                    <a:r>
                      <a:rPr lang="en-US" dirty="0"/>
                      <a:t>64</a:t>
                    </a:r>
                  </a:p>
                </c:rich>
              </c:tx>
              <c:dLblPos val="inEnd"/>
              <c:showLegendKey val="0"/>
              <c:showVal val="1"/>
              <c:showCatName val="0"/>
              <c:showSerName val="0"/>
              <c:showPercent val="0"/>
              <c:showBubbleSize val="0"/>
              <c:extLst>
                <c:ext xmlns:c15="http://schemas.microsoft.com/office/drawing/2012/chart" uri="{CE6537A1-D6FC-4f65-9D91-7224C49458BB}">
                  <c15:layout>
                    <c:manualLayout>
                      <c:w val="4.0326753381746079E-2"/>
                      <c:h val="5.2017829797522994E-2"/>
                    </c:manualLayout>
                  </c15:layout>
                  <c15:showDataLabelsRange val="0"/>
                </c:ext>
                <c:ext xmlns:c16="http://schemas.microsoft.com/office/drawing/2014/chart" uri="{C3380CC4-5D6E-409C-BE32-E72D297353CC}">
                  <c16:uniqueId val="{00000000-B9E5-4DD9-91CE-B652FB7C13A9}"/>
                </c:ext>
              </c:extLst>
            </c:dLbl>
            <c:dLbl>
              <c:idx val="5"/>
              <c:tx>
                <c:rich>
                  <a:bodyPr/>
                  <a:lstStyle/>
                  <a:p>
                    <a:fld id="{871690DF-1D4A-4A3E-B790-C2390B94FD4C}" type="VALUE">
                      <a:rPr lang="en-US" smtClean="0"/>
                      <a:pPr/>
                      <a:t>[WERT]</a:t>
                    </a:fld>
                    <a:r>
                      <a:rPr lang="en-US" dirty="0"/>
                      <a:t>,0</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63E-4A12-BBC4-2B157D940C61}"/>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Arial" panose="020B0604020202020204" pitchFamily="34" charset="0"/>
                    <a:ea typeface="+mn-ea"/>
                    <a:cs typeface="Arial" panose="020B0604020202020204" pitchFamily="34" charset="0"/>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Tabelle1!$A$6:$A$15</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Tabelle1!$B$6:$B$15</c:f>
              <c:numCache>
                <c:formatCode>General</c:formatCode>
                <c:ptCount val="10"/>
                <c:pt idx="0">
                  <c:v>64</c:v>
                </c:pt>
                <c:pt idx="1">
                  <c:v>56.1</c:v>
                </c:pt>
                <c:pt idx="2">
                  <c:v>51.7</c:v>
                </c:pt>
                <c:pt idx="3">
                  <c:v>56.1</c:v>
                </c:pt>
                <c:pt idx="4">
                  <c:v>55.9</c:v>
                </c:pt>
                <c:pt idx="5">
                  <c:v>59</c:v>
                </c:pt>
                <c:pt idx="6">
                  <c:v>57.2</c:v>
                </c:pt>
                <c:pt idx="7">
                  <c:v>52.9</c:v>
                </c:pt>
                <c:pt idx="8">
                  <c:v>60.2</c:v>
                </c:pt>
                <c:pt idx="9">
                  <c:v>66.900000000000006</c:v>
                </c:pt>
              </c:numCache>
            </c:numRef>
          </c:val>
          <c:extLst>
            <c:ext xmlns:c16="http://schemas.microsoft.com/office/drawing/2014/chart" uri="{C3380CC4-5D6E-409C-BE32-E72D297353CC}">
              <c16:uniqueId val="{00000000-2EC9-48FD-A0FF-FCA3E333344A}"/>
            </c:ext>
          </c:extLst>
        </c:ser>
        <c:dLbls>
          <c:dLblPos val="inEnd"/>
          <c:showLegendKey val="0"/>
          <c:showVal val="1"/>
          <c:showCatName val="0"/>
          <c:showSerName val="0"/>
          <c:showPercent val="0"/>
          <c:showBubbleSize val="0"/>
        </c:dLbls>
        <c:gapWidth val="41"/>
        <c:axId val="670459840"/>
        <c:axId val="670456312"/>
      </c:barChart>
      <c:catAx>
        <c:axId val="67045984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5">
                    <a:lumMod val="50000"/>
                  </a:schemeClr>
                </a:solidFill>
                <a:effectLst/>
                <a:latin typeface="Arial" panose="020B0604020202020204" pitchFamily="34" charset="0"/>
                <a:ea typeface="+mn-ea"/>
                <a:cs typeface="Arial" panose="020B0604020202020204" pitchFamily="34" charset="0"/>
              </a:defRPr>
            </a:pPr>
            <a:endParaRPr lang="de-DE"/>
          </a:p>
        </c:txPr>
        <c:crossAx val="670456312"/>
        <c:crosses val="autoZero"/>
        <c:auto val="1"/>
        <c:lblAlgn val="ctr"/>
        <c:lblOffset val="100"/>
        <c:noMultiLvlLbl val="0"/>
      </c:catAx>
      <c:valAx>
        <c:axId val="670456312"/>
        <c:scaling>
          <c:orientation val="minMax"/>
        </c:scaling>
        <c:delete val="1"/>
        <c:axPos val="l"/>
        <c:numFmt formatCode="General" sourceLinked="1"/>
        <c:majorTickMark val="none"/>
        <c:minorTickMark val="none"/>
        <c:tickLblPos val="nextTo"/>
        <c:crossAx val="67045984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4301543" cy="341064"/>
          </a:xfrm>
          <a:prstGeom prst="rect">
            <a:avLst/>
          </a:prstGeom>
        </p:spPr>
        <p:txBody>
          <a:bodyPr vert="horz" lIns="93170" tIns="46586" rIns="93170" bIns="46586" rtlCol="0"/>
          <a:lstStyle>
            <a:lvl1pPr algn="l">
              <a:defRPr sz="1200"/>
            </a:lvl1pPr>
          </a:lstStyle>
          <a:p>
            <a:endParaRPr lang="de-DE" dirty="0"/>
          </a:p>
        </p:txBody>
      </p:sp>
      <p:sp>
        <p:nvSpPr>
          <p:cNvPr id="3" name="Datumsplatzhalter 2"/>
          <p:cNvSpPr>
            <a:spLocks noGrp="1"/>
          </p:cNvSpPr>
          <p:nvPr>
            <p:ph type="dt" idx="1"/>
          </p:nvPr>
        </p:nvSpPr>
        <p:spPr>
          <a:xfrm>
            <a:off x="5622799" y="1"/>
            <a:ext cx="4301543" cy="341064"/>
          </a:xfrm>
          <a:prstGeom prst="rect">
            <a:avLst/>
          </a:prstGeom>
        </p:spPr>
        <p:txBody>
          <a:bodyPr vert="horz" lIns="93170" tIns="46586" rIns="93170" bIns="46586" rtlCol="0"/>
          <a:lstStyle>
            <a:lvl1pPr algn="r">
              <a:defRPr sz="1200"/>
            </a:lvl1pPr>
          </a:lstStyle>
          <a:p>
            <a:fld id="{89A2D55D-E9BC-4C36-B72D-B1213935B848}" type="datetimeFigureOut">
              <a:rPr lang="de-DE" smtClean="0"/>
              <a:t>24.09.2024</a:t>
            </a:fld>
            <a:endParaRPr lang="de-DE" dirty="0"/>
          </a:p>
        </p:txBody>
      </p:sp>
      <p:sp>
        <p:nvSpPr>
          <p:cNvPr id="4" name="Folienbildplatzhalter 3"/>
          <p:cNvSpPr>
            <a:spLocks noGrp="1" noRot="1" noChangeAspect="1"/>
          </p:cNvSpPr>
          <p:nvPr>
            <p:ph type="sldImg" idx="2"/>
          </p:nvPr>
        </p:nvSpPr>
        <p:spPr>
          <a:xfrm>
            <a:off x="2924175" y="849313"/>
            <a:ext cx="4078288" cy="2293937"/>
          </a:xfrm>
          <a:prstGeom prst="rect">
            <a:avLst/>
          </a:prstGeom>
          <a:noFill/>
          <a:ln w="12700">
            <a:solidFill>
              <a:prstClr val="black"/>
            </a:solidFill>
          </a:ln>
        </p:spPr>
        <p:txBody>
          <a:bodyPr vert="horz" lIns="93170" tIns="46586" rIns="93170" bIns="46586" rtlCol="0" anchor="ctr"/>
          <a:lstStyle/>
          <a:p>
            <a:endParaRPr lang="de-DE" dirty="0"/>
          </a:p>
        </p:txBody>
      </p:sp>
      <p:sp>
        <p:nvSpPr>
          <p:cNvPr id="5" name="Notizenplatzhalter 4"/>
          <p:cNvSpPr>
            <a:spLocks noGrp="1"/>
          </p:cNvSpPr>
          <p:nvPr>
            <p:ph type="body" sz="quarter" idx="3"/>
          </p:nvPr>
        </p:nvSpPr>
        <p:spPr>
          <a:xfrm>
            <a:off x="992665" y="3271381"/>
            <a:ext cx="7941310" cy="2676585"/>
          </a:xfrm>
          <a:prstGeom prst="rect">
            <a:avLst/>
          </a:prstGeom>
        </p:spPr>
        <p:txBody>
          <a:bodyPr vert="horz" lIns="93170" tIns="46586" rIns="93170" bIns="46586"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6456613"/>
            <a:ext cx="4301543" cy="341063"/>
          </a:xfrm>
          <a:prstGeom prst="rect">
            <a:avLst/>
          </a:prstGeom>
        </p:spPr>
        <p:txBody>
          <a:bodyPr vert="horz" lIns="93170" tIns="46586" rIns="93170" bIns="46586" rtlCol="0" anchor="b"/>
          <a:lstStyle>
            <a:lvl1pPr algn="l">
              <a:defRPr sz="1200"/>
            </a:lvl1pPr>
          </a:lstStyle>
          <a:p>
            <a:endParaRPr lang="de-DE" dirty="0"/>
          </a:p>
        </p:txBody>
      </p:sp>
      <p:sp>
        <p:nvSpPr>
          <p:cNvPr id="7" name="Foliennummernplatzhalter 6"/>
          <p:cNvSpPr>
            <a:spLocks noGrp="1"/>
          </p:cNvSpPr>
          <p:nvPr>
            <p:ph type="sldNum" sz="quarter" idx="5"/>
          </p:nvPr>
        </p:nvSpPr>
        <p:spPr>
          <a:xfrm>
            <a:off x="5622799" y="6456613"/>
            <a:ext cx="4301543" cy="341063"/>
          </a:xfrm>
          <a:prstGeom prst="rect">
            <a:avLst/>
          </a:prstGeom>
        </p:spPr>
        <p:txBody>
          <a:bodyPr vert="horz" lIns="93170" tIns="46586" rIns="93170" bIns="46586" rtlCol="0" anchor="b"/>
          <a:lstStyle>
            <a:lvl1pPr algn="r">
              <a:defRPr sz="1200"/>
            </a:lvl1pPr>
          </a:lstStyle>
          <a:p>
            <a:fld id="{89146D6B-7675-4AF9-A4D9-D66329B706FC}" type="slidenum">
              <a:rPr lang="de-DE" smtClean="0"/>
              <a:t>‹Nr.›</a:t>
            </a:fld>
            <a:endParaRPr lang="de-DE" dirty="0"/>
          </a:p>
        </p:txBody>
      </p:sp>
    </p:spTree>
    <p:extLst>
      <p:ext uri="{BB962C8B-B14F-4D97-AF65-F5344CB8AC3E}">
        <p14:creationId xmlns:p14="http://schemas.microsoft.com/office/powerpoint/2010/main" val="2306325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Das Selbstverständnis der TU Bergakademie Freiberg</a:t>
            </a:r>
          </a:p>
        </p:txBody>
      </p:sp>
      <p:sp>
        <p:nvSpPr>
          <p:cNvPr id="4" name="Foliennummernplatzhalter 3"/>
          <p:cNvSpPr>
            <a:spLocks noGrp="1"/>
          </p:cNvSpPr>
          <p:nvPr>
            <p:ph type="sldNum" sz="quarter" idx="5"/>
          </p:nvPr>
        </p:nvSpPr>
        <p:spPr/>
        <p:txBody>
          <a:bodyPr/>
          <a:lstStyle/>
          <a:p>
            <a:fld id="{89146D6B-7675-4AF9-A4D9-D66329B706FC}" type="slidenum">
              <a:rPr lang="de-DE" smtClean="0"/>
              <a:t>2</a:t>
            </a:fld>
            <a:endParaRPr lang="de-DE" dirty="0"/>
          </a:p>
        </p:txBody>
      </p:sp>
    </p:spTree>
    <p:extLst>
      <p:ext uri="{BB962C8B-B14F-4D97-AF65-F5344CB8AC3E}">
        <p14:creationId xmlns:p14="http://schemas.microsoft.com/office/powerpoint/2010/main" val="995217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9146D6B-7675-4AF9-A4D9-D66329B706FC}" type="slidenum">
              <a:rPr lang="de-DE" smtClean="0"/>
              <a:t>32</a:t>
            </a:fld>
            <a:endParaRPr lang="de-DE" dirty="0"/>
          </a:p>
        </p:txBody>
      </p:sp>
    </p:spTree>
    <p:extLst>
      <p:ext uri="{BB962C8B-B14F-4D97-AF65-F5344CB8AC3E}">
        <p14:creationId xmlns:p14="http://schemas.microsoft.com/office/powerpoint/2010/main" val="223352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Technikum Silikattechnik, Agricolastr.</a:t>
            </a:r>
          </a:p>
          <a:p>
            <a:r>
              <a:rPr lang="de-DE" dirty="0"/>
              <a:t>Großforschungsanlage am IEC, Reiche Zeche im Pilotmaßstab</a:t>
            </a:r>
          </a:p>
          <a:p>
            <a:r>
              <a:rPr lang="de-DE" dirty="0"/>
              <a:t>TMV Hallo, Versuchsstand</a:t>
            </a:r>
          </a:p>
          <a:p>
            <a:r>
              <a:rPr lang="de-DE" dirty="0"/>
              <a:t>Umformtechnikum an der Fakultät 5</a:t>
            </a:r>
          </a:p>
          <a:p>
            <a:r>
              <a:rPr lang="de-DE" dirty="0"/>
              <a:t>Reinstraum im Gellert-Bau</a:t>
            </a:r>
          </a:p>
        </p:txBody>
      </p:sp>
      <p:sp>
        <p:nvSpPr>
          <p:cNvPr id="4" name="Foliennummernplatzhalter 3"/>
          <p:cNvSpPr>
            <a:spLocks noGrp="1"/>
          </p:cNvSpPr>
          <p:nvPr>
            <p:ph type="sldNum" sz="quarter" idx="5"/>
          </p:nvPr>
        </p:nvSpPr>
        <p:spPr/>
        <p:txBody>
          <a:bodyPr/>
          <a:lstStyle/>
          <a:p>
            <a:fld id="{89146D6B-7675-4AF9-A4D9-D66329B706FC}" type="slidenum">
              <a:rPr lang="de-DE" smtClean="0"/>
              <a:t>36</a:t>
            </a:fld>
            <a:endParaRPr lang="de-DE" dirty="0"/>
          </a:p>
        </p:txBody>
      </p:sp>
    </p:spTree>
    <p:extLst>
      <p:ext uri="{BB962C8B-B14F-4D97-AF65-F5344CB8AC3E}">
        <p14:creationId xmlns:p14="http://schemas.microsoft.com/office/powerpoint/2010/main" val="3537069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Neubau Universitäts- und Hörsaalzentrum</a:t>
            </a:r>
          </a:p>
          <a:p>
            <a:pPr marL="171437" indent="-171437">
              <a:buFontTx/>
              <a:buChar char="-"/>
            </a:pPr>
            <a:r>
              <a:rPr lang="de-DE" dirty="0"/>
              <a:t>Übergeben zum Wintersemester 2023/24</a:t>
            </a:r>
          </a:p>
          <a:p>
            <a:r>
              <a:rPr lang="de-DE" dirty="0"/>
              <a:t>- Im EG 2 große barrierefreie Hörsäle, 3 Seminarräume, 1 Vortragssaal</a:t>
            </a:r>
          </a:p>
          <a:p>
            <a:pPr marL="171437" indent="-171437">
              <a:buFontTx/>
              <a:buChar char="-"/>
            </a:pPr>
            <a:r>
              <a:rPr lang="de-DE" dirty="0"/>
              <a:t>Im 1. OG: Eingangsbereich/Foyer der Bibliothek</a:t>
            </a:r>
          </a:p>
          <a:p>
            <a:r>
              <a:rPr lang="de-DE" dirty="0"/>
              <a:t>- Bibliothek in drei Bereich unterteilt von laut nach leise, im Obergeschoss ist der hinsichtlich der Umgebungsgeräusche  die größtmögliche Ruhe</a:t>
            </a:r>
          </a:p>
        </p:txBody>
      </p:sp>
      <p:sp>
        <p:nvSpPr>
          <p:cNvPr id="4" name="Foliennummernplatzhalter 3"/>
          <p:cNvSpPr>
            <a:spLocks noGrp="1"/>
          </p:cNvSpPr>
          <p:nvPr>
            <p:ph type="sldNum" sz="quarter" idx="5"/>
          </p:nvPr>
        </p:nvSpPr>
        <p:spPr/>
        <p:txBody>
          <a:bodyPr/>
          <a:lstStyle/>
          <a:p>
            <a:fld id="{89146D6B-7675-4AF9-A4D9-D66329B706FC}" type="slidenum">
              <a:rPr lang="de-DE" smtClean="0"/>
              <a:t>37</a:t>
            </a:fld>
            <a:endParaRPr lang="de-DE" dirty="0"/>
          </a:p>
        </p:txBody>
      </p:sp>
    </p:spTree>
    <p:extLst>
      <p:ext uri="{BB962C8B-B14F-4D97-AF65-F5344CB8AC3E}">
        <p14:creationId xmlns:p14="http://schemas.microsoft.com/office/powerpoint/2010/main" val="877748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Clemens-Winkler-Laborneubau – drei modernste Laborflügel</a:t>
            </a:r>
          </a:p>
        </p:txBody>
      </p:sp>
      <p:sp>
        <p:nvSpPr>
          <p:cNvPr id="4" name="Foliennummernplatzhalter 3"/>
          <p:cNvSpPr>
            <a:spLocks noGrp="1"/>
          </p:cNvSpPr>
          <p:nvPr>
            <p:ph type="sldNum" sz="quarter" idx="5"/>
          </p:nvPr>
        </p:nvSpPr>
        <p:spPr/>
        <p:txBody>
          <a:bodyPr/>
          <a:lstStyle/>
          <a:p>
            <a:fld id="{89146D6B-7675-4AF9-A4D9-D66329B706FC}" type="slidenum">
              <a:rPr lang="de-DE" smtClean="0"/>
              <a:t>38</a:t>
            </a:fld>
            <a:endParaRPr lang="de-DE" dirty="0"/>
          </a:p>
        </p:txBody>
      </p:sp>
    </p:spTree>
    <p:extLst>
      <p:ext uri="{BB962C8B-B14F-4D97-AF65-F5344CB8AC3E}">
        <p14:creationId xmlns:p14="http://schemas.microsoft.com/office/powerpoint/2010/main" val="1291869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Clemens-Winkler-Laborneubau – drei modernste Laborflügel</a:t>
            </a:r>
          </a:p>
        </p:txBody>
      </p:sp>
      <p:sp>
        <p:nvSpPr>
          <p:cNvPr id="4" name="Foliennummernplatzhalter 3"/>
          <p:cNvSpPr>
            <a:spLocks noGrp="1"/>
          </p:cNvSpPr>
          <p:nvPr>
            <p:ph type="sldNum" sz="quarter" idx="5"/>
          </p:nvPr>
        </p:nvSpPr>
        <p:spPr/>
        <p:txBody>
          <a:bodyPr/>
          <a:lstStyle/>
          <a:p>
            <a:fld id="{89146D6B-7675-4AF9-A4D9-D66329B706FC}" type="slidenum">
              <a:rPr lang="de-DE" smtClean="0"/>
              <a:t>39</a:t>
            </a:fld>
            <a:endParaRPr lang="de-DE" dirty="0"/>
          </a:p>
        </p:txBody>
      </p:sp>
    </p:spTree>
    <p:extLst>
      <p:ext uri="{BB962C8B-B14F-4D97-AF65-F5344CB8AC3E}">
        <p14:creationId xmlns:p14="http://schemas.microsoft.com/office/powerpoint/2010/main" val="1363980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Weitere historische Persönlichkeiten:</a:t>
            </a:r>
            <a:br>
              <a:rPr lang="de-DE" dirty="0"/>
            </a:br>
            <a:r>
              <a:rPr lang="de-DE" dirty="0"/>
              <a:t>Abraham-Gottlob Werner – Begründer der modernen Geologie</a:t>
            </a:r>
          </a:p>
          <a:p>
            <a:r>
              <a:rPr lang="de-DE" dirty="0"/>
              <a:t>Lampadius – Gasbeleuchtung auf dem europäischen Kontinent</a:t>
            </a:r>
          </a:p>
        </p:txBody>
      </p:sp>
      <p:sp>
        <p:nvSpPr>
          <p:cNvPr id="4" name="Foliennummernplatzhalter 3"/>
          <p:cNvSpPr>
            <a:spLocks noGrp="1"/>
          </p:cNvSpPr>
          <p:nvPr>
            <p:ph type="sldNum" sz="quarter" idx="5"/>
          </p:nvPr>
        </p:nvSpPr>
        <p:spPr/>
        <p:txBody>
          <a:bodyPr/>
          <a:lstStyle/>
          <a:p>
            <a:fld id="{89146D6B-7675-4AF9-A4D9-D66329B706FC}" type="slidenum">
              <a:rPr lang="de-DE" smtClean="0"/>
              <a:t>3</a:t>
            </a:fld>
            <a:endParaRPr lang="de-DE" dirty="0"/>
          </a:p>
        </p:txBody>
      </p:sp>
    </p:spTree>
    <p:extLst>
      <p:ext uri="{BB962C8B-B14F-4D97-AF65-F5344CB8AC3E}">
        <p14:creationId xmlns:p14="http://schemas.microsoft.com/office/powerpoint/2010/main" val="1222525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2023 hat die das Zertifikat als familiengerechte Hochschule erhalten</a:t>
            </a:r>
          </a:p>
        </p:txBody>
      </p:sp>
      <p:sp>
        <p:nvSpPr>
          <p:cNvPr id="4" name="Foliennummernplatzhalter 3"/>
          <p:cNvSpPr>
            <a:spLocks noGrp="1"/>
          </p:cNvSpPr>
          <p:nvPr>
            <p:ph type="sldNum" sz="quarter" idx="5"/>
          </p:nvPr>
        </p:nvSpPr>
        <p:spPr/>
        <p:txBody>
          <a:bodyPr/>
          <a:lstStyle/>
          <a:p>
            <a:fld id="{89146D6B-7675-4AF9-A4D9-D66329B706FC}" type="slidenum">
              <a:rPr lang="de-DE" smtClean="0"/>
              <a:t>7</a:t>
            </a:fld>
            <a:endParaRPr lang="de-DE" dirty="0"/>
          </a:p>
        </p:txBody>
      </p:sp>
    </p:spTree>
    <p:extLst>
      <p:ext uri="{BB962C8B-B14F-4D97-AF65-F5344CB8AC3E}">
        <p14:creationId xmlns:p14="http://schemas.microsoft.com/office/powerpoint/2010/main" val="4021083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07000"/>
              </a:lnSpc>
            </a:pPr>
            <a:r>
              <a:rPr lang="de-DE" b="1" dirty="0">
                <a:solidFill>
                  <a:schemeClr val="accent1">
                    <a:lumMod val="50000"/>
                  </a:schemeClr>
                </a:solidFill>
                <a:ea typeface="Calibri" panose="020F0502020204030204" pitchFamily="34" charset="0"/>
                <a:cs typeface="Times New Roman" panose="02020603050405020304" pitchFamily="18" charset="0"/>
              </a:rPr>
              <a:t>Kompetenz</a:t>
            </a:r>
            <a:br>
              <a:rPr lang="de-DE" dirty="0">
                <a:ea typeface="Calibri" panose="020F0502020204030204" pitchFamily="34" charset="0"/>
                <a:cs typeface="Times New Roman" panose="02020603050405020304" pitchFamily="18" charset="0"/>
              </a:rPr>
            </a:br>
            <a:r>
              <a:rPr lang="de-DE" dirty="0">
                <a:ea typeface="Calibri" panose="020F0502020204030204" pitchFamily="34" charset="0"/>
                <a:cs typeface="Times New Roman" panose="02020603050405020304" pitchFamily="18" charset="0"/>
              </a:rPr>
              <a:t>Hohe fachliche &amp; interdisziplinäre Kompetenzen für die verantwortungsvolle Gestaltung der Zukunft</a:t>
            </a:r>
          </a:p>
          <a:p>
            <a:pPr>
              <a:lnSpc>
                <a:spcPct val="107000"/>
              </a:lnSpc>
            </a:pPr>
            <a:r>
              <a:rPr lang="de-DE" b="1" dirty="0">
                <a:solidFill>
                  <a:schemeClr val="accent1">
                    <a:lumMod val="50000"/>
                  </a:schemeClr>
                </a:solidFill>
                <a:ea typeface="Calibri" panose="020F0502020204030204" pitchFamily="34" charset="0"/>
                <a:cs typeface="Times New Roman" panose="02020603050405020304" pitchFamily="18" charset="0"/>
              </a:rPr>
              <a:t>Forschungsorientierte Lehre</a:t>
            </a:r>
          </a:p>
          <a:p>
            <a:pPr>
              <a:lnSpc>
                <a:spcPct val="107000"/>
              </a:lnSpc>
            </a:pPr>
            <a:r>
              <a:rPr lang="de-DE" b="1" dirty="0">
                <a:solidFill>
                  <a:schemeClr val="accent1">
                    <a:lumMod val="50000"/>
                  </a:schemeClr>
                </a:solidFill>
                <a:ea typeface="Calibri" panose="020F0502020204030204" pitchFamily="34" charset="0"/>
                <a:cs typeface="Times New Roman" panose="02020603050405020304" pitchFamily="18" charset="0"/>
              </a:rPr>
              <a:t>Praxisnähe des Studiums </a:t>
            </a:r>
            <a:br>
              <a:rPr lang="de-DE" dirty="0">
                <a:ea typeface="Calibri" panose="020F0502020204030204" pitchFamily="34" charset="0"/>
                <a:cs typeface="Times New Roman" panose="02020603050405020304" pitchFamily="18" charset="0"/>
              </a:rPr>
            </a:br>
            <a:r>
              <a:rPr lang="de-DE" dirty="0">
                <a:ea typeface="Calibri" panose="020F0502020204030204" pitchFamily="34" charset="0"/>
                <a:cs typeface="Times New Roman" panose="02020603050405020304" pitchFamily="18" charset="0"/>
              </a:rPr>
              <a:t>Verbindung von theoretischem Wissen mit Fach- und Laborpraktika, Exkursionen, Zusammenarbeit mit Unternehmen und Forschungseinrichtungen weltweit</a:t>
            </a:r>
          </a:p>
          <a:p>
            <a:pPr>
              <a:lnSpc>
                <a:spcPct val="107000"/>
              </a:lnSpc>
            </a:pPr>
            <a:r>
              <a:rPr lang="de-DE" b="1" dirty="0">
                <a:solidFill>
                  <a:schemeClr val="accent1">
                    <a:lumMod val="50000"/>
                  </a:schemeClr>
                </a:solidFill>
                <a:ea typeface="Calibri" panose="020F0502020204030204" pitchFamily="34" charset="0"/>
                <a:cs typeface="Times New Roman" panose="02020603050405020304" pitchFamily="18" charset="0"/>
              </a:rPr>
              <a:t>Internationalität</a:t>
            </a:r>
          </a:p>
          <a:p>
            <a:pPr>
              <a:lnSpc>
                <a:spcPct val="107000"/>
              </a:lnSpc>
            </a:pPr>
            <a:r>
              <a:rPr lang="de-DE" dirty="0">
                <a:ea typeface="Calibri" panose="020F0502020204030204" pitchFamily="34" charset="0"/>
                <a:cs typeface="Times New Roman" panose="02020603050405020304" pitchFamily="18" charset="0"/>
              </a:rPr>
              <a:t>Interkultureller Austausch &amp; Zusammenarbeit weltweit, sowie vielfältige internationale Studiengänge </a:t>
            </a:r>
          </a:p>
          <a:p>
            <a:pPr>
              <a:lnSpc>
                <a:spcPct val="107000"/>
              </a:lnSpc>
            </a:pPr>
            <a:r>
              <a:rPr lang="de-DE" b="1" dirty="0">
                <a:solidFill>
                  <a:schemeClr val="accent1">
                    <a:lumMod val="50000"/>
                  </a:schemeClr>
                </a:solidFill>
                <a:ea typeface="Calibri" panose="020F0502020204030204" pitchFamily="34" charset="0"/>
                <a:cs typeface="Times New Roman" panose="02020603050405020304" pitchFamily="18" charset="0"/>
              </a:rPr>
              <a:t>Diversitätsgerechte Lehre</a:t>
            </a:r>
          </a:p>
          <a:p>
            <a:pPr>
              <a:lnSpc>
                <a:spcPct val="107000"/>
              </a:lnSpc>
            </a:pPr>
            <a:r>
              <a:rPr lang="de-DE" dirty="0">
                <a:ea typeface="Calibri" panose="020F0502020204030204" pitchFamily="34" charset="0"/>
                <a:cs typeface="Times New Roman" panose="02020603050405020304" pitchFamily="18" charset="0"/>
              </a:rPr>
              <a:t>Diversitätssensibles Lernen und Lehren durch flexible Studienpläne und Betreuungsangebote </a:t>
            </a:r>
            <a:r>
              <a:rPr lang="de-DE" b="1" dirty="0">
                <a:solidFill>
                  <a:schemeClr val="accent1">
                    <a:lumMod val="50000"/>
                  </a:schemeClr>
                </a:solidFill>
                <a:ea typeface="Calibri" panose="020F0502020204030204" pitchFamily="34" charset="0"/>
                <a:cs typeface="Times New Roman" panose="02020603050405020304" pitchFamily="18" charset="0"/>
              </a:rPr>
              <a:t>Digitalisierung</a:t>
            </a:r>
          </a:p>
          <a:p>
            <a:pPr>
              <a:lnSpc>
                <a:spcPct val="107000"/>
              </a:lnSpc>
            </a:pPr>
            <a:r>
              <a:rPr lang="de-DE" dirty="0">
                <a:ea typeface="Calibri" panose="020F0502020204030204" pitchFamily="34" charset="0"/>
                <a:cs typeface="Times New Roman" panose="02020603050405020304" pitchFamily="18" charset="0"/>
              </a:rPr>
              <a:t>Präsenzlehre mit Unterstützung und Ergänzung durch digitale Technologien und Methoden </a:t>
            </a:r>
          </a:p>
          <a:p>
            <a:pPr>
              <a:lnSpc>
                <a:spcPct val="107000"/>
              </a:lnSpc>
            </a:pPr>
            <a:r>
              <a:rPr lang="de-DE" b="1" dirty="0">
                <a:solidFill>
                  <a:schemeClr val="accent1">
                    <a:lumMod val="50000"/>
                  </a:schemeClr>
                </a:solidFill>
                <a:ea typeface="Calibri" panose="020F0502020204030204" pitchFamily="34" charset="0"/>
                <a:cs typeface="Times New Roman" panose="02020603050405020304" pitchFamily="18" charset="0"/>
              </a:rPr>
              <a:t>Lebenslanges Lernen</a:t>
            </a:r>
          </a:p>
          <a:p>
            <a:pPr>
              <a:lnSpc>
                <a:spcPct val="107000"/>
              </a:lnSpc>
            </a:pPr>
            <a:r>
              <a:rPr lang="de-DE" dirty="0">
                <a:ea typeface="Calibri" panose="020F0502020204030204" pitchFamily="34" charset="0"/>
                <a:cs typeface="Times New Roman" panose="02020603050405020304" pitchFamily="18" charset="0"/>
              </a:rPr>
              <a:t>Fortbildungen und Weiterbildungen für lebenslanges Lernen </a:t>
            </a:r>
          </a:p>
          <a:p>
            <a:endParaRPr lang="de-DE" dirty="0"/>
          </a:p>
        </p:txBody>
      </p:sp>
      <p:sp>
        <p:nvSpPr>
          <p:cNvPr id="4" name="Foliennummernplatzhalter 3"/>
          <p:cNvSpPr>
            <a:spLocks noGrp="1"/>
          </p:cNvSpPr>
          <p:nvPr>
            <p:ph type="sldNum" sz="quarter" idx="5"/>
          </p:nvPr>
        </p:nvSpPr>
        <p:spPr/>
        <p:txBody>
          <a:bodyPr/>
          <a:lstStyle/>
          <a:p>
            <a:fld id="{89146D6B-7675-4AF9-A4D9-D66329B706FC}" type="slidenum">
              <a:rPr lang="de-DE" smtClean="0"/>
              <a:t>11</a:t>
            </a:fld>
            <a:endParaRPr lang="de-DE" dirty="0"/>
          </a:p>
        </p:txBody>
      </p:sp>
    </p:spTree>
    <p:extLst>
      <p:ext uri="{BB962C8B-B14F-4D97-AF65-F5344CB8AC3E}">
        <p14:creationId xmlns:p14="http://schemas.microsoft.com/office/powerpoint/2010/main" val="3293198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0" i="0" dirty="0">
                <a:solidFill>
                  <a:srgbClr val="004A7D"/>
                </a:solidFill>
                <a:effectLst/>
                <a:latin typeface="Jost"/>
              </a:rPr>
              <a:t>In Freiberg können Studierende campusnah und umgeben von der historischen Altstadt studieren, wohnen und leben – und das bezahlbar!</a:t>
            </a:r>
          </a:p>
          <a:p>
            <a:r>
              <a:rPr lang="de-DE" b="0" i="0" dirty="0">
                <a:solidFill>
                  <a:srgbClr val="004A7D"/>
                </a:solidFill>
                <a:effectLst/>
                <a:latin typeface="Jost"/>
              </a:rPr>
              <a:t>Jeder Student:in bekommt in Freiberg eine Wohnung</a:t>
            </a:r>
            <a:br>
              <a:rPr lang="de-DE" b="0" i="0" dirty="0">
                <a:solidFill>
                  <a:srgbClr val="004A7D"/>
                </a:solidFill>
                <a:effectLst/>
                <a:latin typeface="Jost"/>
              </a:rPr>
            </a:br>
            <a:r>
              <a:rPr lang="de-DE" b="0" i="0" dirty="0">
                <a:solidFill>
                  <a:srgbClr val="004A7D"/>
                </a:solidFill>
                <a:effectLst/>
                <a:latin typeface="Jost"/>
              </a:rPr>
              <a:t>Freiberg bietet lt. einem Wohnungscouring den günstigsten Wohnraum für Studierende.</a:t>
            </a:r>
          </a:p>
          <a:p>
            <a:endParaRPr lang="de-DE" dirty="0"/>
          </a:p>
        </p:txBody>
      </p:sp>
      <p:sp>
        <p:nvSpPr>
          <p:cNvPr id="4" name="Foliennummernplatzhalter 3"/>
          <p:cNvSpPr>
            <a:spLocks noGrp="1"/>
          </p:cNvSpPr>
          <p:nvPr>
            <p:ph type="sldNum" sz="quarter" idx="5"/>
          </p:nvPr>
        </p:nvSpPr>
        <p:spPr/>
        <p:txBody>
          <a:bodyPr/>
          <a:lstStyle/>
          <a:p>
            <a:fld id="{89146D6B-7675-4AF9-A4D9-D66329B706FC}" type="slidenum">
              <a:rPr lang="de-DE" smtClean="0"/>
              <a:t>12</a:t>
            </a:fld>
            <a:endParaRPr lang="de-DE" dirty="0"/>
          </a:p>
        </p:txBody>
      </p:sp>
    </p:spTree>
    <p:extLst>
      <p:ext uri="{BB962C8B-B14F-4D97-AF65-F5344CB8AC3E}">
        <p14:creationId xmlns:p14="http://schemas.microsoft.com/office/powerpoint/2010/main" val="906935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Und weitere Studiengänge mit Mehrfachabschlüssen: ENTER, EMERALD, SINREM</a:t>
            </a:r>
          </a:p>
        </p:txBody>
      </p:sp>
      <p:sp>
        <p:nvSpPr>
          <p:cNvPr id="4" name="Foliennummernplatzhalter 3"/>
          <p:cNvSpPr>
            <a:spLocks noGrp="1"/>
          </p:cNvSpPr>
          <p:nvPr>
            <p:ph type="sldNum" sz="quarter" idx="5"/>
          </p:nvPr>
        </p:nvSpPr>
        <p:spPr/>
        <p:txBody>
          <a:bodyPr/>
          <a:lstStyle/>
          <a:p>
            <a:fld id="{89146D6B-7675-4AF9-A4D9-D66329B706FC}" type="slidenum">
              <a:rPr lang="de-DE" smtClean="0"/>
              <a:t>14</a:t>
            </a:fld>
            <a:endParaRPr lang="de-DE" dirty="0"/>
          </a:p>
        </p:txBody>
      </p:sp>
    </p:spTree>
    <p:extLst>
      <p:ext uri="{BB962C8B-B14F-4D97-AF65-F5344CB8AC3E}">
        <p14:creationId xmlns:p14="http://schemas.microsoft.com/office/powerpoint/2010/main" val="1323516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DE" b="0" i="0" dirty="0">
                <a:solidFill>
                  <a:srgbClr val="131313"/>
                </a:solidFill>
                <a:effectLst/>
                <a:latin typeface="Jost"/>
              </a:rPr>
              <a:t>Über die Umfrage „Digital Campus“</a:t>
            </a:r>
          </a:p>
          <a:p>
            <a:pPr algn="l"/>
            <a:r>
              <a:rPr lang="de-DE" b="0" i="0" dirty="0">
                <a:solidFill>
                  <a:srgbClr val="131313"/>
                </a:solidFill>
                <a:effectLst/>
                <a:latin typeface="Jost"/>
              </a:rPr>
              <a:t>In der Umfrage der Uni Now GmbH haben rund 12.700 Studierende von 239 Hochschulen aus ganz Deutschland ihre Stimme abgegeben und bewertet, wie digital ihre Hochschule in den Bereichen Lehre, Ausstattung und Verwaltung ist. Der Digital Campus Award wurde 2024 zum ersten Mal von UniNow vergeben und soll in den Folgejahren zunehmend zur Einschätzung des eigenen Fortschritts der deutschen Universitäten auf dem Weg zu digitaler Lehre, Forschung und Verwaltung dienen.</a:t>
            </a:r>
          </a:p>
          <a:p>
            <a:endParaRPr lang="de-DE" dirty="0"/>
          </a:p>
        </p:txBody>
      </p:sp>
      <p:sp>
        <p:nvSpPr>
          <p:cNvPr id="4" name="Foliennummernplatzhalter 3"/>
          <p:cNvSpPr>
            <a:spLocks noGrp="1"/>
          </p:cNvSpPr>
          <p:nvPr>
            <p:ph type="sldNum" sz="quarter" idx="5"/>
          </p:nvPr>
        </p:nvSpPr>
        <p:spPr/>
        <p:txBody>
          <a:bodyPr/>
          <a:lstStyle/>
          <a:p>
            <a:fld id="{89146D6B-7675-4AF9-A4D9-D66329B706FC}" type="slidenum">
              <a:rPr lang="de-DE" smtClean="0"/>
              <a:t>17</a:t>
            </a:fld>
            <a:endParaRPr lang="de-DE" dirty="0"/>
          </a:p>
        </p:txBody>
      </p:sp>
    </p:spTree>
    <p:extLst>
      <p:ext uri="{BB962C8B-B14F-4D97-AF65-F5344CB8AC3E}">
        <p14:creationId xmlns:p14="http://schemas.microsoft.com/office/powerpoint/2010/main" val="2782334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629747">
              <a:defRPr/>
            </a:pPr>
            <a:r>
              <a:rPr lang="de-DE" dirty="0"/>
              <a:t>Graduierten- und Forschungsakademie GraFa unterstützt und begleitet die wissenschaftliche Nachwuchsförderung</a:t>
            </a:r>
          </a:p>
          <a:p>
            <a:endParaRPr lang="de-DE" dirty="0"/>
          </a:p>
        </p:txBody>
      </p:sp>
      <p:sp>
        <p:nvSpPr>
          <p:cNvPr id="4" name="Foliennummernplatzhalter 3"/>
          <p:cNvSpPr>
            <a:spLocks noGrp="1"/>
          </p:cNvSpPr>
          <p:nvPr>
            <p:ph type="sldNum" sz="quarter" idx="5"/>
          </p:nvPr>
        </p:nvSpPr>
        <p:spPr/>
        <p:txBody>
          <a:bodyPr/>
          <a:lstStyle/>
          <a:p>
            <a:fld id="{89146D6B-7675-4AF9-A4D9-D66329B706FC}" type="slidenum">
              <a:rPr lang="de-DE" smtClean="0"/>
              <a:t>21</a:t>
            </a:fld>
            <a:endParaRPr lang="de-DE" dirty="0"/>
          </a:p>
        </p:txBody>
      </p:sp>
    </p:spTree>
    <p:extLst>
      <p:ext uri="{BB962C8B-B14F-4D97-AF65-F5344CB8AC3E}">
        <p14:creationId xmlns:p14="http://schemas.microsoft.com/office/powerpoint/2010/main" val="1963376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pPr defTabSz="914787">
              <a:defRPr/>
            </a:pPr>
            <a:fld id="{945D10DE-47ED-469C-85D0-A5C6EFAD4B75}" type="slidenum">
              <a:rPr lang="de-DE">
                <a:solidFill>
                  <a:prstClr val="black"/>
                </a:solidFill>
                <a:latin typeface="Calibri" panose="020F0502020204030204"/>
              </a:rPr>
              <a:pPr defTabSz="914787">
                <a:defRPr/>
              </a:pPr>
              <a:t>25</a:t>
            </a:fld>
            <a:endParaRPr lang="de-DE" dirty="0">
              <a:solidFill>
                <a:prstClr val="black"/>
              </a:solidFill>
              <a:latin typeface="Calibri" panose="020F0502020204030204"/>
            </a:endParaRPr>
          </a:p>
        </p:txBody>
      </p:sp>
    </p:spTree>
    <p:extLst>
      <p:ext uri="{BB962C8B-B14F-4D97-AF65-F5344CB8AC3E}">
        <p14:creationId xmlns:p14="http://schemas.microsoft.com/office/powerpoint/2010/main" val="10400335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elfolie1 Bild + + weisses Logo + weisse Schrif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A063EAD2-69D9-CD41-8A47-FB81C380401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 y="4044462"/>
            <a:ext cx="12192000" cy="2813538"/>
          </a:xfrm>
          <a:prstGeom prst="rect">
            <a:avLst/>
          </a:prstGeom>
        </p:spPr>
      </p:pic>
      <p:sp>
        <p:nvSpPr>
          <p:cNvPr id="5" name="Titel 1">
            <a:extLst>
              <a:ext uri="{FF2B5EF4-FFF2-40B4-BE49-F238E27FC236}">
                <a16:creationId xmlns:a16="http://schemas.microsoft.com/office/drawing/2014/main" id="{B8C8C45B-0590-C7B4-4504-AF5F749CE6EF}"/>
              </a:ext>
            </a:extLst>
          </p:cNvPr>
          <p:cNvSpPr>
            <a:spLocks noGrp="1"/>
          </p:cNvSpPr>
          <p:nvPr>
            <p:ph type="ctrTitle"/>
          </p:nvPr>
        </p:nvSpPr>
        <p:spPr>
          <a:xfrm>
            <a:off x="1333595" y="1979828"/>
            <a:ext cx="10397085" cy="1314518"/>
          </a:xfrm>
          <a:prstGeom prst="rect">
            <a:avLst/>
          </a:prstGeom>
          <a:noFill/>
        </p:spPr>
        <p:txBody>
          <a:bodyPr lIns="0" tIns="0" rIns="0" anchor="t">
            <a:normAutofit/>
          </a:bodyPr>
          <a:lstStyle>
            <a:lvl1pPr algn="l">
              <a:lnSpc>
                <a:spcPct val="120000"/>
              </a:lnSpc>
              <a:defRPr sz="4400" b="1" i="0" cap="all" spc="0" baseline="0">
                <a:solidFill>
                  <a:schemeClr val="bg1"/>
                </a:solidFill>
                <a:effectLst/>
                <a:latin typeface="+mn-lt"/>
                <a:cs typeface="Arial" panose="020B0604020202020204" pitchFamily="34" charset="0"/>
              </a:defRPr>
            </a:lvl1pPr>
          </a:lstStyle>
          <a:p>
            <a:r>
              <a:rPr lang="de-DE" dirty="0"/>
              <a:t>Mastertitelformat bearbeiten</a:t>
            </a:r>
          </a:p>
        </p:txBody>
      </p:sp>
      <p:sp>
        <p:nvSpPr>
          <p:cNvPr id="6" name="Untertitel 2">
            <a:extLst>
              <a:ext uri="{FF2B5EF4-FFF2-40B4-BE49-F238E27FC236}">
                <a16:creationId xmlns:a16="http://schemas.microsoft.com/office/drawing/2014/main" id="{89554E58-6C8D-C438-4557-B795D4C2EBAE}"/>
              </a:ext>
            </a:extLst>
          </p:cNvPr>
          <p:cNvSpPr>
            <a:spLocks noGrp="1"/>
          </p:cNvSpPr>
          <p:nvPr>
            <p:ph type="subTitle" idx="1"/>
          </p:nvPr>
        </p:nvSpPr>
        <p:spPr>
          <a:xfrm>
            <a:off x="1333595" y="3429000"/>
            <a:ext cx="10397084" cy="999932"/>
          </a:xfrm>
          <a:prstGeom prst="rect">
            <a:avLst/>
          </a:prstGeom>
        </p:spPr>
        <p:txBody>
          <a:bodyPr lIns="0" tIns="0" rIns="0">
            <a:normAutofit/>
          </a:bodyPr>
          <a:lstStyle>
            <a:lvl1pPr marL="0" indent="0" algn="l">
              <a:buNone/>
              <a:defRPr sz="2600" b="0" i="0" baseline="0">
                <a:solidFill>
                  <a:schemeClr val="bg1"/>
                </a:solidFill>
                <a:effectLst/>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cxnSp>
        <p:nvCxnSpPr>
          <p:cNvPr id="9" name="Gerade Verbindung 3">
            <a:extLst>
              <a:ext uri="{FF2B5EF4-FFF2-40B4-BE49-F238E27FC236}">
                <a16:creationId xmlns:a16="http://schemas.microsoft.com/office/drawing/2014/main" id="{98AFF68E-B822-4231-A61A-A6F10FDB7A17}"/>
              </a:ext>
            </a:extLst>
          </p:cNvPr>
          <p:cNvCxnSpPr>
            <a:cxnSpLocks/>
          </p:cNvCxnSpPr>
          <p:nvPr userDrawn="1"/>
        </p:nvCxnSpPr>
        <p:spPr>
          <a:xfrm flipV="1">
            <a:off x="760227" y="5843528"/>
            <a:ext cx="0" cy="100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Untertitel 2">
            <a:extLst>
              <a:ext uri="{FF2B5EF4-FFF2-40B4-BE49-F238E27FC236}">
                <a16:creationId xmlns:a16="http://schemas.microsoft.com/office/drawing/2014/main" id="{56B27123-8F5C-F2DB-F8F9-639C4EE84C5A}"/>
              </a:ext>
            </a:extLst>
          </p:cNvPr>
          <p:cNvSpPr txBox="1">
            <a:spLocks/>
          </p:cNvSpPr>
          <p:nvPr userDrawn="1"/>
        </p:nvSpPr>
        <p:spPr>
          <a:xfrm>
            <a:off x="1333595" y="5843588"/>
            <a:ext cx="10397084" cy="999932"/>
          </a:xfrm>
          <a:prstGeom prst="rect">
            <a:avLst/>
          </a:prstGeom>
        </p:spPr>
        <p:txBody>
          <a:bodyPr lIns="0" tIns="0" rIns="0">
            <a:normAutofit/>
          </a:bodyPr>
          <a:lstStyle>
            <a:lvl1pPr marL="0" indent="0" algn="l" defTabSz="914400" rtl="0" eaLnBrk="1" latinLnBrk="0" hangingPunct="1">
              <a:lnSpc>
                <a:spcPct val="90000"/>
              </a:lnSpc>
              <a:spcBef>
                <a:spcPts val="1000"/>
              </a:spcBef>
              <a:buClr>
                <a:srgbClr val="004A7D"/>
              </a:buClr>
              <a:buFont typeface="Wingdings" pitchFamily="2" charset="2"/>
              <a:buNone/>
              <a:defRPr sz="2600" b="0" i="0" kern="1200" baseline="0">
                <a:solidFill>
                  <a:schemeClr val="bg1"/>
                </a:solidFill>
                <a:effectLst/>
                <a:latin typeface="+mn-lt"/>
                <a:ea typeface="+mn-ea"/>
                <a:cs typeface="+mn-cs"/>
              </a:defRPr>
            </a:lvl1pPr>
            <a:lvl2pPr marL="457200" indent="0" algn="ctr" defTabSz="914400" rtl="0" eaLnBrk="1" latinLnBrk="0" hangingPunct="1">
              <a:lnSpc>
                <a:spcPct val="90000"/>
              </a:lnSpc>
              <a:spcBef>
                <a:spcPts val="500"/>
              </a:spcBef>
              <a:buClr>
                <a:srgbClr val="004A7D"/>
              </a:buClr>
              <a:buSzPct val="100000"/>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4A7D"/>
              </a:buClr>
              <a:buFont typeface="Wingdings"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2000" dirty="0"/>
              <a:t>TECHNISCHE UNIVERSITÄT BERGAKADEMIE FREIBERG</a:t>
            </a:r>
          </a:p>
          <a:p>
            <a:r>
              <a:rPr lang="de-DE" sz="1800" dirty="0"/>
              <a:t>2024</a:t>
            </a:r>
          </a:p>
        </p:txBody>
      </p:sp>
      <p:sp>
        <p:nvSpPr>
          <p:cNvPr id="10" name="Flussdiagramm: Manuelle Eingabe 9">
            <a:extLst>
              <a:ext uri="{FF2B5EF4-FFF2-40B4-BE49-F238E27FC236}">
                <a16:creationId xmlns:a16="http://schemas.microsoft.com/office/drawing/2014/main" id="{60DB3B62-A813-4588-8B0D-18F04C0659FF}"/>
              </a:ext>
            </a:extLst>
          </p:cNvPr>
          <p:cNvSpPr/>
          <p:nvPr userDrawn="1"/>
        </p:nvSpPr>
        <p:spPr>
          <a:xfrm rot="16200000">
            <a:off x="6634763" y="1299654"/>
            <a:ext cx="6857998" cy="4258687"/>
          </a:xfrm>
          <a:prstGeom prst="flowChartManualInput">
            <a:avLst/>
          </a:prstGeom>
          <a:solidFill>
            <a:srgbClr val="0069B4">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 name="Grafik 2">
            <a:extLst>
              <a:ext uri="{FF2B5EF4-FFF2-40B4-BE49-F238E27FC236}">
                <a16:creationId xmlns:a16="http://schemas.microsoft.com/office/drawing/2014/main" id="{DF4C922F-831B-4ADB-AE58-FCCD6E37EE7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27844" y="4662265"/>
            <a:ext cx="3471835" cy="1223822"/>
          </a:xfrm>
          <a:prstGeom prst="rect">
            <a:avLst/>
          </a:prstGeom>
        </p:spPr>
      </p:pic>
    </p:spTree>
    <p:extLst>
      <p:ext uri="{BB962C8B-B14F-4D97-AF65-F5344CB8AC3E}">
        <p14:creationId xmlns:p14="http://schemas.microsoft.com/office/powerpoint/2010/main" val="135231086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48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apitelfolie">
    <p:spTree>
      <p:nvGrpSpPr>
        <p:cNvPr id="1" name=""/>
        <p:cNvGrpSpPr/>
        <p:nvPr/>
      </p:nvGrpSpPr>
      <p:grpSpPr>
        <a:xfrm>
          <a:off x="0" y="0"/>
          <a:ext cx="0" cy="0"/>
          <a:chOff x="0" y="0"/>
          <a:chExt cx="0" cy="0"/>
        </a:xfrm>
      </p:grpSpPr>
      <p:sp>
        <p:nvSpPr>
          <p:cNvPr id="12" name="Titel 1">
            <a:extLst>
              <a:ext uri="{FF2B5EF4-FFF2-40B4-BE49-F238E27FC236}">
                <a16:creationId xmlns:a16="http://schemas.microsoft.com/office/drawing/2014/main" id="{0C982A6E-B854-614E-80C2-782A66419C20}"/>
              </a:ext>
            </a:extLst>
          </p:cNvPr>
          <p:cNvSpPr>
            <a:spLocks noGrp="1"/>
          </p:cNvSpPr>
          <p:nvPr>
            <p:ph type="ctrTitle"/>
          </p:nvPr>
        </p:nvSpPr>
        <p:spPr>
          <a:xfrm>
            <a:off x="754083" y="1968104"/>
            <a:ext cx="10976598" cy="1611917"/>
          </a:xfrm>
          <a:prstGeom prst="rect">
            <a:avLst/>
          </a:prstGeom>
          <a:noFill/>
        </p:spPr>
        <p:txBody>
          <a:bodyPr lIns="0" tIns="0" rIns="0" anchor="t">
            <a:normAutofit/>
          </a:bodyPr>
          <a:lstStyle>
            <a:lvl1pPr algn="l">
              <a:lnSpc>
                <a:spcPct val="120000"/>
              </a:lnSpc>
              <a:defRPr sz="3000" b="1" i="0" cap="all" spc="0" baseline="0">
                <a:solidFill>
                  <a:srgbClr val="004A7D"/>
                </a:solidFill>
                <a:latin typeface="+mn-lt"/>
                <a:cs typeface="Arial" panose="020B0604020202020204" pitchFamily="34" charset="0"/>
              </a:defRPr>
            </a:lvl1pPr>
          </a:lstStyle>
          <a:p>
            <a:r>
              <a:rPr lang="de-DE" dirty="0"/>
              <a:t>Mastertitelformat bearbeiten</a:t>
            </a:r>
          </a:p>
        </p:txBody>
      </p:sp>
      <p:sp>
        <p:nvSpPr>
          <p:cNvPr id="13" name="Untertitel 2">
            <a:extLst>
              <a:ext uri="{FF2B5EF4-FFF2-40B4-BE49-F238E27FC236}">
                <a16:creationId xmlns:a16="http://schemas.microsoft.com/office/drawing/2014/main" id="{F72706C7-B025-2E4B-99F6-271DCFCCB53E}"/>
              </a:ext>
            </a:extLst>
          </p:cNvPr>
          <p:cNvSpPr>
            <a:spLocks noGrp="1"/>
          </p:cNvSpPr>
          <p:nvPr>
            <p:ph type="subTitle" idx="1"/>
          </p:nvPr>
        </p:nvSpPr>
        <p:spPr>
          <a:xfrm>
            <a:off x="754083" y="3800669"/>
            <a:ext cx="10976597" cy="999932"/>
          </a:xfrm>
          <a:prstGeom prst="rect">
            <a:avLst/>
          </a:prstGeom>
        </p:spPr>
        <p:txBody>
          <a:bodyPr lIns="0" tIns="0" rIns="0">
            <a:normAutofit/>
          </a:bodyPr>
          <a:lstStyle>
            <a:lvl1pPr marL="0" indent="0" algn="l">
              <a:buNone/>
              <a:defRPr sz="2600" b="0" i="0" baseline="0">
                <a:solidFill>
                  <a:srgbClr val="004A7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4" name="Textfeld 3">
            <a:extLst>
              <a:ext uri="{FF2B5EF4-FFF2-40B4-BE49-F238E27FC236}">
                <a16:creationId xmlns:a16="http://schemas.microsoft.com/office/drawing/2014/main" id="{3129EC27-6B75-5683-899C-CEE80C23EAA2}"/>
              </a:ext>
            </a:extLst>
          </p:cNvPr>
          <p:cNvSpPr txBox="1"/>
          <p:nvPr userDrawn="1"/>
        </p:nvSpPr>
        <p:spPr>
          <a:xfrm>
            <a:off x="7208613" y="5508839"/>
            <a:ext cx="0" cy="0"/>
          </a:xfrm>
          <a:prstGeom prst="rect">
            <a:avLst/>
          </a:prstGeom>
        </p:spPr>
        <p:txBody>
          <a:bodyPr wrap="none" lIns="0" rIns="0" rtlCol="0" anchor="t">
            <a:normAutofit fontScale="25000" lnSpcReduction="20000"/>
          </a:bodyPr>
          <a:lstStyle/>
          <a:p>
            <a:pPr algn="l"/>
            <a:endParaRPr lang="de-DE" sz="2000" b="1" i="0" dirty="0">
              <a:solidFill>
                <a:srgbClr val="004A7D"/>
              </a:solidFill>
              <a:latin typeface="Spartan ExtraBold" pitchFamily="2" charset="77"/>
            </a:endParaRPr>
          </a:p>
        </p:txBody>
      </p:sp>
      <p:sp>
        <p:nvSpPr>
          <p:cNvPr id="6" name="Textfeld 5">
            <a:extLst>
              <a:ext uri="{FF2B5EF4-FFF2-40B4-BE49-F238E27FC236}">
                <a16:creationId xmlns:a16="http://schemas.microsoft.com/office/drawing/2014/main" id="{25277986-215E-49C4-1E98-21F190856D43}"/>
              </a:ext>
            </a:extLst>
          </p:cNvPr>
          <p:cNvSpPr txBox="1"/>
          <p:nvPr userDrawn="1"/>
        </p:nvSpPr>
        <p:spPr>
          <a:xfrm>
            <a:off x="1371600" y="6350696"/>
            <a:ext cx="0" cy="0"/>
          </a:xfrm>
          <a:prstGeom prst="rect">
            <a:avLst/>
          </a:prstGeom>
        </p:spPr>
        <p:txBody>
          <a:bodyPr wrap="none" lIns="0" rIns="0" rtlCol="0" anchor="t">
            <a:normAutofit fontScale="25000" lnSpcReduction="20000"/>
          </a:bodyPr>
          <a:lstStyle/>
          <a:p>
            <a:pPr algn="l"/>
            <a:endParaRPr lang="de-DE" sz="2000" b="1" i="0" dirty="0">
              <a:solidFill>
                <a:srgbClr val="004A7D"/>
              </a:solidFill>
              <a:latin typeface="Spartan ExtraBold" pitchFamily="2" charset="77"/>
            </a:endParaRPr>
          </a:p>
        </p:txBody>
      </p:sp>
      <p:sp>
        <p:nvSpPr>
          <p:cNvPr id="2" name="Textfeld 1">
            <a:extLst>
              <a:ext uri="{FF2B5EF4-FFF2-40B4-BE49-F238E27FC236}">
                <a16:creationId xmlns:a16="http://schemas.microsoft.com/office/drawing/2014/main" id="{5879BACC-6AFA-9366-6C23-4DBF780B5600}"/>
              </a:ext>
            </a:extLst>
          </p:cNvPr>
          <p:cNvSpPr txBox="1"/>
          <p:nvPr userDrawn="1"/>
        </p:nvSpPr>
        <p:spPr>
          <a:xfrm>
            <a:off x="5278295" y="5732342"/>
            <a:ext cx="0" cy="0"/>
          </a:xfrm>
          <a:prstGeom prst="rect">
            <a:avLst/>
          </a:prstGeom>
        </p:spPr>
        <p:txBody>
          <a:bodyPr wrap="none" lIns="0" rIns="0" rtlCol="0" anchor="t">
            <a:normAutofit fontScale="25000" lnSpcReduction="20000"/>
          </a:bodyPr>
          <a:lstStyle/>
          <a:p>
            <a:pPr algn="l"/>
            <a:endParaRPr lang="de-DE" sz="2000" b="1" i="0" dirty="0">
              <a:solidFill>
                <a:srgbClr val="004A7D"/>
              </a:solidFill>
              <a:latin typeface="Spartan ExtraBold" pitchFamily="2" charset="77"/>
            </a:endParaRPr>
          </a:p>
        </p:txBody>
      </p:sp>
      <p:pic>
        <p:nvPicPr>
          <p:cNvPr id="5" name="Grafik 4">
            <a:extLst>
              <a:ext uri="{FF2B5EF4-FFF2-40B4-BE49-F238E27FC236}">
                <a16:creationId xmlns:a16="http://schemas.microsoft.com/office/drawing/2014/main" id="{2B417703-DC8E-AEE4-B1CF-FB23BEB0598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51683" y="348327"/>
            <a:ext cx="1799436" cy="635821"/>
          </a:xfrm>
          <a:prstGeom prst="rect">
            <a:avLst/>
          </a:prstGeom>
        </p:spPr>
      </p:pic>
      <p:pic>
        <p:nvPicPr>
          <p:cNvPr id="8" name="Grafik 7">
            <a:extLst>
              <a:ext uri="{FF2B5EF4-FFF2-40B4-BE49-F238E27FC236}">
                <a16:creationId xmlns:a16="http://schemas.microsoft.com/office/drawing/2014/main" id="{8C2210E4-ED95-4E35-BE7E-63D4B127654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015933" y="5948357"/>
            <a:ext cx="714748" cy="716892"/>
          </a:xfrm>
          <a:prstGeom prst="rect">
            <a:avLst/>
          </a:prstGeom>
        </p:spPr>
      </p:pic>
      <p:sp>
        <p:nvSpPr>
          <p:cNvPr id="9" name="Flussdiagramm: Manuelle Eingabe 8">
            <a:extLst>
              <a:ext uri="{FF2B5EF4-FFF2-40B4-BE49-F238E27FC236}">
                <a16:creationId xmlns:a16="http://schemas.microsoft.com/office/drawing/2014/main" id="{A1D2D2B7-BE87-4644-A7FC-33715859552B}"/>
              </a:ext>
            </a:extLst>
          </p:cNvPr>
          <p:cNvSpPr/>
          <p:nvPr userDrawn="1"/>
        </p:nvSpPr>
        <p:spPr>
          <a:xfrm rot="16200000">
            <a:off x="6615909" y="1299654"/>
            <a:ext cx="6857998" cy="4258687"/>
          </a:xfrm>
          <a:prstGeom prst="flowChartManualInput">
            <a:avLst/>
          </a:prstGeom>
          <a:solidFill>
            <a:srgbClr val="0069B4">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2342566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alt + Titel + Text / Tabelle, Bild, Diagramm">
    <p:spTree>
      <p:nvGrpSpPr>
        <p:cNvPr id="1" name=""/>
        <p:cNvGrpSpPr/>
        <p:nvPr/>
      </p:nvGrpSpPr>
      <p:grpSpPr>
        <a:xfrm>
          <a:off x="0" y="0"/>
          <a:ext cx="0" cy="0"/>
          <a:chOff x="0" y="0"/>
          <a:chExt cx="0" cy="0"/>
        </a:xfrm>
      </p:grpSpPr>
      <p:sp>
        <p:nvSpPr>
          <p:cNvPr id="9" name="Inhaltsplatzhalter 2">
            <a:extLst>
              <a:ext uri="{FF2B5EF4-FFF2-40B4-BE49-F238E27FC236}">
                <a16:creationId xmlns:a16="http://schemas.microsoft.com/office/drawing/2014/main" id="{C27592B3-D4DC-E24F-AA1C-2A05D60DD6CE}"/>
              </a:ext>
            </a:extLst>
          </p:cNvPr>
          <p:cNvSpPr>
            <a:spLocks noGrp="1"/>
          </p:cNvSpPr>
          <p:nvPr>
            <p:ph idx="12"/>
          </p:nvPr>
        </p:nvSpPr>
        <p:spPr>
          <a:xfrm>
            <a:off x="760226" y="1364456"/>
            <a:ext cx="10982535" cy="4450557"/>
          </a:xfrm>
          <a:prstGeom prst="rect">
            <a:avLst/>
          </a:prstGeom>
        </p:spPr>
        <p:txBody>
          <a:bodyPr lIns="0" rIns="0"/>
          <a:lstStyle>
            <a:lvl1pPr marL="0" indent="0">
              <a:buClr>
                <a:srgbClr val="004A7D"/>
              </a:buClr>
              <a:buSzPct val="110000"/>
              <a:buFont typeface="Wingdings" pitchFamily="2" charset="2"/>
              <a:buNone/>
              <a:defRPr sz="1800">
                <a:latin typeface="+mn-lt"/>
              </a:defRPr>
            </a:lvl1pPr>
            <a:lvl2pPr marL="685800" indent="-228600">
              <a:buClr>
                <a:srgbClr val="004A7D"/>
              </a:buClr>
              <a:buSzPct val="110000"/>
              <a:buFont typeface="Arial" panose="020B0604020202020204" pitchFamily="34" charset="0"/>
              <a:buChar char="•"/>
              <a:defRPr sz="1600">
                <a:latin typeface="+mn-lt"/>
              </a:defRPr>
            </a:lvl2pPr>
            <a:lvl3pPr marL="1143000" indent="-228600">
              <a:buClr>
                <a:srgbClr val="004A7D"/>
              </a:buClr>
              <a:buSzPct val="110000"/>
              <a:buFont typeface="Arial" panose="020B0604020202020204" pitchFamily="34" charset="0"/>
              <a:buChar char="•"/>
              <a:defRPr sz="1400">
                <a:latin typeface="+mn-lt"/>
              </a:defRPr>
            </a:lvl3pPr>
            <a:lvl4pPr marL="1600200" indent="-228600">
              <a:buClr>
                <a:srgbClr val="004A7D"/>
              </a:buClr>
              <a:buSzPct val="110000"/>
              <a:buFont typeface="Arial" panose="020B0604020202020204" pitchFamily="34" charset="0"/>
              <a:buChar char="•"/>
              <a:defRPr sz="1400">
                <a:latin typeface="+mn-lt"/>
              </a:defRPr>
            </a:lvl4pPr>
            <a:lvl5pPr marL="2057400" indent="-228600">
              <a:buClr>
                <a:srgbClr val="004A7D"/>
              </a:buClr>
              <a:buSzPct val="110000"/>
              <a:buFont typeface="Arial" panose="020B0604020202020204" pitchFamily="34" charset="0"/>
              <a:buChar char="•"/>
              <a:defRPr sz="1200">
                <a:latin typeface="+mn-l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itel 4">
            <a:extLst>
              <a:ext uri="{FF2B5EF4-FFF2-40B4-BE49-F238E27FC236}">
                <a16:creationId xmlns:a16="http://schemas.microsoft.com/office/drawing/2014/main" id="{EDE3F634-B07A-6F47-9151-9C187E088330}"/>
              </a:ext>
            </a:extLst>
          </p:cNvPr>
          <p:cNvSpPr>
            <a:spLocks noGrp="1"/>
          </p:cNvSpPr>
          <p:nvPr>
            <p:ph type="title"/>
          </p:nvPr>
        </p:nvSpPr>
        <p:spPr>
          <a:xfrm>
            <a:off x="760227" y="532176"/>
            <a:ext cx="10982536" cy="781764"/>
          </a:xfrm>
          <a:prstGeom prst="rect">
            <a:avLst/>
          </a:prstGeom>
        </p:spPr>
        <p:txBody>
          <a:bodyPr lIns="0" tIns="0"/>
          <a:lstStyle>
            <a:lvl1pPr>
              <a:defRPr sz="2800" b="1" i="0">
                <a:solidFill>
                  <a:srgbClr val="004A7D"/>
                </a:solidFill>
                <a:latin typeface="+mn-lt"/>
              </a:defRPr>
            </a:lvl1pPr>
          </a:lstStyle>
          <a:p>
            <a:r>
              <a:rPr lang="de-DE" dirty="0"/>
              <a:t>Mastertitelformat bearbeiten</a:t>
            </a:r>
          </a:p>
        </p:txBody>
      </p:sp>
      <p:cxnSp>
        <p:nvCxnSpPr>
          <p:cNvPr id="6" name="Gerade Verbindung 5">
            <a:extLst>
              <a:ext uri="{FF2B5EF4-FFF2-40B4-BE49-F238E27FC236}">
                <a16:creationId xmlns:a16="http://schemas.microsoft.com/office/drawing/2014/main" id="{ED3A5DB9-A55B-BE5A-9FC1-A325D7709647}"/>
              </a:ext>
            </a:extLst>
          </p:cNvPr>
          <p:cNvCxnSpPr>
            <a:cxnSpLocks/>
          </p:cNvCxnSpPr>
          <p:nvPr userDrawn="1"/>
        </p:nvCxnSpPr>
        <p:spPr>
          <a:xfrm flipV="1">
            <a:off x="760227" y="6217600"/>
            <a:ext cx="0" cy="640400"/>
          </a:xfrm>
          <a:prstGeom prst="line">
            <a:avLst/>
          </a:prstGeom>
          <a:ln>
            <a:solidFill>
              <a:srgbClr val="004A7D"/>
            </a:solidFill>
          </a:ln>
        </p:spPr>
        <p:style>
          <a:lnRef idx="1">
            <a:schemeClr val="accent1"/>
          </a:lnRef>
          <a:fillRef idx="0">
            <a:schemeClr val="accent1"/>
          </a:fillRef>
          <a:effectRef idx="0">
            <a:schemeClr val="accent1"/>
          </a:effectRef>
          <a:fontRef idx="minor">
            <a:schemeClr val="tx1"/>
          </a:fontRef>
        </p:style>
      </p:cxnSp>
      <p:pic>
        <p:nvPicPr>
          <p:cNvPr id="3" name="Grafik 2">
            <a:extLst>
              <a:ext uri="{FF2B5EF4-FFF2-40B4-BE49-F238E27FC236}">
                <a16:creationId xmlns:a16="http://schemas.microsoft.com/office/drawing/2014/main" id="{DE80AFF6-A21C-4601-A053-9C90FA6D0F9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15933" y="5948357"/>
            <a:ext cx="714748" cy="716892"/>
          </a:xfrm>
          <a:prstGeom prst="rect">
            <a:avLst/>
          </a:prstGeom>
        </p:spPr>
      </p:pic>
    </p:spTree>
    <p:extLst>
      <p:ext uri="{BB962C8B-B14F-4D97-AF65-F5344CB8AC3E}">
        <p14:creationId xmlns:p14="http://schemas.microsoft.com/office/powerpoint/2010/main" val="2640603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alt 2-spaltig + Titel">
    <p:spTree>
      <p:nvGrpSpPr>
        <p:cNvPr id="1" name=""/>
        <p:cNvGrpSpPr/>
        <p:nvPr/>
      </p:nvGrpSpPr>
      <p:grpSpPr>
        <a:xfrm>
          <a:off x="0" y="0"/>
          <a:ext cx="0" cy="0"/>
          <a:chOff x="0" y="0"/>
          <a:chExt cx="0" cy="0"/>
        </a:xfrm>
      </p:grpSpPr>
      <p:sp>
        <p:nvSpPr>
          <p:cNvPr id="13" name="Inhaltsplatzhalter 2">
            <a:extLst>
              <a:ext uri="{FF2B5EF4-FFF2-40B4-BE49-F238E27FC236}">
                <a16:creationId xmlns:a16="http://schemas.microsoft.com/office/drawing/2014/main" id="{960BD8C6-7AB3-C64F-8C75-0984F7FD809D}"/>
              </a:ext>
            </a:extLst>
          </p:cNvPr>
          <p:cNvSpPr>
            <a:spLocks noGrp="1"/>
          </p:cNvSpPr>
          <p:nvPr>
            <p:ph idx="12"/>
          </p:nvPr>
        </p:nvSpPr>
        <p:spPr>
          <a:xfrm>
            <a:off x="760227" y="1364456"/>
            <a:ext cx="5259227" cy="4450557"/>
          </a:xfrm>
          <a:prstGeom prst="rect">
            <a:avLst/>
          </a:prstGeom>
        </p:spPr>
        <p:txBody>
          <a:bodyPr lIns="0" rIns="0"/>
          <a:lstStyle>
            <a:lvl1pPr marL="0" indent="0">
              <a:buClr>
                <a:srgbClr val="004A7D"/>
              </a:buClr>
              <a:buSzPct val="110000"/>
              <a:buFont typeface="Wingdings" pitchFamily="2" charset="2"/>
              <a:buNone/>
              <a:defRPr sz="1800">
                <a:latin typeface="+mn-lt"/>
              </a:defRPr>
            </a:lvl1pPr>
            <a:lvl2pPr marL="742950" indent="-285750">
              <a:buClr>
                <a:srgbClr val="004A7D"/>
              </a:buClr>
              <a:buSzPct val="110000"/>
              <a:buFont typeface="Arial" panose="020B0604020202020204" pitchFamily="34" charset="0"/>
              <a:buChar char="•"/>
              <a:defRPr sz="1600">
                <a:latin typeface="+mn-lt"/>
              </a:defRPr>
            </a:lvl2pPr>
            <a:lvl3pPr marL="1200150" indent="-285750">
              <a:buClr>
                <a:srgbClr val="004A7D"/>
              </a:buClr>
              <a:buSzPct val="110000"/>
              <a:buFont typeface="Arial" panose="020B0604020202020204" pitchFamily="34" charset="0"/>
              <a:buChar char="•"/>
              <a:defRPr sz="1400">
                <a:latin typeface="+mn-lt"/>
              </a:defRPr>
            </a:lvl3pPr>
            <a:lvl4pPr marL="1657350" indent="-285750">
              <a:buClr>
                <a:srgbClr val="004A7D"/>
              </a:buClr>
              <a:buSzPct val="110000"/>
              <a:buFont typeface="Arial" panose="020B0604020202020204" pitchFamily="34" charset="0"/>
              <a:buChar char="•"/>
              <a:defRPr sz="1400">
                <a:latin typeface="+mn-lt"/>
              </a:defRPr>
            </a:lvl4pPr>
            <a:lvl5pPr marL="2000250" indent="-171450">
              <a:buClr>
                <a:srgbClr val="004A7D"/>
              </a:buClr>
              <a:buSzPct val="110000"/>
              <a:buFont typeface="Arial" panose="020B0604020202020204" pitchFamily="34" charset="0"/>
              <a:buChar char="•"/>
              <a:defRPr sz="1200">
                <a:latin typeface="+mn-l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6" name="Inhaltsplatzhalter 2">
            <a:extLst>
              <a:ext uri="{FF2B5EF4-FFF2-40B4-BE49-F238E27FC236}">
                <a16:creationId xmlns:a16="http://schemas.microsoft.com/office/drawing/2014/main" id="{64349417-2101-9E4F-957C-40EE9DC94BA6}"/>
              </a:ext>
            </a:extLst>
          </p:cNvPr>
          <p:cNvSpPr>
            <a:spLocks noGrp="1"/>
          </p:cNvSpPr>
          <p:nvPr>
            <p:ph idx="13"/>
          </p:nvPr>
        </p:nvSpPr>
        <p:spPr>
          <a:xfrm>
            <a:off x="6483534" y="1364456"/>
            <a:ext cx="5259227" cy="4450557"/>
          </a:xfrm>
          <a:prstGeom prst="rect">
            <a:avLst/>
          </a:prstGeom>
        </p:spPr>
        <p:txBody>
          <a:bodyPr lIns="0" rIns="0"/>
          <a:lstStyle>
            <a:lvl1pPr marL="0" indent="0">
              <a:buClr>
                <a:srgbClr val="004A7D"/>
              </a:buClr>
              <a:buSzPct val="110000"/>
              <a:buFont typeface="Wingdings" pitchFamily="2" charset="2"/>
              <a:buNone/>
              <a:defRPr sz="1800">
                <a:latin typeface="+mn-lt"/>
              </a:defRPr>
            </a:lvl1pPr>
            <a:lvl2pPr marL="685800" indent="-228600">
              <a:buClr>
                <a:srgbClr val="004A7D"/>
              </a:buClr>
              <a:buSzPct val="110000"/>
              <a:buFont typeface="Arial" panose="020B0604020202020204" pitchFamily="34" charset="0"/>
              <a:buChar char="•"/>
              <a:defRPr sz="1600">
                <a:latin typeface="+mn-lt"/>
              </a:defRPr>
            </a:lvl2pPr>
            <a:lvl3pPr marL="1143000" indent="-228600">
              <a:buClr>
                <a:srgbClr val="004A7D"/>
              </a:buClr>
              <a:buSzPct val="110000"/>
              <a:buFont typeface="Arial" panose="020B0604020202020204" pitchFamily="34" charset="0"/>
              <a:buChar char="•"/>
              <a:defRPr sz="1400">
                <a:latin typeface="+mn-lt"/>
              </a:defRPr>
            </a:lvl3pPr>
            <a:lvl4pPr marL="1600200" indent="-228600">
              <a:buClr>
                <a:srgbClr val="004A7D"/>
              </a:buClr>
              <a:buSzPct val="110000"/>
              <a:buFont typeface="Arial" panose="020B0604020202020204" pitchFamily="34" charset="0"/>
              <a:buChar char="•"/>
              <a:defRPr sz="1400">
                <a:latin typeface="+mn-lt"/>
              </a:defRPr>
            </a:lvl4pPr>
            <a:lvl5pPr marL="2057400" indent="-228600">
              <a:buClr>
                <a:srgbClr val="004A7D"/>
              </a:buClr>
              <a:buSzPct val="110000"/>
              <a:buFont typeface="Arial" panose="020B0604020202020204" pitchFamily="34" charset="0"/>
              <a:buChar char="•"/>
              <a:defRPr sz="1200">
                <a:latin typeface="+mn-l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 name="Titel 4">
            <a:extLst>
              <a:ext uri="{FF2B5EF4-FFF2-40B4-BE49-F238E27FC236}">
                <a16:creationId xmlns:a16="http://schemas.microsoft.com/office/drawing/2014/main" id="{23C83711-D7AE-B6FC-12A5-E27D3D5C285D}"/>
              </a:ext>
            </a:extLst>
          </p:cNvPr>
          <p:cNvSpPr>
            <a:spLocks noGrp="1"/>
          </p:cNvSpPr>
          <p:nvPr>
            <p:ph type="title"/>
          </p:nvPr>
        </p:nvSpPr>
        <p:spPr>
          <a:xfrm>
            <a:off x="760227" y="532176"/>
            <a:ext cx="10982536" cy="781764"/>
          </a:xfrm>
          <a:prstGeom prst="rect">
            <a:avLst/>
          </a:prstGeom>
        </p:spPr>
        <p:txBody>
          <a:bodyPr lIns="0" tIns="0"/>
          <a:lstStyle>
            <a:lvl1pPr>
              <a:defRPr sz="2400" b="1" i="0">
                <a:solidFill>
                  <a:srgbClr val="004A7D"/>
                </a:solidFill>
                <a:latin typeface="+mn-lt"/>
              </a:defRPr>
            </a:lvl1pPr>
          </a:lstStyle>
          <a:p>
            <a:r>
              <a:rPr lang="de-DE" dirty="0"/>
              <a:t>Mastertitelformat bearbeiten</a:t>
            </a:r>
          </a:p>
        </p:txBody>
      </p:sp>
      <p:pic>
        <p:nvPicPr>
          <p:cNvPr id="7" name="Grafik 6">
            <a:extLst>
              <a:ext uri="{FF2B5EF4-FFF2-40B4-BE49-F238E27FC236}">
                <a16:creationId xmlns:a16="http://schemas.microsoft.com/office/drawing/2014/main" id="{A54B07BC-1767-43AA-A92F-AE91BA1D79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15933" y="5948357"/>
            <a:ext cx="714748" cy="716892"/>
          </a:xfrm>
          <a:prstGeom prst="rect">
            <a:avLst/>
          </a:prstGeom>
        </p:spPr>
      </p:pic>
    </p:spTree>
    <p:extLst>
      <p:ext uri="{BB962C8B-B14F-4D97-AF65-F5344CB8AC3E}">
        <p14:creationId xmlns:p14="http://schemas.microsoft.com/office/powerpoint/2010/main" val="3367709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10" name="Inhaltsplatzhalter 2">
            <a:extLst>
              <a:ext uri="{FF2B5EF4-FFF2-40B4-BE49-F238E27FC236}">
                <a16:creationId xmlns:a16="http://schemas.microsoft.com/office/drawing/2014/main" id="{5244DFFF-5FDB-2845-9FB3-C504544BB021}"/>
              </a:ext>
            </a:extLst>
          </p:cNvPr>
          <p:cNvSpPr>
            <a:spLocks noGrp="1"/>
          </p:cNvSpPr>
          <p:nvPr>
            <p:ph idx="12"/>
          </p:nvPr>
        </p:nvSpPr>
        <p:spPr>
          <a:xfrm>
            <a:off x="754083" y="532176"/>
            <a:ext cx="10976598" cy="5282838"/>
          </a:xfrm>
          <a:prstGeom prst="rect">
            <a:avLst/>
          </a:prstGeom>
        </p:spPr>
        <p:txBody>
          <a:bodyPr lIns="0" rIns="0"/>
          <a:lstStyle>
            <a:lvl1pPr marL="0" indent="0">
              <a:buClr>
                <a:srgbClr val="004A7D"/>
              </a:buClr>
              <a:buSzPct val="110000"/>
              <a:buFont typeface="Wingdings" pitchFamily="2" charset="2"/>
              <a:buNone/>
              <a:defRPr sz="1800">
                <a:latin typeface="+mn-lt"/>
              </a:defRPr>
            </a:lvl1pPr>
            <a:lvl2pPr marL="685800" indent="-228600">
              <a:buClr>
                <a:srgbClr val="004A7D"/>
              </a:buClr>
              <a:buSzPct val="110000"/>
              <a:buFont typeface="Arial" panose="020B0604020202020204" pitchFamily="34" charset="0"/>
              <a:buChar char="•"/>
              <a:defRPr sz="1600">
                <a:latin typeface="+mn-lt"/>
              </a:defRPr>
            </a:lvl2pPr>
            <a:lvl3pPr marL="1143000" indent="-228600">
              <a:buClr>
                <a:srgbClr val="004A7D"/>
              </a:buClr>
              <a:buSzPct val="110000"/>
              <a:buFont typeface="Arial" panose="020B0604020202020204" pitchFamily="34" charset="0"/>
              <a:buChar char="•"/>
              <a:defRPr sz="1400">
                <a:latin typeface="+mn-lt"/>
              </a:defRPr>
            </a:lvl3pPr>
            <a:lvl4pPr marL="1600200" indent="-228600">
              <a:buClr>
                <a:srgbClr val="004A7D"/>
              </a:buClr>
              <a:buSzPct val="110000"/>
              <a:buFont typeface="Arial" panose="020B0604020202020204" pitchFamily="34" charset="0"/>
              <a:buChar char="•"/>
              <a:defRPr sz="1400">
                <a:latin typeface="+mn-lt"/>
              </a:defRPr>
            </a:lvl4pPr>
            <a:lvl5pPr marL="2057400" indent="-228600">
              <a:buClr>
                <a:srgbClr val="004A7D"/>
              </a:buClr>
              <a:buSzPct val="110000"/>
              <a:buFont typeface="Arial" panose="020B0604020202020204" pitchFamily="34" charset="0"/>
              <a:buChar char="•"/>
              <a:defRPr sz="1200">
                <a:latin typeface="+mn-l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5" name="Grafik 4">
            <a:extLst>
              <a:ext uri="{FF2B5EF4-FFF2-40B4-BE49-F238E27FC236}">
                <a16:creationId xmlns:a16="http://schemas.microsoft.com/office/drawing/2014/main" id="{EA48D41D-F38E-4F0A-A054-AF40382F215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15933" y="5948357"/>
            <a:ext cx="714748" cy="716892"/>
          </a:xfrm>
          <a:prstGeom prst="rect">
            <a:avLst/>
          </a:prstGeom>
        </p:spPr>
      </p:pic>
    </p:spTree>
    <p:extLst>
      <p:ext uri="{BB962C8B-B14F-4D97-AF65-F5344CB8AC3E}">
        <p14:creationId xmlns:p14="http://schemas.microsoft.com/office/powerpoint/2010/main" val="576156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alt 2-spaltig">
    <p:spTree>
      <p:nvGrpSpPr>
        <p:cNvPr id="1" name=""/>
        <p:cNvGrpSpPr/>
        <p:nvPr/>
      </p:nvGrpSpPr>
      <p:grpSpPr>
        <a:xfrm>
          <a:off x="0" y="0"/>
          <a:ext cx="0" cy="0"/>
          <a:chOff x="0" y="0"/>
          <a:chExt cx="0" cy="0"/>
        </a:xfrm>
      </p:grpSpPr>
      <p:sp>
        <p:nvSpPr>
          <p:cNvPr id="11" name="Inhaltsplatzhalter 2">
            <a:extLst>
              <a:ext uri="{FF2B5EF4-FFF2-40B4-BE49-F238E27FC236}">
                <a16:creationId xmlns:a16="http://schemas.microsoft.com/office/drawing/2014/main" id="{EC617361-E60C-DE46-BBF4-073B94746F1F}"/>
              </a:ext>
            </a:extLst>
          </p:cNvPr>
          <p:cNvSpPr>
            <a:spLocks noGrp="1"/>
          </p:cNvSpPr>
          <p:nvPr>
            <p:ph idx="12"/>
          </p:nvPr>
        </p:nvSpPr>
        <p:spPr>
          <a:xfrm>
            <a:off x="6471453" y="532177"/>
            <a:ext cx="5259227" cy="5282835"/>
          </a:xfrm>
          <a:prstGeom prst="rect">
            <a:avLst/>
          </a:prstGeom>
        </p:spPr>
        <p:txBody>
          <a:bodyPr lIns="0" rIns="0"/>
          <a:lstStyle>
            <a:lvl1pPr marL="0" indent="0">
              <a:buClr>
                <a:srgbClr val="004A7D"/>
              </a:buClr>
              <a:buSzPct val="110000"/>
              <a:buFont typeface="Wingdings" pitchFamily="2" charset="2"/>
              <a:buNone/>
              <a:defRPr sz="1800">
                <a:latin typeface="+mn-lt"/>
              </a:defRPr>
            </a:lvl1pPr>
            <a:lvl2pPr marL="685800" indent="-228600">
              <a:buClr>
                <a:srgbClr val="004A7D"/>
              </a:buClr>
              <a:buSzPct val="110000"/>
              <a:buFont typeface="Arial" panose="020B0604020202020204" pitchFamily="34" charset="0"/>
              <a:buChar char="•"/>
              <a:defRPr sz="1600">
                <a:latin typeface="+mn-lt"/>
              </a:defRPr>
            </a:lvl2pPr>
            <a:lvl3pPr marL="1143000" indent="-228600">
              <a:buClr>
                <a:srgbClr val="004A7D"/>
              </a:buClr>
              <a:buSzPct val="110000"/>
              <a:buFont typeface="Arial" panose="020B0604020202020204" pitchFamily="34" charset="0"/>
              <a:buChar char="•"/>
              <a:defRPr sz="1400">
                <a:latin typeface="+mn-lt"/>
              </a:defRPr>
            </a:lvl3pPr>
            <a:lvl4pPr marL="1600200" indent="-228600">
              <a:buClr>
                <a:srgbClr val="004A7D"/>
              </a:buClr>
              <a:buSzPct val="110000"/>
              <a:buFont typeface="Arial" panose="020B0604020202020204" pitchFamily="34" charset="0"/>
              <a:buChar char="•"/>
              <a:defRPr sz="1400">
                <a:latin typeface="+mn-lt"/>
              </a:defRPr>
            </a:lvl4pPr>
            <a:lvl5pPr marL="2057400" indent="-228600">
              <a:buClr>
                <a:srgbClr val="004A7D"/>
              </a:buClr>
              <a:buSzPct val="110000"/>
              <a:buFont typeface="Arial" panose="020B0604020202020204" pitchFamily="34" charset="0"/>
              <a:buChar char="•"/>
              <a:defRPr sz="1200">
                <a:latin typeface="+mn-l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Inhaltsplatzhalter 2">
            <a:extLst>
              <a:ext uri="{FF2B5EF4-FFF2-40B4-BE49-F238E27FC236}">
                <a16:creationId xmlns:a16="http://schemas.microsoft.com/office/drawing/2014/main" id="{400A0BB4-9691-2743-8231-5FFC854F1A80}"/>
              </a:ext>
            </a:extLst>
          </p:cNvPr>
          <p:cNvSpPr>
            <a:spLocks noGrp="1"/>
          </p:cNvSpPr>
          <p:nvPr>
            <p:ph idx="14"/>
          </p:nvPr>
        </p:nvSpPr>
        <p:spPr>
          <a:xfrm>
            <a:off x="753301" y="532177"/>
            <a:ext cx="5259227" cy="5282836"/>
          </a:xfrm>
          <a:prstGeom prst="rect">
            <a:avLst/>
          </a:prstGeom>
        </p:spPr>
        <p:txBody>
          <a:bodyPr lIns="0" rIns="0"/>
          <a:lstStyle>
            <a:lvl1pPr marL="0" indent="0">
              <a:buClr>
                <a:srgbClr val="004A7D"/>
              </a:buClr>
              <a:buSzPct val="110000"/>
              <a:buFont typeface="Wingdings" pitchFamily="2" charset="2"/>
              <a:buNone/>
              <a:defRPr sz="1800">
                <a:latin typeface="+mn-lt"/>
              </a:defRPr>
            </a:lvl1pPr>
            <a:lvl2pPr marL="685800" indent="-228600">
              <a:buClr>
                <a:srgbClr val="004A7D"/>
              </a:buClr>
              <a:buSzPct val="110000"/>
              <a:buFont typeface="Arial" panose="020B0604020202020204" pitchFamily="34" charset="0"/>
              <a:buChar char="•"/>
              <a:defRPr sz="1600">
                <a:latin typeface="+mn-lt"/>
              </a:defRPr>
            </a:lvl2pPr>
            <a:lvl3pPr marL="1143000" indent="-228600">
              <a:buClr>
                <a:srgbClr val="004A7D"/>
              </a:buClr>
              <a:buSzPct val="110000"/>
              <a:buFont typeface="Arial" panose="020B0604020202020204" pitchFamily="34" charset="0"/>
              <a:buChar char="•"/>
              <a:defRPr sz="1400">
                <a:latin typeface="+mn-lt"/>
              </a:defRPr>
            </a:lvl3pPr>
            <a:lvl4pPr marL="1600200" indent="-228600">
              <a:buClr>
                <a:srgbClr val="004A7D"/>
              </a:buClr>
              <a:buSzPct val="110000"/>
              <a:buFont typeface="Arial" panose="020B0604020202020204" pitchFamily="34" charset="0"/>
              <a:buChar char="•"/>
              <a:defRPr sz="1400">
                <a:latin typeface="+mn-lt"/>
              </a:defRPr>
            </a:lvl4pPr>
            <a:lvl5pPr marL="2057400" indent="-228600">
              <a:buClr>
                <a:srgbClr val="004A7D"/>
              </a:buClr>
              <a:buSzPct val="110000"/>
              <a:buFont typeface="Arial" panose="020B0604020202020204" pitchFamily="34" charset="0"/>
              <a:buChar char="•"/>
              <a:defRPr sz="1200">
                <a:latin typeface="+mn-l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6" name="Grafik 5">
            <a:extLst>
              <a:ext uri="{FF2B5EF4-FFF2-40B4-BE49-F238E27FC236}">
                <a16:creationId xmlns:a16="http://schemas.microsoft.com/office/drawing/2014/main" id="{ECC9EC37-A850-4988-A5D6-2F1D4142570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15933" y="5948357"/>
            <a:ext cx="714748" cy="716892"/>
          </a:xfrm>
          <a:prstGeom prst="rect">
            <a:avLst/>
          </a:prstGeom>
        </p:spPr>
      </p:pic>
    </p:spTree>
    <p:extLst>
      <p:ext uri="{BB962C8B-B14F-4D97-AF65-F5344CB8AC3E}">
        <p14:creationId xmlns:p14="http://schemas.microsoft.com/office/powerpoint/2010/main" val="25743073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deo/Film">
    <p:spTree>
      <p:nvGrpSpPr>
        <p:cNvPr id="1" name=""/>
        <p:cNvGrpSpPr/>
        <p:nvPr/>
      </p:nvGrpSpPr>
      <p:grpSpPr>
        <a:xfrm>
          <a:off x="0" y="0"/>
          <a:ext cx="0" cy="0"/>
          <a:chOff x="0" y="0"/>
          <a:chExt cx="0" cy="0"/>
        </a:xfrm>
      </p:grpSpPr>
      <p:sp>
        <p:nvSpPr>
          <p:cNvPr id="5" name="Medienplatzhalter 4">
            <a:extLst>
              <a:ext uri="{FF2B5EF4-FFF2-40B4-BE49-F238E27FC236}">
                <a16:creationId xmlns:a16="http://schemas.microsoft.com/office/drawing/2014/main" id="{20FE898B-58F2-9142-9ED3-EEBBA769A76A}"/>
              </a:ext>
            </a:extLst>
          </p:cNvPr>
          <p:cNvSpPr>
            <a:spLocks noGrp="1"/>
          </p:cNvSpPr>
          <p:nvPr>
            <p:ph type="media" sz="quarter" idx="10" hasCustomPrompt="1"/>
          </p:nvPr>
        </p:nvSpPr>
        <p:spPr>
          <a:xfrm>
            <a:off x="748145" y="841376"/>
            <a:ext cx="10982536" cy="4959918"/>
          </a:xfrm>
          <a:prstGeom prst="rect">
            <a:avLst/>
          </a:prstGeom>
        </p:spPr>
        <p:txBody>
          <a:bodyPr/>
          <a:lstStyle>
            <a:lvl1pPr marL="228600" indent="-228600">
              <a:buFont typeface="Arial" panose="020B0604020202020204" pitchFamily="34" charset="0"/>
              <a:buChar char="•"/>
              <a:defRPr/>
            </a:lvl1pPr>
          </a:lstStyle>
          <a:p>
            <a:r>
              <a:rPr lang="de-DE" dirty="0"/>
              <a:t>Video einfügen</a:t>
            </a:r>
          </a:p>
        </p:txBody>
      </p:sp>
      <p:pic>
        <p:nvPicPr>
          <p:cNvPr id="6" name="Grafik 5">
            <a:extLst>
              <a:ext uri="{FF2B5EF4-FFF2-40B4-BE49-F238E27FC236}">
                <a16:creationId xmlns:a16="http://schemas.microsoft.com/office/drawing/2014/main" id="{BE3F64B9-EA5C-48B7-8CF4-9B1A9BA586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15933" y="5948357"/>
            <a:ext cx="714748" cy="716892"/>
          </a:xfrm>
          <a:prstGeom prst="rect">
            <a:avLst/>
          </a:prstGeom>
        </p:spPr>
      </p:pic>
    </p:spTree>
    <p:extLst>
      <p:ext uri="{BB962C8B-B14F-4D97-AF65-F5344CB8AC3E}">
        <p14:creationId xmlns:p14="http://schemas.microsoft.com/office/powerpoint/2010/main" val="743158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 Bild">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3E4BC42F-D558-FF41-B4B9-7A075C25C7D7}"/>
              </a:ext>
            </a:extLst>
          </p:cNvPr>
          <p:cNvSpPr>
            <a:spLocks noGrp="1"/>
          </p:cNvSpPr>
          <p:nvPr>
            <p:ph type="pic" sz="quarter" idx="13" hasCustomPrompt="1"/>
          </p:nvPr>
        </p:nvSpPr>
        <p:spPr>
          <a:xfrm>
            <a:off x="754083" y="1364456"/>
            <a:ext cx="10988678" cy="4450557"/>
          </a:xfrm>
          <a:prstGeom prst="rect">
            <a:avLst/>
          </a:prstGeom>
        </p:spPr>
        <p:txBody>
          <a:bodyPr/>
          <a:lstStyle>
            <a:lvl1pPr marL="228600" indent="-228600">
              <a:buFont typeface="Arial" panose="020B0604020202020204" pitchFamily="34" charset="0"/>
              <a:buChar char="•"/>
              <a:defRPr>
                <a:latin typeface="+mn-lt"/>
              </a:defRPr>
            </a:lvl1pPr>
          </a:lstStyle>
          <a:p>
            <a:r>
              <a:rPr lang="de-DE" dirty="0"/>
              <a:t>Bild einfügen</a:t>
            </a:r>
          </a:p>
        </p:txBody>
      </p:sp>
      <p:sp>
        <p:nvSpPr>
          <p:cNvPr id="3" name="Titel 4">
            <a:extLst>
              <a:ext uri="{FF2B5EF4-FFF2-40B4-BE49-F238E27FC236}">
                <a16:creationId xmlns:a16="http://schemas.microsoft.com/office/drawing/2014/main" id="{84BD04B7-A0B3-1D5C-8BB1-965799F3A05C}"/>
              </a:ext>
            </a:extLst>
          </p:cNvPr>
          <p:cNvSpPr txBox="1">
            <a:spLocks/>
          </p:cNvSpPr>
          <p:nvPr userDrawn="1"/>
        </p:nvSpPr>
        <p:spPr>
          <a:xfrm>
            <a:off x="760227" y="532176"/>
            <a:ext cx="10982536" cy="781764"/>
          </a:xfrm>
          <a:prstGeom prst="rect">
            <a:avLst/>
          </a:prstGeom>
        </p:spPr>
        <p:txBody>
          <a:bodyPr lIns="0" tIns="0"/>
          <a:lstStyle>
            <a:lvl1pPr algn="l" defTabSz="914400" rtl="0" eaLnBrk="1" latinLnBrk="0" hangingPunct="1">
              <a:lnSpc>
                <a:spcPct val="90000"/>
              </a:lnSpc>
              <a:spcBef>
                <a:spcPct val="0"/>
              </a:spcBef>
              <a:buNone/>
              <a:defRPr sz="2400" b="1" i="0" kern="1200">
                <a:solidFill>
                  <a:srgbClr val="004A7D"/>
                </a:solidFill>
                <a:latin typeface="+mn-lt"/>
                <a:ea typeface="+mj-ea"/>
                <a:cs typeface="+mj-cs"/>
              </a:defRPr>
            </a:lvl1pPr>
          </a:lstStyle>
          <a:p>
            <a:r>
              <a:rPr lang="de-DE" dirty="0"/>
              <a:t>Mastertitelformat bearbeiten</a:t>
            </a:r>
          </a:p>
        </p:txBody>
      </p:sp>
      <p:pic>
        <p:nvPicPr>
          <p:cNvPr id="7" name="Grafik 6">
            <a:extLst>
              <a:ext uri="{FF2B5EF4-FFF2-40B4-BE49-F238E27FC236}">
                <a16:creationId xmlns:a16="http://schemas.microsoft.com/office/drawing/2014/main" id="{60DF70F1-482C-4DC2-BB43-42D3BEE8750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15933" y="5948357"/>
            <a:ext cx="714748" cy="716892"/>
          </a:xfrm>
          <a:prstGeom prst="rect">
            <a:avLst/>
          </a:prstGeom>
        </p:spPr>
      </p:pic>
    </p:spTree>
    <p:extLst>
      <p:ext uri="{BB962C8B-B14F-4D97-AF65-F5344CB8AC3E}">
        <p14:creationId xmlns:p14="http://schemas.microsoft.com/office/powerpoint/2010/main" val="70302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 2 Diagramme">
    <p:spTree>
      <p:nvGrpSpPr>
        <p:cNvPr id="1" name=""/>
        <p:cNvGrpSpPr/>
        <p:nvPr/>
      </p:nvGrpSpPr>
      <p:grpSpPr>
        <a:xfrm>
          <a:off x="0" y="0"/>
          <a:ext cx="0" cy="0"/>
          <a:chOff x="0" y="0"/>
          <a:chExt cx="0" cy="0"/>
        </a:xfrm>
      </p:grpSpPr>
      <p:sp>
        <p:nvSpPr>
          <p:cNvPr id="3" name="Diagrammplatzhalter 2">
            <a:extLst>
              <a:ext uri="{FF2B5EF4-FFF2-40B4-BE49-F238E27FC236}">
                <a16:creationId xmlns:a16="http://schemas.microsoft.com/office/drawing/2014/main" id="{2483862F-6D91-964D-BE35-72549DABF132}"/>
              </a:ext>
            </a:extLst>
          </p:cNvPr>
          <p:cNvSpPr>
            <a:spLocks noGrp="1"/>
          </p:cNvSpPr>
          <p:nvPr>
            <p:ph type="chart" sz="quarter" idx="14" hasCustomPrompt="1"/>
          </p:nvPr>
        </p:nvSpPr>
        <p:spPr>
          <a:xfrm>
            <a:off x="753301" y="1364456"/>
            <a:ext cx="5259227" cy="4450557"/>
          </a:xfrm>
          <a:prstGeom prst="rect">
            <a:avLst/>
          </a:prstGeom>
        </p:spPr>
        <p:txBody>
          <a:bodyPr/>
          <a:lstStyle>
            <a:lvl1pPr marL="228600" indent="-228600">
              <a:buFont typeface="Arial" panose="020B0604020202020204" pitchFamily="34" charset="0"/>
              <a:buChar char="•"/>
              <a:defRPr>
                <a:latin typeface="+mn-lt"/>
              </a:defRPr>
            </a:lvl1pPr>
          </a:lstStyle>
          <a:p>
            <a:r>
              <a:rPr lang="de-DE" dirty="0"/>
              <a:t>Diagramm einfügen</a:t>
            </a:r>
          </a:p>
        </p:txBody>
      </p:sp>
      <p:sp>
        <p:nvSpPr>
          <p:cNvPr id="12" name="Diagrammplatzhalter 2">
            <a:extLst>
              <a:ext uri="{FF2B5EF4-FFF2-40B4-BE49-F238E27FC236}">
                <a16:creationId xmlns:a16="http://schemas.microsoft.com/office/drawing/2014/main" id="{3EB6AEF6-6159-9C47-894F-6BB8454DB9E2}"/>
              </a:ext>
            </a:extLst>
          </p:cNvPr>
          <p:cNvSpPr>
            <a:spLocks noGrp="1"/>
          </p:cNvSpPr>
          <p:nvPr>
            <p:ph type="chart" sz="quarter" idx="15" hasCustomPrompt="1"/>
          </p:nvPr>
        </p:nvSpPr>
        <p:spPr>
          <a:xfrm>
            <a:off x="6475787" y="1364456"/>
            <a:ext cx="5259227" cy="4450557"/>
          </a:xfrm>
          <a:prstGeom prst="rect">
            <a:avLst/>
          </a:prstGeom>
        </p:spPr>
        <p:txBody>
          <a:bodyPr/>
          <a:lstStyle>
            <a:lvl1pPr marL="228600" indent="-228600">
              <a:buFont typeface="Arial" panose="020B0604020202020204" pitchFamily="34" charset="0"/>
              <a:buChar char="•"/>
              <a:defRPr>
                <a:latin typeface="+mn-lt"/>
              </a:defRPr>
            </a:lvl1pPr>
          </a:lstStyle>
          <a:p>
            <a:r>
              <a:rPr lang="de-DE" dirty="0"/>
              <a:t>Diagramm einfügen</a:t>
            </a:r>
          </a:p>
        </p:txBody>
      </p:sp>
      <p:sp>
        <p:nvSpPr>
          <p:cNvPr id="4" name="Titel 4">
            <a:extLst>
              <a:ext uri="{FF2B5EF4-FFF2-40B4-BE49-F238E27FC236}">
                <a16:creationId xmlns:a16="http://schemas.microsoft.com/office/drawing/2014/main" id="{70EA125E-FBCA-938A-E6C2-5B89B94C9ECE}"/>
              </a:ext>
            </a:extLst>
          </p:cNvPr>
          <p:cNvSpPr txBox="1">
            <a:spLocks/>
          </p:cNvSpPr>
          <p:nvPr userDrawn="1"/>
        </p:nvSpPr>
        <p:spPr>
          <a:xfrm>
            <a:off x="760227" y="532176"/>
            <a:ext cx="10982536" cy="781764"/>
          </a:xfrm>
          <a:prstGeom prst="rect">
            <a:avLst/>
          </a:prstGeom>
        </p:spPr>
        <p:txBody>
          <a:bodyPr lIns="0" tIns="0"/>
          <a:lstStyle>
            <a:lvl1pPr algn="l" defTabSz="914400" rtl="0" eaLnBrk="1" latinLnBrk="0" hangingPunct="1">
              <a:lnSpc>
                <a:spcPct val="90000"/>
              </a:lnSpc>
              <a:spcBef>
                <a:spcPct val="0"/>
              </a:spcBef>
              <a:buNone/>
              <a:defRPr sz="2400" b="1" i="0" kern="1200">
                <a:solidFill>
                  <a:srgbClr val="004A7D"/>
                </a:solidFill>
                <a:latin typeface="+mn-lt"/>
                <a:ea typeface="+mj-ea"/>
                <a:cs typeface="+mj-cs"/>
              </a:defRPr>
            </a:lvl1pPr>
          </a:lstStyle>
          <a:p>
            <a:r>
              <a:rPr lang="de-DE" dirty="0"/>
              <a:t>Mastertitelformat bearbeiten</a:t>
            </a:r>
          </a:p>
        </p:txBody>
      </p:sp>
      <p:pic>
        <p:nvPicPr>
          <p:cNvPr id="7" name="Grafik 6">
            <a:extLst>
              <a:ext uri="{FF2B5EF4-FFF2-40B4-BE49-F238E27FC236}">
                <a16:creationId xmlns:a16="http://schemas.microsoft.com/office/drawing/2014/main" id="{CA46BCFA-29AB-4565-9E28-F0AFC784CC2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15933" y="5948357"/>
            <a:ext cx="714748" cy="716892"/>
          </a:xfrm>
          <a:prstGeom prst="rect">
            <a:avLst/>
          </a:prstGeom>
        </p:spPr>
      </p:pic>
    </p:spTree>
    <p:extLst>
      <p:ext uri="{BB962C8B-B14F-4D97-AF65-F5344CB8AC3E}">
        <p14:creationId xmlns:p14="http://schemas.microsoft.com/office/powerpoint/2010/main" val="36592280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 Tabelle">
    <p:spTree>
      <p:nvGrpSpPr>
        <p:cNvPr id="1" name=""/>
        <p:cNvGrpSpPr/>
        <p:nvPr/>
      </p:nvGrpSpPr>
      <p:grpSpPr>
        <a:xfrm>
          <a:off x="0" y="0"/>
          <a:ext cx="0" cy="0"/>
          <a:chOff x="0" y="0"/>
          <a:chExt cx="0" cy="0"/>
        </a:xfrm>
      </p:grpSpPr>
      <p:sp>
        <p:nvSpPr>
          <p:cNvPr id="4" name="Tabellenplatzhalter 3">
            <a:extLst>
              <a:ext uri="{FF2B5EF4-FFF2-40B4-BE49-F238E27FC236}">
                <a16:creationId xmlns:a16="http://schemas.microsoft.com/office/drawing/2014/main" id="{42393A5D-B8CA-DB43-A5C3-B61EB6BE6DAB}"/>
              </a:ext>
            </a:extLst>
          </p:cNvPr>
          <p:cNvSpPr>
            <a:spLocks noGrp="1"/>
          </p:cNvSpPr>
          <p:nvPr>
            <p:ph type="tbl" sz="quarter" idx="15" hasCustomPrompt="1"/>
          </p:nvPr>
        </p:nvSpPr>
        <p:spPr>
          <a:xfrm>
            <a:off x="754084" y="1364456"/>
            <a:ext cx="10976598" cy="4450557"/>
          </a:xfrm>
          <a:prstGeom prst="rect">
            <a:avLst/>
          </a:prstGeom>
        </p:spPr>
        <p:txBody>
          <a:bodyPr/>
          <a:lstStyle>
            <a:lvl1pPr marL="285750" indent="-285750">
              <a:buFont typeface="Arial" panose="020B0604020202020204" pitchFamily="34" charset="0"/>
              <a:buChar char="•"/>
              <a:defRPr>
                <a:latin typeface="+mn-lt"/>
              </a:defRPr>
            </a:lvl1pPr>
          </a:lstStyle>
          <a:p>
            <a:r>
              <a:rPr lang="de-DE" dirty="0"/>
              <a:t>Tabelle einfügen</a:t>
            </a:r>
          </a:p>
        </p:txBody>
      </p:sp>
      <p:sp>
        <p:nvSpPr>
          <p:cNvPr id="6" name="Titel 4">
            <a:extLst>
              <a:ext uri="{FF2B5EF4-FFF2-40B4-BE49-F238E27FC236}">
                <a16:creationId xmlns:a16="http://schemas.microsoft.com/office/drawing/2014/main" id="{9B1AE0C7-BA07-BFB9-E0A6-FE66767B1F40}"/>
              </a:ext>
            </a:extLst>
          </p:cNvPr>
          <p:cNvSpPr txBox="1">
            <a:spLocks/>
          </p:cNvSpPr>
          <p:nvPr userDrawn="1"/>
        </p:nvSpPr>
        <p:spPr>
          <a:xfrm>
            <a:off x="760227" y="532176"/>
            <a:ext cx="10982536" cy="781764"/>
          </a:xfrm>
          <a:prstGeom prst="rect">
            <a:avLst/>
          </a:prstGeom>
        </p:spPr>
        <p:txBody>
          <a:bodyPr lIns="0" tIns="0"/>
          <a:lstStyle>
            <a:lvl1pPr algn="l" defTabSz="914400" rtl="0" eaLnBrk="1" latinLnBrk="0" hangingPunct="1">
              <a:lnSpc>
                <a:spcPct val="90000"/>
              </a:lnSpc>
              <a:spcBef>
                <a:spcPct val="0"/>
              </a:spcBef>
              <a:buNone/>
              <a:defRPr sz="2400" b="1" i="0" kern="1200">
                <a:solidFill>
                  <a:srgbClr val="004A7D"/>
                </a:solidFill>
                <a:latin typeface="+mn-lt"/>
                <a:ea typeface="+mj-ea"/>
                <a:cs typeface="+mj-cs"/>
              </a:defRPr>
            </a:lvl1pPr>
          </a:lstStyle>
          <a:p>
            <a:r>
              <a:rPr lang="de-DE" dirty="0"/>
              <a:t>Mastertitelformat bearbeiten</a:t>
            </a:r>
          </a:p>
        </p:txBody>
      </p:sp>
      <p:pic>
        <p:nvPicPr>
          <p:cNvPr id="7" name="Grafik 6">
            <a:extLst>
              <a:ext uri="{FF2B5EF4-FFF2-40B4-BE49-F238E27FC236}">
                <a16:creationId xmlns:a16="http://schemas.microsoft.com/office/drawing/2014/main" id="{517CCDAB-96DA-4493-AE63-73AB48AAFE6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15933" y="5948357"/>
            <a:ext cx="714748" cy="716892"/>
          </a:xfrm>
          <a:prstGeom prst="rect">
            <a:avLst/>
          </a:prstGeom>
        </p:spPr>
      </p:pic>
    </p:spTree>
    <p:extLst>
      <p:ext uri="{BB962C8B-B14F-4D97-AF65-F5344CB8AC3E}">
        <p14:creationId xmlns:p14="http://schemas.microsoft.com/office/powerpoint/2010/main" val="4117712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1248000" y="1988840"/>
            <a:ext cx="9744000" cy="3936437"/>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Foliennummernplatzhalter 5"/>
          <p:cNvSpPr>
            <a:spLocks noGrp="1"/>
          </p:cNvSpPr>
          <p:nvPr>
            <p:ph type="sldNum" sz="quarter" idx="4"/>
          </p:nvPr>
        </p:nvSpPr>
        <p:spPr>
          <a:xfrm>
            <a:off x="10992544" y="6213310"/>
            <a:ext cx="972256" cy="486833"/>
          </a:xfrm>
          <a:prstGeom prst="rect">
            <a:avLst/>
          </a:prstGeom>
        </p:spPr>
        <p:txBody>
          <a:bodyPr vert="horz" lIns="0" tIns="0" rIns="0" bIns="0" rtlCol="0" anchor="t" anchorCtr="0"/>
          <a:lstStyle>
            <a:lvl1pPr algn="r">
              <a:defRPr sz="1333">
                <a:solidFill>
                  <a:srgbClr val="B3B3B3"/>
                </a:solidFill>
                <a:latin typeface="Arial" panose="020B0604020202020204" pitchFamily="34" charset="0"/>
                <a:cs typeface="Arial" panose="020B0604020202020204" pitchFamily="34" charset="0"/>
              </a:defRPr>
            </a:lvl1pPr>
          </a:lstStyle>
          <a:p>
            <a:fld id="{F9CA7F02-FF28-4D8F-AF3B-6C950C783A54}" type="slidenum">
              <a:rPr lang="de-DE" smtClean="0"/>
              <a:pPr/>
              <a:t>‹Nr.›</a:t>
            </a:fld>
            <a:endParaRPr lang="de-DE" dirty="0"/>
          </a:p>
        </p:txBody>
      </p:sp>
      <p:sp>
        <p:nvSpPr>
          <p:cNvPr id="11" name="Inhaltsplatzhalter 8"/>
          <p:cNvSpPr>
            <a:spLocks noGrp="1"/>
          </p:cNvSpPr>
          <p:nvPr>
            <p:ph sz="quarter" idx="13" hasCustomPrompt="1"/>
          </p:nvPr>
        </p:nvSpPr>
        <p:spPr>
          <a:xfrm>
            <a:off x="1248000" y="1220755"/>
            <a:ext cx="9744000" cy="572829"/>
          </a:xfrm>
        </p:spPr>
        <p:txBody>
          <a:bodyPr>
            <a:normAutofit/>
          </a:bodyPr>
          <a:lstStyle>
            <a:lvl1pPr>
              <a:defRPr sz="3200" b="1">
                <a:solidFill>
                  <a:srgbClr val="0064A8"/>
                </a:solidFill>
              </a:defRPr>
            </a:lvl1pPr>
          </a:lstStyle>
          <a:p>
            <a:pPr lvl="0"/>
            <a:r>
              <a:rPr lang="de-DE"/>
              <a:t>TITELMASTERFORMAT BEARBEITEN</a:t>
            </a:r>
          </a:p>
        </p:txBody>
      </p:sp>
      <p:sp>
        <p:nvSpPr>
          <p:cNvPr id="9" name="Fußzeilenplatzhalter 4"/>
          <p:cNvSpPr>
            <a:spLocks noGrp="1"/>
          </p:cNvSpPr>
          <p:nvPr>
            <p:ph type="ftr" sz="quarter" idx="3"/>
          </p:nvPr>
        </p:nvSpPr>
        <p:spPr>
          <a:xfrm>
            <a:off x="1248000" y="6213309"/>
            <a:ext cx="9744000" cy="480000"/>
          </a:xfrm>
          <a:prstGeom prst="rect">
            <a:avLst/>
          </a:prstGeom>
        </p:spPr>
        <p:txBody>
          <a:bodyPr vert="horz" lIns="0" tIns="0" rIns="0" bIns="0" rtlCol="0" anchor="t" anchorCtr="0"/>
          <a:lstStyle>
            <a:lvl1pPr algn="l">
              <a:defRPr sz="1333">
                <a:solidFill>
                  <a:srgbClr val="B3B3B3"/>
                </a:solidFill>
                <a:latin typeface="Arial" pitchFamily="34" charset="0"/>
                <a:cs typeface="Arial" pitchFamily="34" charset="0"/>
              </a:defRPr>
            </a:lvl1pPr>
          </a:lstStyle>
          <a:p>
            <a:r>
              <a:rPr lang="de-DE" dirty="0"/>
              <a:t>TU Bergakademie Freiberg | Rektor | Personalversammlung des Personalrates | 25.03.2020 | </a:t>
            </a:r>
          </a:p>
        </p:txBody>
      </p:sp>
    </p:spTree>
    <p:extLst>
      <p:ext uri="{BB962C8B-B14F-4D97-AF65-F5344CB8AC3E}">
        <p14:creationId xmlns:p14="http://schemas.microsoft.com/office/powerpoint/2010/main" val="2992840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elfolie1 Bild + + weisses Logo + weisse Schrif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A063EAD2-69D9-CD41-8A47-FB81C380401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 y="4044462"/>
            <a:ext cx="12192000" cy="2813538"/>
          </a:xfrm>
          <a:prstGeom prst="rect">
            <a:avLst/>
          </a:prstGeom>
        </p:spPr>
      </p:pic>
      <p:sp>
        <p:nvSpPr>
          <p:cNvPr id="5" name="Titel 1">
            <a:extLst>
              <a:ext uri="{FF2B5EF4-FFF2-40B4-BE49-F238E27FC236}">
                <a16:creationId xmlns:a16="http://schemas.microsoft.com/office/drawing/2014/main" id="{B8C8C45B-0590-C7B4-4504-AF5F749CE6EF}"/>
              </a:ext>
            </a:extLst>
          </p:cNvPr>
          <p:cNvSpPr>
            <a:spLocks noGrp="1"/>
          </p:cNvSpPr>
          <p:nvPr>
            <p:ph type="ctrTitle"/>
          </p:nvPr>
        </p:nvSpPr>
        <p:spPr>
          <a:xfrm>
            <a:off x="1333595" y="1979828"/>
            <a:ext cx="10397085" cy="1314518"/>
          </a:xfrm>
          <a:prstGeom prst="rect">
            <a:avLst/>
          </a:prstGeom>
          <a:noFill/>
        </p:spPr>
        <p:txBody>
          <a:bodyPr lIns="0" tIns="0" rIns="0" anchor="t">
            <a:normAutofit/>
          </a:bodyPr>
          <a:lstStyle>
            <a:lvl1pPr algn="l">
              <a:lnSpc>
                <a:spcPct val="120000"/>
              </a:lnSpc>
              <a:defRPr sz="4400" b="1" i="0" cap="all" spc="0" baseline="0">
                <a:solidFill>
                  <a:schemeClr val="bg1"/>
                </a:solidFill>
                <a:effectLst/>
                <a:latin typeface="+mn-lt"/>
                <a:cs typeface="Arial" panose="020B0604020202020204" pitchFamily="34" charset="0"/>
              </a:defRPr>
            </a:lvl1pPr>
          </a:lstStyle>
          <a:p>
            <a:r>
              <a:rPr lang="de-DE" dirty="0"/>
              <a:t>Mastertitelformat bearbeiten</a:t>
            </a:r>
          </a:p>
        </p:txBody>
      </p:sp>
      <p:sp>
        <p:nvSpPr>
          <p:cNvPr id="6" name="Untertitel 2">
            <a:extLst>
              <a:ext uri="{FF2B5EF4-FFF2-40B4-BE49-F238E27FC236}">
                <a16:creationId xmlns:a16="http://schemas.microsoft.com/office/drawing/2014/main" id="{89554E58-6C8D-C438-4557-B795D4C2EBAE}"/>
              </a:ext>
            </a:extLst>
          </p:cNvPr>
          <p:cNvSpPr>
            <a:spLocks noGrp="1"/>
          </p:cNvSpPr>
          <p:nvPr>
            <p:ph type="subTitle" idx="1"/>
          </p:nvPr>
        </p:nvSpPr>
        <p:spPr>
          <a:xfrm>
            <a:off x="1333595" y="3429000"/>
            <a:ext cx="10397084" cy="999932"/>
          </a:xfrm>
          <a:prstGeom prst="rect">
            <a:avLst/>
          </a:prstGeom>
        </p:spPr>
        <p:txBody>
          <a:bodyPr lIns="0" tIns="0" rIns="0">
            <a:normAutofit/>
          </a:bodyPr>
          <a:lstStyle>
            <a:lvl1pPr marL="0" indent="0" algn="l">
              <a:buNone/>
              <a:defRPr sz="2600" b="0" i="0" baseline="0">
                <a:solidFill>
                  <a:schemeClr val="bg1"/>
                </a:solidFill>
                <a:effectLst/>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cxnSp>
        <p:nvCxnSpPr>
          <p:cNvPr id="9" name="Gerade Verbindung 3">
            <a:extLst>
              <a:ext uri="{FF2B5EF4-FFF2-40B4-BE49-F238E27FC236}">
                <a16:creationId xmlns:a16="http://schemas.microsoft.com/office/drawing/2014/main" id="{98AFF68E-B822-4231-A61A-A6F10FDB7A17}"/>
              </a:ext>
            </a:extLst>
          </p:cNvPr>
          <p:cNvCxnSpPr>
            <a:cxnSpLocks/>
          </p:cNvCxnSpPr>
          <p:nvPr userDrawn="1"/>
        </p:nvCxnSpPr>
        <p:spPr>
          <a:xfrm flipV="1">
            <a:off x="760227" y="5843528"/>
            <a:ext cx="0" cy="100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Untertitel 2">
            <a:extLst>
              <a:ext uri="{FF2B5EF4-FFF2-40B4-BE49-F238E27FC236}">
                <a16:creationId xmlns:a16="http://schemas.microsoft.com/office/drawing/2014/main" id="{56B27123-8F5C-F2DB-F8F9-639C4EE84C5A}"/>
              </a:ext>
            </a:extLst>
          </p:cNvPr>
          <p:cNvSpPr txBox="1">
            <a:spLocks/>
          </p:cNvSpPr>
          <p:nvPr userDrawn="1"/>
        </p:nvSpPr>
        <p:spPr>
          <a:xfrm>
            <a:off x="1333595" y="5843588"/>
            <a:ext cx="10397084" cy="999932"/>
          </a:xfrm>
          <a:prstGeom prst="rect">
            <a:avLst/>
          </a:prstGeom>
        </p:spPr>
        <p:txBody>
          <a:bodyPr lIns="0" tIns="0" rIns="0">
            <a:normAutofit/>
          </a:bodyPr>
          <a:lstStyle>
            <a:lvl1pPr marL="0" indent="0" algn="l" defTabSz="914400" rtl="0" eaLnBrk="1" latinLnBrk="0" hangingPunct="1">
              <a:lnSpc>
                <a:spcPct val="90000"/>
              </a:lnSpc>
              <a:spcBef>
                <a:spcPts val="1000"/>
              </a:spcBef>
              <a:buClr>
                <a:srgbClr val="004A7D"/>
              </a:buClr>
              <a:buFont typeface="Wingdings" pitchFamily="2" charset="2"/>
              <a:buNone/>
              <a:defRPr sz="2600" b="0" i="0" kern="1200" baseline="0">
                <a:solidFill>
                  <a:schemeClr val="bg1"/>
                </a:solidFill>
                <a:effectLst/>
                <a:latin typeface="+mn-lt"/>
                <a:ea typeface="+mn-ea"/>
                <a:cs typeface="+mn-cs"/>
              </a:defRPr>
            </a:lvl1pPr>
            <a:lvl2pPr marL="457200" indent="0" algn="ctr" defTabSz="914400" rtl="0" eaLnBrk="1" latinLnBrk="0" hangingPunct="1">
              <a:lnSpc>
                <a:spcPct val="90000"/>
              </a:lnSpc>
              <a:spcBef>
                <a:spcPts val="500"/>
              </a:spcBef>
              <a:buClr>
                <a:srgbClr val="004A7D"/>
              </a:buClr>
              <a:buSzPct val="100000"/>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4A7D"/>
              </a:buClr>
              <a:buFont typeface="Wingdings"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2000" dirty="0"/>
              <a:t>TECHNISCHE UNIVERSITÄT BERGAKADEMIE FREIBERG</a:t>
            </a:r>
          </a:p>
          <a:p>
            <a:r>
              <a:rPr lang="de-DE" sz="1800" dirty="0"/>
              <a:t>2024</a:t>
            </a:r>
          </a:p>
        </p:txBody>
      </p:sp>
      <p:pic>
        <p:nvPicPr>
          <p:cNvPr id="11" name="Grafik 10">
            <a:extLst>
              <a:ext uri="{FF2B5EF4-FFF2-40B4-BE49-F238E27FC236}">
                <a16:creationId xmlns:a16="http://schemas.microsoft.com/office/drawing/2014/main" id="{B9F189BA-0220-43A1-A694-1FFBE0350C6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27844" y="4662265"/>
            <a:ext cx="3471835" cy="1223822"/>
          </a:xfrm>
          <a:prstGeom prst="rect">
            <a:avLst/>
          </a:prstGeom>
        </p:spPr>
      </p:pic>
    </p:spTree>
    <p:extLst>
      <p:ext uri="{BB962C8B-B14F-4D97-AF65-F5344CB8AC3E}">
        <p14:creationId xmlns:p14="http://schemas.microsoft.com/office/powerpoint/2010/main" val="42839900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483"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Inhalt + Titel">
    <p:spTree>
      <p:nvGrpSpPr>
        <p:cNvPr id="1" name=""/>
        <p:cNvGrpSpPr/>
        <p:nvPr/>
      </p:nvGrpSpPr>
      <p:grpSpPr>
        <a:xfrm>
          <a:off x="0" y="0"/>
          <a:ext cx="0" cy="0"/>
          <a:chOff x="0" y="0"/>
          <a:chExt cx="0" cy="0"/>
        </a:xfrm>
      </p:grpSpPr>
      <p:sp>
        <p:nvSpPr>
          <p:cNvPr id="9" name="Inhaltsplatzhalter 2">
            <a:extLst>
              <a:ext uri="{FF2B5EF4-FFF2-40B4-BE49-F238E27FC236}">
                <a16:creationId xmlns:a16="http://schemas.microsoft.com/office/drawing/2014/main" id="{C27592B3-D4DC-E24F-AA1C-2A05D60DD6CE}"/>
              </a:ext>
            </a:extLst>
          </p:cNvPr>
          <p:cNvSpPr>
            <a:spLocks noGrp="1"/>
          </p:cNvSpPr>
          <p:nvPr>
            <p:ph idx="12"/>
          </p:nvPr>
        </p:nvSpPr>
        <p:spPr>
          <a:xfrm>
            <a:off x="902677" y="1721708"/>
            <a:ext cx="10828004" cy="4213234"/>
          </a:xfrm>
          <a:prstGeom prst="rect">
            <a:avLst/>
          </a:prstGeom>
        </p:spPr>
        <p:txBody>
          <a:bodyPr lIns="0" rIns="0"/>
          <a:lstStyle>
            <a:lvl1pPr marL="0" indent="0">
              <a:buClr>
                <a:srgbClr val="004A7D"/>
              </a:buClr>
              <a:buSzPct val="110000"/>
              <a:buFont typeface="Wingdings" pitchFamily="2" charset="2"/>
              <a:buNone/>
              <a:defRPr sz="1800">
                <a:latin typeface="+mn-lt"/>
              </a:defRPr>
            </a:lvl1pPr>
            <a:lvl2pPr marL="685800" indent="-228600">
              <a:buClr>
                <a:srgbClr val="004A7D"/>
              </a:buClr>
              <a:buSzPct val="110000"/>
              <a:buFont typeface="Wingdings" pitchFamily="2" charset="2"/>
              <a:buChar char="§"/>
              <a:defRPr sz="1600">
                <a:latin typeface="+mn-lt"/>
              </a:defRPr>
            </a:lvl2pPr>
            <a:lvl3pPr marL="1143000" indent="-228600">
              <a:buClr>
                <a:srgbClr val="004A7D"/>
              </a:buClr>
              <a:buSzPct val="110000"/>
              <a:buFont typeface="Wingdings" pitchFamily="2" charset="2"/>
              <a:buChar char="§"/>
              <a:defRPr sz="1400">
                <a:latin typeface="+mn-lt"/>
              </a:defRPr>
            </a:lvl3pPr>
            <a:lvl4pPr marL="1600200" indent="-228600">
              <a:buClr>
                <a:srgbClr val="004A7D"/>
              </a:buClr>
              <a:buSzPct val="110000"/>
              <a:buFont typeface="Wingdings" pitchFamily="2" charset="2"/>
              <a:buChar char="§"/>
              <a:defRPr sz="1400">
                <a:latin typeface="+mn-lt"/>
              </a:defRPr>
            </a:lvl4pPr>
            <a:lvl5pPr marL="2057400" indent="-228600">
              <a:buClr>
                <a:srgbClr val="004A7D"/>
              </a:buClr>
              <a:buSzPct val="110000"/>
              <a:buFont typeface="Wingdings" pitchFamily="2" charset="2"/>
              <a:buChar char="§"/>
              <a:defRPr sz="1200">
                <a:latin typeface="+mn-l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itel 4">
            <a:extLst>
              <a:ext uri="{FF2B5EF4-FFF2-40B4-BE49-F238E27FC236}">
                <a16:creationId xmlns:a16="http://schemas.microsoft.com/office/drawing/2014/main" id="{EDE3F634-B07A-6F47-9151-9C187E088330}"/>
              </a:ext>
            </a:extLst>
          </p:cNvPr>
          <p:cNvSpPr>
            <a:spLocks noGrp="1"/>
          </p:cNvSpPr>
          <p:nvPr>
            <p:ph type="title"/>
          </p:nvPr>
        </p:nvSpPr>
        <p:spPr>
          <a:xfrm>
            <a:off x="902677" y="923058"/>
            <a:ext cx="10828004" cy="781764"/>
          </a:xfrm>
          <a:prstGeom prst="rect">
            <a:avLst/>
          </a:prstGeom>
        </p:spPr>
        <p:txBody>
          <a:bodyPr lIns="0" tIns="0"/>
          <a:lstStyle>
            <a:lvl1pPr>
              <a:defRPr sz="2000" b="1" i="0">
                <a:solidFill>
                  <a:srgbClr val="004A7D"/>
                </a:solidFill>
                <a:latin typeface="+mn-lt"/>
              </a:defRPr>
            </a:lvl1pPr>
          </a:lstStyle>
          <a:p>
            <a:r>
              <a:rPr lang="de-DE" dirty="0"/>
              <a:t>Mastertitelformat bearbeiten</a:t>
            </a:r>
          </a:p>
        </p:txBody>
      </p:sp>
      <p:sp>
        <p:nvSpPr>
          <p:cNvPr id="2" name="Textfeld 1">
            <a:extLst>
              <a:ext uri="{FF2B5EF4-FFF2-40B4-BE49-F238E27FC236}">
                <a16:creationId xmlns:a16="http://schemas.microsoft.com/office/drawing/2014/main" id="{035D39A1-1AA2-FBAA-E6E5-B1368A0E814A}"/>
              </a:ext>
            </a:extLst>
          </p:cNvPr>
          <p:cNvSpPr txBox="1"/>
          <p:nvPr userDrawn="1"/>
        </p:nvSpPr>
        <p:spPr>
          <a:xfrm>
            <a:off x="2729552" y="6455391"/>
            <a:ext cx="0" cy="0"/>
          </a:xfrm>
          <a:prstGeom prst="rect">
            <a:avLst/>
          </a:prstGeom>
        </p:spPr>
        <p:txBody>
          <a:bodyPr wrap="none" lIns="0" rIns="0" rtlCol="0" anchor="t">
            <a:normAutofit fontScale="25000" lnSpcReduction="20000"/>
          </a:bodyPr>
          <a:lstStyle/>
          <a:p>
            <a:pPr algn="l"/>
            <a:endParaRPr lang="de-DE" sz="2000" b="1" i="0" dirty="0">
              <a:solidFill>
                <a:srgbClr val="004A7D"/>
              </a:solidFill>
              <a:latin typeface="Spartan ExtraBold" pitchFamily="2" charset="77"/>
            </a:endParaRPr>
          </a:p>
        </p:txBody>
      </p:sp>
    </p:spTree>
    <p:extLst>
      <p:ext uri="{BB962C8B-B14F-4D97-AF65-F5344CB8AC3E}">
        <p14:creationId xmlns:p14="http://schemas.microsoft.com/office/powerpoint/2010/main" val="14752832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elfolie-2">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8D0131B3-0B2A-8542-B35A-046598C3D906}"/>
              </a:ext>
            </a:extLst>
          </p:cNvPr>
          <p:cNvSpPr/>
          <p:nvPr userDrawn="1"/>
        </p:nvSpPr>
        <p:spPr>
          <a:xfrm>
            <a:off x="0" y="0"/>
            <a:ext cx="12192000" cy="6858000"/>
          </a:xfrm>
          <a:prstGeom prst="rect">
            <a:avLst/>
          </a:prstGeom>
          <a:solidFill>
            <a:srgbClr val="00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Arial" panose="020B0604020202020204" pitchFamily="34" charset="0"/>
              <a:cs typeface="Arial" panose="020B0604020202020204" pitchFamily="34" charset="0"/>
            </a:endParaRPr>
          </a:p>
        </p:txBody>
      </p:sp>
      <p:pic>
        <p:nvPicPr>
          <p:cNvPr id="9" name="Grafik 8">
            <a:extLst>
              <a:ext uri="{FF2B5EF4-FFF2-40B4-BE49-F238E27FC236}">
                <a16:creationId xmlns:a16="http://schemas.microsoft.com/office/drawing/2014/main" id="{9AB10A2C-8E9D-2343-8288-2D5D967A472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044462"/>
            <a:ext cx="12192000" cy="2813538"/>
          </a:xfrm>
          <a:prstGeom prst="rect">
            <a:avLst/>
          </a:prstGeom>
        </p:spPr>
      </p:pic>
      <p:sp>
        <p:nvSpPr>
          <p:cNvPr id="5" name="Fußzeilenplatzhalter 4">
            <a:extLst>
              <a:ext uri="{FF2B5EF4-FFF2-40B4-BE49-F238E27FC236}">
                <a16:creationId xmlns:a16="http://schemas.microsoft.com/office/drawing/2014/main" id="{5A3381FA-7DBF-46A6-BC24-AB6DA7E67B12}"/>
              </a:ext>
            </a:extLst>
          </p:cNvPr>
          <p:cNvSpPr>
            <a:spLocks noGrp="1"/>
          </p:cNvSpPr>
          <p:nvPr>
            <p:ph type="ftr" sz="quarter" idx="11"/>
          </p:nvPr>
        </p:nvSpPr>
        <p:spPr>
          <a:xfrm>
            <a:off x="1333595" y="5622575"/>
            <a:ext cx="10397084" cy="896321"/>
          </a:xfrm>
          <a:prstGeom prst="rect">
            <a:avLst/>
          </a:prstGeom>
        </p:spPr>
        <p:txBody>
          <a:bodyPr lIns="0" tIns="0"/>
          <a:lstStyle>
            <a:lvl1pPr algn="l">
              <a:lnSpc>
                <a:spcPct val="150000"/>
              </a:lnSpc>
              <a:defRPr sz="2000" b="0" i="0" spc="0">
                <a:solidFill>
                  <a:schemeClr val="bg1"/>
                </a:solidFill>
                <a:latin typeface="Spartan" pitchFamily="2" charset="77"/>
              </a:defRPr>
            </a:lvl1pPr>
          </a:lstStyle>
          <a:p>
            <a:r>
              <a:rPr lang="de-DE" dirty="0"/>
              <a:t>Titel &amp; Name</a:t>
            </a:r>
          </a:p>
          <a:p>
            <a:r>
              <a:rPr lang="de-DE" dirty="0"/>
              <a:t>Institut</a:t>
            </a:r>
          </a:p>
        </p:txBody>
      </p:sp>
      <p:sp>
        <p:nvSpPr>
          <p:cNvPr id="13" name="Titel 1">
            <a:extLst>
              <a:ext uri="{FF2B5EF4-FFF2-40B4-BE49-F238E27FC236}">
                <a16:creationId xmlns:a16="http://schemas.microsoft.com/office/drawing/2014/main" id="{98F6D78E-AEAB-4D15-95A6-F747FBAB31CE}"/>
              </a:ext>
            </a:extLst>
          </p:cNvPr>
          <p:cNvSpPr>
            <a:spLocks noGrp="1"/>
          </p:cNvSpPr>
          <p:nvPr>
            <p:ph type="ctrTitle"/>
          </p:nvPr>
        </p:nvSpPr>
        <p:spPr>
          <a:xfrm>
            <a:off x="1333595" y="1973966"/>
            <a:ext cx="10397085" cy="1611917"/>
          </a:xfrm>
          <a:prstGeom prst="rect">
            <a:avLst/>
          </a:prstGeom>
          <a:noFill/>
        </p:spPr>
        <p:txBody>
          <a:bodyPr lIns="0" tIns="0" rIns="0" anchor="t">
            <a:normAutofit/>
          </a:bodyPr>
          <a:lstStyle>
            <a:lvl1pPr algn="l">
              <a:lnSpc>
                <a:spcPct val="120000"/>
              </a:lnSpc>
              <a:defRPr sz="3600" b="1" i="0" cap="none" spc="0" baseline="0">
                <a:solidFill>
                  <a:schemeClr val="bg1"/>
                </a:solidFill>
                <a:latin typeface="Arial" panose="020B0604020202020204" pitchFamily="34" charset="0"/>
                <a:cs typeface="Arial" panose="020B0604020202020204" pitchFamily="34" charset="0"/>
              </a:defRPr>
            </a:lvl1pPr>
          </a:lstStyle>
          <a:p>
            <a:r>
              <a:rPr lang="de-DE" dirty="0"/>
              <a:t>Mastertitelformat bearbeiten</a:t>
            </a:r>
          </a:p>
        </p:txBody>
      </p:sp>
      <p:sp>
        <p:nvSpPr>
          <p:cNvPr id="14" name="Untertitel 2">
            <a:extLst>
              <a:ext uri="{FF2B5EF4-FFF2-40B4-BE49-F238E27FC236}">
                <a16:creationId xmlns:a16="http://schemas.microsoft.com/office/drawing/2014/main" id="{71C30BD1-38AF-4C3B-BC9D-EFB3EF16489B}"/>
              </a:ext>
            </a:extLst>
          </p:cNvPr>
          <p:cNvSpPr>
            <a:spLocks noGrp="1"/>
          </p:cNvSpPr>
          <p:nvPr>
            <p:ph type="subTitle" idx="1"/>
          </p:nvPr>
        </p:nvSpPr>
        <p:spPr>
          <a:xfrm>
            <a:off x="1333596" y="3818253"/>
            <a:ext cx="10397084" cy="999932"/>
          </a:xfrm>
          <a:prstGeom prst="rect">
            <a:avLst/>
          </a:prstGeom>
        </p:spPr>
        <p:txBody>
          <a:bodyPr lIns="0" tIns="0" rIns="0">
            <a:normAutofit/>
          </a:bodyPr>
          <a:lstStyle>
            <a:lvl1pPr marL="0" indent="0" algn="l">
              <a:buNone/>
              <a:defRPr sz="2600" b="0" i="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pic>
        <p:nvPicPr>
          <p:cNvPr id="11" name="Grafik 10">
            <a:extLst>
              <a:ext uri="{FF2B5EF4-FFF2-40B4-BE49-F238E27FC236}">
                <a16:creationId xmlns:a16="http://schemas.microsoft.com/office/drawing/2014/main" id="{C16A8720-30B5-4C6D-9EC2-6CBC9EA5347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28032" y="244637"/>
            <a:ext cx="1831305" cy="648000"/>
          </a:xfrm>
          <a:prstGeom prst="rect">
            <a:avLst/>
          </a:prstGeom>
        </p:spPr>
      </p:pic>
    </p:spTree>
    <p:extLst>
      <p:ext uri="{BB962C8B-B14F-4D97-AF65-F5344CB8AC3E}">
        <p14:creationId xmlns:p14="http://schemas.microsoft.com/office/powerpoint/2010/main" val="468568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folie-1">
    <p:bg>
      <p:bgPr>
        <a:solidFill>
          <a:schemeClr val="bg1"/>
        </a:solidFill>
        <a:effectLst/>
      </p:bgPr>
    </p:bg>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A063EAD2-69D9-CD41-8A47-FB81C380401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044462"/>
            <a:ext cx="12192000" cy="2813538"/>
          </a:xfrm>
          <a:prstGeom prst="rect">
            <a:avLst/>
          </a:prstGeom>
        </p:spPr>
      </p:pic>
      <p:sp>
        <p:nvSpPr>
          <p:cNvPr id="9" name="Fußzeilenplatzhalter 4">
            <a:extLst>
              <a:ext uri="{FF2B5EF4-FFF2-40B4-BE49-F238E27FC236}">
                <a16:creationId xmlns:a16="http://schemas.microsoft.com/office/drawing/2014/main" id="{28FB30E5-856C-E84F-94AD-70136233FB06}"/>
              </a:ext>
            </a:extLst>
          </p:cNvPr>
          <p:cNvSpPr>
            <a:spLocks noGrp="1"/>
          </p:cNvSpPr>
          <p:nvPr>
            <p:ph type="ftr" sz="quarter" idx="11"/>
          </p:nvPr>
        </p:nvSpPr>
        <p:spPr>
          <a:xfrm>
            <a:off x="1333595" y="5622575"/>
            <a:ext cx="10397084" cy="896321"/>
          </a:xfrm>
          <a:prstGeom prst="rect">
            <a:avLst/>
          </a:prstGeom>
        </p:spPr>
        <p:txBody>
          <a:bodyPr lIns="0" tIns="0"/>
          <a:lstStyle>
            <a:lvl1pPr algn="l">
              <a:lnSpc>
                <a:spcPct val="150000"/>
              </a:lnSpc>
              <a:defRPr sz="2000" b="0" i="0" spc="0">
                <a:solidFill>
                  <a:schemeClr val="bg1"/>
                </a:solidFill>
                <a:latin typeface="+mn-lt"/>
              </a:defRPr>
            </a:lvl1pPr>
          </a:lstStyle>
          <a:p>
            <a:r>
              <a:rPr lang="de-DE" dirty="0"/>
              <a:t>Titel &amp; Name</a:t>
            </a:r>
          </a:p>
          <a:p>
            <a:r>
              <a:rPr lang="de-DE" dirty="0"/>
              <a:t>Institut</a:t>
            </a:r>
          </a:p>
        </p:txBody>
      </p:sp>
      <p:sp>
        <p:nvSpPr>
          <p:cNvPr id="10" name="Titel 1">
            <a:extLst>
              <a:ext uri="{FF2B5EF4-FFF2-40B4-BE49-F238E27FC236}">
                <a16:creationId xmlns:a16="http://schemas.microsoft.com/office/drawing/2014/main" id="{AE4DC475-0773-FD4F-8894-FD86AB375A42}"/>
              </a:ext>
            </a:extLst>
          </p:cNvPr>
          <p:cNvSpPr>
            <a:spLocks noGrp="1"/>
          </p:cNvSpPr>
          <p:nvPr>
            <p:ph type="ctrTitle"/>
          </p:nvPr>
        </p:nvSpPr>
        <p:spPr>
          <a:xfrm>
            <a:off x="1333595" y="1979827"/>
            <a:ext cx="10397085" cy="1611917"/>
          </a:xfrm>
          <a:prstGeom prst="rect">
            <a:avLst/>
          </a:prstGeom>
          <a:noFill/>
        </p:spPr>
        <p:txBody>
          <a:bodyPr lIns="0" tIns="0" rIns="0" anchor="t">
            <a:normAutofit/>
          </a:bodyPr>
          <a:lstStyle>
            <a:lvl1pPr algn="l">
              <a:lnSpc>
                <a:spcPct val="120000"/>
              </a:lnSpc>
              <a:defRPr sz="3600" b="1" i="0" cap="none" spc="0" baseline="0">
                <a:solidFill>
                  <a:srgbClr val="004A7D"/>
                </a:solidFill>
                <a:latin typeface="+mn-lt"/>
                <a:cs typeface="Arial" panose="020B0604020202020204" pitchFamily="34" charset="0"/>
              </a:defRPr>
            </a:lvl1pPr>
          </a:lstStyle>
          <a:p>
            <a:r>
              <a:rPr lang="de-DE" dirty="0"/>
              <a:t>Mastertitelformat bearbeiten</a:t>
            </a:r>
          </a:p>
        </p:txBody>
      </p:sp>
      <p:sp>
        <p:nvSpPr>
          <p:cNvPr id="11" name="Untertitel 2">
            <a:extLst>
              <a:ext uri="{FF2B5EF4-FFF2-40B4-BE49-F238E27FC236}">
                <a16:creationId xmlns:a16="http://schemas.microsoft.com/office/drawing/2014/main" id="{C0AF655A-574C-354D-BC9B-554D42DDD4BE}"/>
              </a:ext>
            </a:extLst>
          </p:cNvPr>
          <p:cNvSpPr>
            <a:spLocks noGrp="1"/>
          </p:cNvSpPr>
          <p:nvPr>
            <p:ph type="subTitle" idx="1"/>
          </p:nvPr>
        </p:nvSpPr>
        <p:spPr>
          <a:xfrm>
            <a:off x="1333596" y="3818253"/>
            <a:ext cx="10397084" cy="999932"/>
          </a:xfrm>
          <a:prstGeom prst="rect">
            <a:avLst/>
          </a:prstGeom>
        </p:spPr>
        <p:txBody>
          <a:bodyPr lIns="0" tIns="0" rIns="0">
            <a:normAutofit/>
          </a:bodyPr>
          <a:lstStyle>
            <a:lvl1pPr marL="0" indent="0" algn="l">
              <a:buNone/>
              <a:defRPr sz="2600" b="0" i="0" baseline="0">
                <a:solidFill>
                  <a:srgbClr val="004A7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Tree>
    <p:extLst>
      <p:ext uri="{BB962C8B-B14F-4D97-AF65-F5344CB8AC3E}">
        <p14:creationId xmlns:p14="http://schemas.microsoft.com/office/powerpoint/2010/main" val="33242001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Kapitelfolie">
    <p:spTree>
      <p:nvGrpSpPr>
        <p:cNvPr id="1" name=""/>
        <p:cNvGrpSpPr/>
        <p:nvPr/>
      </p:nvGrpSpPr>
      <p:grpSpPr>
        <a:xfrm>
          <a:off x="0" y="0"/>
          <a:ext cx="0" cy="0"/>
          <a:chOff x="0" y="0"/>
          <a:chExt cx="0" cy="0"/>
        </a:xfrm>
      </p:grpSpPr>
      <p:sp>
        <p:nvSpPr>
          <p:cNvPr id="12" name="Titel 1">
            <a:extLst>
              <a:ext uri="{FF2B5EF4-FFF2-40B4-BE49-F238E27FC236}">
                <a16:creationId xmlns:a16="http://schemas.microsoft.com/office/drawing/2014/main" id="{0C982A6E-B854-614E-80C2-782A66419C20}"/>
              </a:ext>
            </a:extLst>
          </p:cNvPr>
          <p:cNvSpPr>
            <a:spLocks noGrp="1"/>
          </p:cNvSpPr>
          <p:nvPr>
            <p:ph type="ctrTitle"/>
          </p:nvPr>
        </p:nvSpPr>
        <p:spPr>
          <a:xfrm>
            <a:off x="902677" y="1968104"/>
            <a:ext cx="10828004" cy="1611917"/>
          </a:xfrm>
          <a:prstGeom prst="rect">
            <a:avLst/>
          </a:prstGeom>
          <a:noFill/>
        </p:spPr>
        <p:txBody>
          <a:bodyPr lIns="0" tIns="0" rIns="0" anchor="t">
            <a:normAutofit/>
          </a:bodyPr>
          <a:lstStyle>
            <a:lvl1pPr algn="l">
              <a:lnSpc>
                <a:spcPct val="120000"/>
              </a:lnSpc>
              <a:defRPr sz="3000" b="1" i="0" cap="none" spc="0" baseline="0">
                <a:solidFill>
                  <a:srgbClr val="004A7D"/>
                </a:solidFill>
                <a:latin typeface="+mn-lt"/>
                <a:cs typeface="Arial" panose="020B0604020202020204" pitchFamily="34" charset="0"/>
              </a:defRPr>
            </a:lvl1pPr>
          </a:lstStyle>
          <a:p>
            <a:r>
              <a:rPr lang="de-DE" dirty="0"/>
              <a:t>Mastertitelformat bearbeiten</a:t>
            </a:r>
          </a:p>
        </p:txBody>
      </p:sp>
      <p:sp>
        <p:nvSpPr>
          <p:cNvPr id="13" name="Untertitel 2">
            <a:extLst>
              <a:ext uri="{FF2B5EF4-FFF2-40B4-BE49-F238E27FC236}">
                <a16:creationId xmlns:a16="http://schemas.microsoft.com/office/drawing/2014/main" id="{F72706C7-B025-2E4B-99F6-271DCFCCB53E}"/>
              </a:ext>
            </a:extLst>
          </p:cNvPr>
          <p:cNvSpPr>
            <a:spLocks noGrp="1"/>
          </p:cNvSpPr>
          <p:nvPr>
            <p:ph type="subTitle" idx="1"/>
          </p:nvPr>
        </p:nvSpPr>
        <p:spPr>
          <a:xfrm>
            <a:off x="902677" y="3800669"/>
            <a:ext cx="10828003" cy="999932"/>
          </a:xfrm>
          <a:prstGeom prst="rect">
            <a:avLst/>
          </a:prstGeom>
        </p:spPr>
        <p:txBody>
          <a:bodyPr lIns="0" tIns="0" rIns="0">
            <a:normAutofit/>
          </a:bodyPr>
          <a:lstStyle>
            <a:lvl1pPr marL="0" indent="0" algn="l">
              <a:buNone/>
              <a:defRPr sz="2600" b="1" i="0" baseline="0">
                <a:solidFill>
                  <a:srgbClr val="004A7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Tree>
    <p:extLst>
      <p:ext uri="{BB962C8B-B14F-4D97-AF65-F5344CB8AC3E}">
        <p14:creationId xmlns:p14="http://schemas.microsoft.com/office/powerpoint/2010/main" val="35744861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Inhalt + Titel">
    <p:spTree>
      <p:nvGrpSpPr>
        <p:cNvPr id="1" name=""/>
        <p:cNvGrpSpPr/>
        <p:nvPr/>
      </p:nvGrpSpPr>
      <p:grpSpPr>
        <a:xfrm>
          <a:off x="0" y="0"/>
          <a:ext cx="0" cy="0"/>
          <a:chOff x="0" y="0"/>
          <a:chExt cx="0" cy="0"/>
        </a:xfrm>
      </p:grpSpPr>
      <p:sp>
        <p:nvSpPr>
          <p:cNvPr id="9" name="Inhaltsplatzhalter 2">
            <a:extLst>
              <a:ext uri="{FF2B5EF4-FFF2-40B4-BE49-F238E27FC236}">
                <a16:creationId xmlns:a16="http://schemas.microsoft.com/office/drawing/2014/main" id="{C27592B3-D4DC-E24F-AA1C-2A05D60DD6CE}"/>
              </a:ext>
            </a:extLst>
          </p:cNvPr>
          <p:cNvSpPr>
            <a:spLocks noGrp="1"/>
          </p:cNvSpPr>
          <p:nvPr>
            <p:ph idx="12"/>
          </p:nvPr>
        </p:nvSpPr>
        <p:spPr>
          <a:xfrm>
            <a:off x="902677" y="1721708"/>
            <a:ext cx="10828004" cy="4213234"/>
          </a:xfrm>
          <a:prstGeom prst="rect">
            <a:avLst/>
          </a:prstGeom>
        </p:spPr>
        <p:txBody>
          <a:bodyPr lIns="0" rIns="0"/>
          <a:lstStyle>
            <a:lvl1pPr marL="0" indent="0">
              <a:buClr>
                <a:srgbClr val="004A7D"/>
              </a:buClr>
              <a:buSzPct val="110000"/>
              <a:buFont typeface="Wingdings" pitchFamily="2" charset="2"/>
              <a:buNone/>
              <a:defRPr sz="1800">
                <a:latin typeface="+mn-lt"/>
              </a:defRPr>
            </a:lvl1pPr>
            <a:lvl2pPr marL="685800" indent="-228600">
              <a:buClr>
                <a:srgbClr val="004A7D"/>
              </a:buClr>
              <a:buSzPct val="110000"/>
              <a:buFont typeface="Wingdings" pitchFamily="2" charset="2"/>
              <a:buChar char="§"/>
              <a:defRPr sz="1600">
                <a:latin typeface="+mn-lt"/>
              </a:defRPr>
            </a:lvl2pPr>
            <a:lvl3pPr marL="1143000" indent="-228600">
              <a:buClr>
                <a:srgbClr val="004A7D"/>
              </a:buClr>
              <a:buSzPct val="110000"/>
              <a:buFont typeface="Wingdings" pitchFamily="2" charset="2"/>
              <a:buChar char="§"/>
              <a:defRPr sz="1400">
                <a:latin typeface="+mn-lt"/>
              </a:defRPr>
            </a:lvl3pPr>
            <a:lvl4pPr marL="1600200" indent="-228600">
              <a:buClr>
                <a:srgbClr val="004A7D"/>
              </a:buClr>
              <a:buSzPct val="110000"/>
              <a:buFont typeface="Wingdings" pitchFamily="2" charset="2"/>
              <a:buChar char="§"/>
              <a:defRPr sz="1400">
                <a:latin typeface="+mn-lt"/>
              </a:defRPr>
            </a:lvl4pPr>
            <a:lvl5pPr marL="2057400" indent="-228600">
              <a:buClr>
                <a:srgbClr val="004A7D"/>
              </a:buClr>
              <a:buSzPct val="110000"/>
              <a:buFont typeface="Wingdings" pitchFamily="2" charset="2"/>
              <a:buChar char="§"/>
              <a:defRPr sz="1200">
                <a:latin typeface="+mn-l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itel 4">
            <a:extLst>
              <a:ext uri="{FF2B5EF4-FFF2-40B4-BE49-F238E27FC236}">
                <a16:creationId xmlns:a16="http://schemas.microsoft.com/office/drawing/2014/main" id="{EDE3F634-B07A-6F47-9151-9C187E088330}"/>
              </a:ext>
            </a:extLst>
          </p:cNvPr>
          <p:cNvSpPr>
            <a:spLocks noGrp="1"/>
          </p:cNvSpPr>
          <p:nvPr>
            <p:ph type="title"/>
          </p:nvPr>
        </p:nvSpPr>
        <p:spPr>
          <a:xfrm>
            <a:off x="902677" y="923058"/>
            <a:ext cx="10828004" cy="781764"/>
          </a:xfrm>
          <a:prstGeom prst="rect">
            <a:avLst/>
          </a:prstGeom>
        </p:spPr>
        <p:txBody>
          <a:bodyPr lIns="0" tIns="0"/>
          <a:lstStyle>
            <a:lvl1pPr>
              <a:defRPr sz="2000" b="1" i="0">
                <a:solidFill>
                  <a:srgbClr val="004A7D"/>
                </a:solidFill>
                <a:latin typeface="+mn-lt"/>
              </a:defRPr>
            </a:lvl1pPr>
          </a:lstStyle>
          <a:p>
            <a:r>
              <a:rPr lang="de-DE" dirty="0"/>
              <a:t>Mastertitelformat bearbeiten</a:t>
            </a:r>
          </a:p>
        </p:txBody>
      </p:sp>
      <p:sp>
        <p:nvSpPr>
          <p:cNvPr id="2" name="Textfeld 1">
            <a:extLst>
              <a:ext uri="{FF2B5EF4-FFF2-40B4-BE49-F238E27FC236}">
                <a16:creationId xmlns:a16="http://schemas.microsoft.com/office/drawing/2014/main" id="{035D39A1-1AA2-FBAA-E6E5-B1368A0E814A}"/>
              </a:ext>
            </a:extLst>
          </p:cNvPr>
          <p:cNvSpPr txBox="1"/>
          <p:nvPr userDrawn="1"/>
        </p:nvSpPr>
        <p:spPr>
          <a:xfrm>
            <a:off x="2729552" y="6455391"/>
            <a:ext cx="0" cy="0"/>
          </a:xfrm>
          <a:prstGeom prst="rect">
            <a:avLst/>
          </a:prstGeom>
        </p:spPr>
        <p:txBody>
          <a:bodyPr wrap="none" lIns="0" rIns="0" rtlCol="0" anchor="t">
            <a:normAutofit fontScale="25000" lnSpcReduction="20000"/>
          </a:bodyPr>
          <a:lstStyle/>
          <a:p>
            <a:pPr algn="l"/>
            <a:endParaRPr lang="de-DE" sz="2000" b="1" i="0" dirty="0">
              <a:solidFill>
                <a:srgbClr val="004A7D"/>
              </a:solidFill>
              <a:latin typeface="Spartan ExtraBold" pitchFamily="2" charset="77"/>
            </a:endParaRPr>
          </a:p>
        </p:txBody>
      </p:sp>
    </p:spTree>
    <p:extLst>
      <p:ext uri="{BB962C8B-B14F-4D97-AF65-F5344CB8AC3E}">
        <p14:creationId xmlns:p14="http://schemas.microsoft.com/office/powerpoint/2010/main" val="1116897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Inhalt 2-spaltig + Titel">
    <p:spTree>
      <p:nvGrpSpPr>
        <p:cNvPr id="1" name=""/>
        <p:cNvGrpSpPr/>
        <p:nvPr/>
      </p:nvGrpSpPr>
      <p:grpSpPr>
        <a:xfrm>
          <a:off x="0" y="0"/>
          <a:ext cx="0" cy="0"/>
          <a:chOff x="0" y="0"/>
          <a:chExt cx="0" cy="0"/>
        </a:xfrm>
      </p:grpSpPr>
      <p:sp>
        <p:nvSpPr>
          <p:cNvPr id="13" name="Inhaltsplatzhalter 2">
            <a:extLst>
              <a:ext uri="{FF2B5EF4-FFF2-40B4-BE49-F238E27FC236}">
                <a16:creationId xmlns:a16="http://schemas.microsoft.com/office/drawing/2014/main" id="{960BD8C6-7AB3-C64F-8C75-0984F7FD809D}"/>
              </a:ext>
            </a:extLst>
          </p:cNvPr>
          <p:cNvSpPr>
            <a:spLocks noGrp="1"/>
          </p:cNvSpPr>
          <p:nvPr>
            <p:ph idx="12"/>
          </p:nvPr>
        </p:nvSpPr>
        <p:spPr>
          <a:xfrm>
            <a:off x="902676" y="1721708"/>
            <a:ext cx="5259227" cy="4213234"/>
          </a:xfrm>
          <a:prstGeom prst="rect">
            <a:avLst/>
          </a:prstGeom>
        </p:spPr>
        <p:txBody>
          <a:bodyPr lIns="0" rIns="0"/>
          <a:lstStyle>
            <a:lvl1pPr marL="0" indent="0">
              <a:buClr>
                <a:srgbClr val="004A7D"/>
              </a:buClr>
              <a:buSzPct val="110000"/>
              <a:buFont typeface="Wingdings" pitchFamily="2" charset="2"/>
              <a:buNone/>
              <a:defRPr sz="1800">
                <a:latin typeface="+mn-lt"/>
              </a:defRPr>
            </a:lvl1pPr>
            <a:lvl2pPr marL="685800" indent="-228600">
              <a:buClr>
                <a:srgbClr val="004A7D"/>
              </a:buClr>
              <a:buSzPct val="110000"/>
              <a:buFont typeface="Wingdings" pitchFamily="2" charset="2"/>
              <a:buChar char="§"/>
              <a:defRPr sz="1600">
                <a:latin typeface="+mn-lt"/>
              </a:defRPr>
            </a:lvl2pPr>
            <a:lvl3pPr marL="1143000" indent="-228600">
              <a:buClr>
                <a:srgbClr val="004A7D"/>
              </a:buClr>
              <a:buSzPct val="110000"/>
              <a:buFont typeface="Wingdings" pitchFamily="2" charset="2"/>
              <a:buChar char="§"/>
              <a:defRPr sz="1400">
                <a:latin typeface="+mn-lt"/>
              </a:defRPr>
            </a:lvl3pPr>
            <a:lvl4pPr marL="1600200" indent="-228600">
              <a:buClr>
                <a:srgbClr val="004A7D"/>
              </a:buClr>
              <a:buSzPct val="110000"/>
              <a:buFont typeface="Wingdings" pitchFamily="2" charset="2"/>
              <a:buChar char="§"/>
              <a:defRPr sz="1400">
                <a:latin typeface="+mn-lt"/>
              </a:defRPr>
            </a:lvl4pPr>
            <a:lvl5pPr marL="2057400" indent="-228600">
              <a:buClr>
                <a:srgbClr val="004A7D"/>
              </a:buClr>
              <a:buSzPct val="110000"/>
              <a:buFont typeface="Wingdings" pitchFamily="2" charset="2"/>
              <a:buChar char="§"/>
              <a:defRPr sz="1200">
                <a:latin typeface="+mn-l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6" name="Inhaltsplatzhalter 2">
            <a:extLst>
              <a:ext uri="{FF2B5EF4-FFF2-40B4-BE49-F238E27FC236}">
                <a16:creationId xmlns:a16="http://schemas.microsoft.com/office/drawing/2014/main" id="{64349417-2101-9E4F-957C-40EE9DC94BA6}"/>
              </a:ext>
            </a:extLst>
          </p:cNvPr>
          <p:cNvSpPr>
            <a:spLocks noGrp="1"/>
          </p:cNvSpPr>
          <p:nvPr>
            <p:ph idx="13"/>
          </p:nvPr>
        </p:nvSpPr>
        <p:spPr>
          <a:xfrm>
            <a:off x="6471454" y="1721708"/>
            <a:ext cx="5259227" cy="4213234"/>
          </a:xfrm>
          <a:prstGeom prst="rect">
            <a:avLst/>
          </a:prstGeom>
        </p:spPr>
        <p:txBody>
          <a:bodyPr lIns="0" rIns="0"/>
          <a:lstStyle>
            <a:lvl1pPr marL="0" indent="0">
              <a:buClr>
                <a:srgbClr val="004A7D"/>
              </a:buClr>
              <a:buSzPct val="110000"/>
              <a:buFont typeface="Wingdings" pitchFamily="2" charset="2"/>
              <a:buNone/>
              <a:defRPr sz="1800">
                <a:latin typeface="Spartan" pitchFamily="2" charset="77"/>
              </a:defRPr>
            </a:lvl1pPr>
            <a:lvl2pPr marL="685800" indent="-228600">
              <a:buClr>
                <a:srgbClr val="004A7D"/>
              </a:buClr>
              <a:buSzPct val="110000"/>
              <a:buFont typeface="Wingdings" pitchFamily="2" charset="2"/>
              <a:buChar char="§"/>
              <a:defRPr sz="1600">
                <a:latin typeface="Spartan" pitchFamily="2" charset="77"/>
              </a:defRPr>
            </a:lvl2pPr>
            <a:lvl3pPr marL="1143000" indent="-228600">
              <a:buClr>
                <a:srgbClr val="004A7D"/>
              </a:buClr>
              <a:buSzPct val="110000"/>
              <a:buFont typeface="Wingdings" pitchFamily="2" charset="2"/>
              <a:buChar char="§"/>
              <a:defRPr sz="1400">
                <a:latin typeface="Spartan" pitchFamily="2" charset="77"/>
              </a:defRPr>
            </a:lvl3pPr>
            <a:lvl4pPr marL="1600200" indent="-228600">
              <a:buClr>
                <a:srgbClr val="004A7D"/>
              </a:buClr>
              <a:buSzPct val="110000"/>
              <a:buFont typeface="Wingdings" pitchFamily="2" charset="2"/>
              <a:buChar char="§"/>
              <a:defRPr sz="1400">
                <a:latin typeface="Spartan" pitchFamily="2" charset="77"/>
              </a:defRPr>
            </a:lvl4pPr>
            <a:lvl5pPr marL="2057400" indent="-228600">
              <a:buClr>
                <a:srgbClr val="004A7D"/>
              </a:buClr>
              <a:buSzPct val="110000"/>
              <a:buFont typeface="Wingdings" pitchFamily="2" charset="2"/>
              <a:buChar char="§"/>
              <a:defRPr sz="1200">
                <a:latin typeface="Spartan" pitchFamily="2" charset="77"/>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itel 4">
            <a:extLst>
              <a:ext uri="{FF2B5EF4-FFF2-40B4-BE49-F238E27FC236}">
                <a16:creationId xmlns:a16="http://schemas.microsoft.com/office/drawing/2014/main" id="{BCAE72CF-FE3E-B44F-A41E-BFF4769C3051}"/>
              </a:ext>
            </a:extLst>
          </p:cNvPr>
          <p:cNvSpPr>
            <a:spLocks noGrp="1"/>
          </p:cNvSpPr>
          <p:nvPr>
            <p:ph type="title"/>
          </p:nvPr>
        </p:nvSpPr>
        <p:spPr>
          <a:xfrm>
            <a:off x="902677" y="923058"/>
            <a:ext cx="10828004" cy="781764"/>
          </a:xfrm>
          <a:prstGeom prst="rect">
            <a:avLst/>
          </a:prstGeom>
        </p:spPr>
        <p:txBody>
          <a:bodyPr lIns="0" tIns="0"/>
          <a:lstStyle>
            <a:lvl1pPr>
              <a:defRPr sz="2000" b="1" i="0">
                <a:solidFill>
                  <a:srgbClr val="004A7D"/>
                </a:solidFill>
                <a:latin typeface="Spartan ExtraBold" pitchFamily="2" charset="77"/>
              </a:defRPr>
            </a:lvl1pPr>
          </a:lstStyle>
          <a:p>
            <a:r>
              <a:rPr lang="de-DE" dirty="0"/>
              <a:t>Mastertitelformat bearbeiten</a:t>
            </a:r>
          </a:p>
        </p:txBody>
      </p:sp>
    </p:spTree>
    <p:extLst>
      <p:ext uri="{BB962C8B-B14F-4D97-AF65-F5344CB8AC3E}">
        <p14:creationId xmlns:p14="http://schemas.microsoft.com/office/powerpoint/2010/main" val="28733075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Inhalt">
    <p:spTree>
      <p:nvGrpSpPr>
        <p:cNvPr id="1" name=""/>
        <p:cNvGrpSpPr/>
        <p:nvPr/>
      </p:nvGrpSpPr>
      <p:grpSpPr>
        <a:xfrm>
          <a:off x="0" y="0"/>
          <a:ext cx="0" cy="0"/>
          <a:chOff x="0" y="0"/>
          <a:chExt cx="0" cy="0"/>
        </a:xfrm>
      </p:grpSpPr>
      <p:sp>
        <p:nvSpPr>
          <p:cNvPr id="10" name="Inhaltsplatzhalter 2">
            <a:extLst>
              <a:ext uri="{FF2B5EF4-FFF2-40B4-BE49-F238E27FC236}">
                <a16:creationId xmlns:a16="http://schemas.microsoft.com/office/drawing/2014/main" id="{5244DFFF-5FDB-2845-9FB3-C504544BB021}"/>
              </a:ext>
            </a:extLst>
          </p:cNvPr>
          <p:cNvSpPr>
            <a:spLocks noGrp="1"/>
          </p:cNvSpPr>
          <p:nvPr>
            <p:ph idx="12"/>
          </p:nvPr>
        </p:nvSpPr>
        <p:spPr>
          <a:xfrm>
            <a:off x="902677" y="864231"/>
            <a:ext cx="10828004" cy="5070711"/>
          </a:xfrm>
          <a:prstGeom prst="rect">
            <a:avLst/>
          </a:prstGeom>
        </p:spPr>
        <p:txBody>
          <a:bodyPr lIns="0" rIns="0"/>
          <a:lstStyle>
            <a:lvl1pPr marL="0" indent="0">
              <a:buClr>
                <a:srgbClr val="004A7D"/>
              </a:buClr>
              <a:buSzPct val="110000"/>
              <a:buFont typeface="Wingdings" pitchFamily="2" charset="2"/>
              <a:buNone/>
              <a:defRPr sz="1800">
                <a:latin typeface="+mn-lt"/>
              </a:defRPr>
            </a:lvl1pPr>
            <a:lvl2pPr marL="685800" indent="-228600">
              <a:buClr>
                <a:srgbClr val="004A7D"/>
              </a:buClr>
              <a:buSzPct val="110000"/>
              <a:buFont typeface="Wingdings" pitchFamily="2" charset="2"/>
              <a:buChar char="§"/>
              <a:defRPr sz="1600">
                <a:latin typeface="+mn-lt"/>
              </a:defRPr>
            </a:lvl2pPr>
            <a:lvl3pPr marL="1143000" indent="-228600">
              <a:buClr>
                <a:srgbClr val="004A7D"/>
              </a:buClr>
              <a:buSzPct val="110000"/>
              <a:buFont typeface="Wingdings" pitchFamily="2" charset="2"/>
              <a:buChar char="§"/>
              <a:defRPr sz="1400">
                <a:latin typeface="+mn-lt"/>
              </a:defRPr>
            </a:lvl3pPr>
            <a:lvl4pPr marL="1600200" indent="-228600">
              <a:buClr>
                <a:srgbClr val="004A7D"/>
              </a:buClr>
              <a:buSzPct val="110000"/>
              <a:buFont typeface="Wingdings" pitchFamily="2" charset="2"/>
              <a:buChar char="§"/>
              <a:defRPr sz="1400">
                <a:latin typeface="+mn-lt"/>
              </a:defRPr>
            </a:lvl4pPr>
            <a:lvl5pPr marL="2057400" indent="-228600">
              <a:buClr>
                <a:srgbClr val="004A7D"/>
              </a:buClr>
              <a:buSzPct val="110000"/>
              <a:buFont typeface="Wingdings" pitchFamily="2" charset="2"/>
              <a:buChar char="§"/>
              <a:defRPr sz="1200">
                <a:latin typeface="+mn-l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4971675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Inhalt 2-spaltig">
    <p:spTree>
      <p:nvGrpSpPr>
        <p:cNvPr id="1" name=""/>
        <p:cNvGrpSpPr/>
        <p:nvPr/>
      </p:nvGrpSpPr>
      <p:grpSpPr>
        <a:xfrm>
          <a:off x="0" y="0"/>
          <a:ext cx="0" cy="0"/>
          <a:chOff x="0" y="0"/>
          <a:chExt cx="0" cy="0"/>
        </a:xfrm>
      </p:grpSpPr>
      <p:sp>
        <p:nvSpPr>
          <p:cNvPr id="11" name="Inhaltsplatzhalter 2">
            <a:extLst>
              <a:ext uri="{FF2B5EF4-FFF2-40B4-BE49-F238E27FC236}">
                <a16:creationId xmlns:a16="http://schemas.microsoft.com/office/drawing/2014/main" id="{EC617361-E60C-DE46-BBF4-073B94746F1F}"/>
              </a:ext>
            </a:extLst>
          </p:cNvPr>
          <p:cNvSpPr>
            <a:spLocks noGrp="1"/>
          </p:cNvSpPr>
          <p:nvPr>
            <p:ph idx="12"/>
          </p:nvPr>
        </p:nvSpPr>
        <p:spPr>
          <a:xfrm>
            <a:off x="6471453" y="864231"/>
            <a:ext cx="5259227" cy="5070711"/>
          </a:xfrm>
          <a:prstGeom prst="rect">
            <a:avLst/>
          </a:prstGeom>
        </p:spPr>
        <p:txBody>
          <a:bodyPr lIns="0" rIns="0"/>
          <a:lstStyle>
            <a:lvl1pPr marL="0" indent="0">
              <a:buClr>
                <a:srgbClr val="004A7D"/>
              </a:buClr>
              <a:buSzPct val="110000"/>
              <a:buFont typeface="Wingdings" pitchFamily="2" charset="2"/>
              <a:buNone/>
              <a:defRPr sz="1800">
                <a:latin typeface="+mn-lt"/>
              </a:defRPr>
            </a:lvl1pPr>
            <a:lvl2pPr marL="685800" indent="-228600">
              <a:buClr>
                <a:srgbClr val="004A7D"/>
              </a:buClr>
              <a:buSzPct val="110000"/>
              <a:buFont typeface="Wingdings" pitchFamily="2" charset="2"/>
              <a:buChar char="§"/>
              <a:defRPr sz="1600">
                <a:latin typeface="+mn-lt"/>
              </a:defRPr>
            </a:lvl2pPr>
            <a:lvl3pPr marL="1143000" indent="-228600">
              <a:buClr>
                <a:srgbClr val="004A7D"/>
              </a:buClr>
              <a:buSzPct val="110000"/>
              <a:buFont typeface="Wingdings" pitchFamily="2" charset="2"/>
              <a:buChar char="§"/>
              <a:defRPr sz="1400">
                <a:latin typeface="+mn-lt"/>
              </a:defRPr>
            </a:lvl3pPr>
            <a:lvl4pPr marL="1600200" indent="-228600">
              <a:buClr>
                <a:srgbClr val="004A7D"/>
              </a:buClr>
              <a:buSzPct val="110000"/>
              <a:buFont typeface="Wingdings" pitchFamily="2" charset="2"/>
              <a:buChar char="§"/>
              <a:defRPr sz="1400">
                <a:latin typeface="+mn-lt"/>
              </a:defRPr>
            </a:lvl4pPr>
            <a:lvl5pPr marL="2057400" indent="-228600">
              <a:buClr>
                <a:srgbClr val="004A7D"/>
              </a:buClr>
              <a:buSzPct val="110000"/>
              <a:buFont typeface="Wingdings" pitchFamily="2" charset="2"/>
              <a:buChar char="§"/>
              <a:defRPr sz="1200">
                <a:latin typeface="+mn-l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Inhaltsplatzhalter 2">
            <a:extLst>
              <a:ext uri="{FF2B5EF4-FFF2-40B4-BE49-F238E27FC236}">
                <a16:creationId xmlns:a16="http://schemas.microsoft.com/office/drawing/2014/main" id="{400A0BB4-9691-2743-8231-5FFC854F1A80}"/>
              </a:ext>
            </a:extLst>
          </p:cNvPr>
          <p:cNvSpPr>
            <a:spLocks noGrp="1"/>
          </p:cNvSpPr>
          <p:nvPr>
            <p:ph idx="14"/>
          </p:nvPr>
        </p:nvSpPr>
        <p:spPr>
          <a:xfrm>
            <a:off x="894438" y="864231"/>
            <a:ext cx="5259227" cy="5070711"/>
          </a:xfrm>
          <a:prstGeom prst="rect">
            <a:avLst/>
          </a:prstGeom>
        </p:spPr>
        <p:txBody>
          <a:bodyPr lIns="0" rIns="0"/>
          <a:lstStyle>
            <a:lvl1pPr marL="0" indent="0">
              <a:buClr>
                <a:srgbClr val="004A7D"/>
              </a:buClr>
              <a:buSzPct val="110000"/>
              <a:buFont typeface="Wingdings" pitchFamily="2" charset="2"/>
              <a:buNone/>
              <a:defRPr sz="1800">
                <a:latin typeface="+mn-lt"/>
              </a:defRPr>
            </a:lvl1pPr>
            <a:lvl2pPr marL="685800" indent="-228600">
              <a:buClr>
                <a:srgbClr val="004A7D"/>
              </a:buClr>
              <a:buSzPct val="110000"/>
              <a:buFont typeface="Wingdings" pitchFamily="2" charset="2"/>
              <a:buChar char="§"/>
              <a:defRPr sz="1600">
                <a:latin typeface="+mn-lt"/>
              </a:defRPr>
            </a:lvl2pPr>
            <a:lvl3pPr marL="1143000" indent="-228600">
              <a:buClr>
                <a:srgbClr val="004A7D"/>
              </a:buClr>
              <a:buSzPct val="110000"/>
              <a:buFont typeface="Wingdings" pitchFamily="2" charset="2"/>
              <a:buChar char="§"/>
              <a:defRPr sz="1400">
                <a:latin typeface="+mn-lt"/>
              </a:defRPr>
            </a:lvl3pPr>
            <a:lvl4pPr marL="1600200" indent="-228600">
              <a:buClr>
                <a:srgbClr val="004A7D"/>
              </a:buClr>
              <a:buSzPct val="110000"/>
              <a:buFont typeface="Wingdings" pitchFamily="2" charset="2"/>
              <a:buChar char="§"/>
              <a:defRPr sz="1400">
                <a:latin typeface="+mn-lt"/>
              </a:defRPr>
            </a:lvl4pPr>
            <a:lvl5pPr marL="2057400" indent="-228600">
              <a:buClr>
                <a:srgbClr val="004A7D"/>
              </a:buClr>
              <a:buSzPct val="110000"/>
              <a:buFont typeface="Wingdings" pitchFamily="2" charset="2"/>
              <a:buChar char="§"/>
              <a:defRPr sz="1200">
                <a:latin typeface="+mn-l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5112848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Video/Film">
    <p:spTree>
      <p:nvGrpSpPr>
        <p:cNvPr id="1" name=""/>
        <p:cNvGrpSpPr/>
        <p:nvPr/>
      </p:nvGrpSpPr>
      <p:grpSpPr>
        <a:xfrm>
          <a:off x="0" y="0"/>
          <a:ext cx="0" cy="0"/>
          <a:chOff x="0" y="0"/>
          <a:chExt cx="0" cy="0"/>
        </a:xfrm>
      </p:grpSpPr>
      <p:sp>
        <p:nvSpPr>
          <p:cNvPr id="5" name="Medienplatzhalter 4">
            <a:extLst>
              <a:ext uri="{FF2B5EF4-FFF2-40B4-BE49-F238E27FC236}">
                <a16:creationId xmlns:a16="http://schemas.microsoft.com/office/drawing/2014/main" id="{20FE898B-58F2-9142-9ED3-EEBBA769A76A}"/>
              </a:ext>
            </a:extLst>
          </p:cNvPr>
          <p:cNvSpPr>
            <a:spLocks noGrp="1"/>
          </p:cNvSpPr>
          <p:nvPr>
            <p:ph type="media" sz="quarter" idx="10"/>
          </p:nvPr>
        </p:nvSpPr>
        <p:spPr>
          <a:xfrm>
            <a:off x="902677" y="841376"/>
            <a:ext cx="10828004" cy="4959918"/>
          </a:xfrm>
          <a:prstGeom prst="rect">
            <a:avLst/>
          </a:prstGeom>
        </p:spPr>
        <p:txBody>
          <a:bodyPr/>
          <a:lstStyle/>
          <a:p>
            <a:endParaRPr lang="de-DE" dirty="0"/>
          </a:p>
        </p:txBody>
      </p:sp>
    </p:spTree>
    <p:extLst>
      <p:ext uri="{BB962C8B-B14F-4D97-AF65-F5344CB8AC3E}">
        <p14:creationId xmlns:p14="http://schemas.microsoft.com/office/powerpoint/2010/main" val="12709639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ld">
    <p:bg>
      <p:bgPr>
        <a:solidFill>
          <a:schemeClr val="bg1"/>
        </a:solidFill>
        <a:effectLst/>
      </p:bgPr>
    </p:bg>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3E4BC42F-D558-FF41-B4B9-7A075C25C7D7}"/>
              </a:ext>
            </a:extLst>
          </p:cNvPr>
          <p:cNvSpPr>
            <a:spLocks noGrp="1"/>
          </p:cNvSpPr>
          <p:nvPr>
            <p:ph type="pic" sz="quarter" idx="13"/>
          </p:nvPr>
        </p:nvSpPr>
        <p:spPr>
          <a:xfrm>
            <a:off x="902677" y="1704822"/>
            <a:ext cx="10828004" cy="4230841"/>
          </a:xfrm>
          <a:prstGeom prst="rect">
            <a:avLst/>
          </a:prstGeom>
        </p:spPr>
        <p:txBody>
          <a:bodyPr/>
          <a:lstStyle>
            <a:lvl1pPr>
              <a:defRPr>
                <a:latin typeface="Arial" panose="020B0604020202020204" pitchFamily="34" charset="0"/>
                <a:cs typeface="Arial" panose="020B0604020202020204" pitchFamily="34" charset="0"/>
              </a:defRPr>
            </a:lvl1pPr>
          </a:lstStyle>
          <a:p>
            <a:endParaRPr lang="de-DE" dirty="0"/>
          </a:p>
        </p:txBody>
      </p:sp>
      <p:sp>
        <p:nvSpPr>
          <p:cNvPr id="9" name="Titel 4">
            <a:extLst>
              <a:ext uri="{FF2B5EF4-FFF2-40B4-BE49-F238E27FC236}">
                <a16:creationId xmlns:a16="http://schemas.microsoft.com/office/drawing/2014/main" id="{B7933CBF-A719-B444-8AF5-04F23B2A8EDB}"/>
              </a:ext>
            </a:extLst>
          </p:cNvPr>
          <p:cNvSpPr>
            <a:spLocks noGrp="1"/>
          </p:cNvSpPr>
          <p:nvPr>
            <p:ph type="title"/>
          </p:nvPr>
        </p:nvSpPr>
        <p:spPr>
          <a:xfrm>
            <a:off x="902677" y="923058"/>
            <a:ext cx="10828004" cy="781764"/>
          </a:xfrm>
          <a:prstGeom prst="rect">
            <a:avLst/>
          </a:prstGeom>
        </p:spPr>
        <p:txBody>
          <a:bodyPr lIns="0" tIns="0"/>
          <a:lstStyle>
            <a:lvl1pPr>
              <a:defRPr sz="2000" b="1" i="0">
                <a:solidFill>
                  <a:srgbClr val="004A7D"/>
                </a:solidFill>
                <a:latin typeface="Arial" panose="020B0604020202020204" pitchFamily="34" charset="0"/>
                <a:cs typeface="Arial" panose="020B0604020202020204" pitchFamily="34" charset="0"/>
              </a:defRPr>
            </a:lvl1pPr>
          </a:lstStyle>
          <a:p>
            <a:r>
              <a:rPr lang="de-DE" dirty="0"/>
              <a:t>Mastertitelformat bearbeiten</a:t>
            </a:r>
          </a:p>
        </p:txBody>
      </p:sp>
    </p:spTree>
    <p:extLst>
      <p:ext uri="{BB962C8B-B14F-4D97-AF65-F5344CB8AC3E}">
        <p14:creationId xmlns:p14="http://schemas.microsoft.com/office/powerpoint/2010/main" val="132773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elfolie-2 mit Bild + blaues Logo + blaue Schrift">
    <p:bg>
      <p:bgPr>
        <a:blipFill dpi="0" rotWithShape="1">
          <a:blip r:embed="rId2" cstate="email">
            <a:lum/>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A063EAD2-69D9-CD41-8A47-FB81C380401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044462"/>
            <a:ext cx="12192000" cy="2813538"/>
          </a:xfrm>
          <a:prstGeom prst="rect">
            <a:avLst/>
          </a:prstGeom>
        </p:spPr>
      </p:pic>
      <p:sp>
        <p:nvSpPr>
          <p:cNvPr id="13" name="Titel 1">
            <a:extLst>
              <a:ext uri="{FF2B5EF4-FFF2-40B4-BE49-F238E27FC236}">
                <a16:creationId xmlns:a16="http://schemas.microsoft.com/office/drawing/2014/main" id="{24884B69-E849-4E14-84C0-DB35C2BB7736}"/>
              </a:ext>
            </a:extLst>
          </p:cNvPr>
          <p:cNvSpPr>
            <a:spLocks noGrp="1"/>
          </p:cNvSpPr>
          <p:nvPr>
            <p:ph type="ctrTitle"/>
          </p:nvPr>
        </p:nvSpPr>
        <p:spPr>
          <a:xfrm>
            <a:off x="1333595" y="1979828"/>
            <a:ext cx="10397085" cy="1314518"/>
          </a:xfrm>
          <a:prstGeom prst="rect">
            <a:avLst/>
          </a:prstGeom>
          <a:noFill/>
        </p:spPr>
        <p:txBody>
          <a:bodyPr lIns="0" tIns="0" rIns="0" anchor="t">
            <a:normAutofit/>
          </a:bodyPr>
          <a:lstStyle>
            <a:lvl1pPr algn="l">
              <a:lnSpc>
                <a:spcPct val="120000"/>
              </a:lnSpc>
              <a:defRPr sz="4400" b="1" i="0" cap="all" spc="0" baseline="0">
                <a:solidFill>
                  <a:schemeClr val="bg1"/>
                </a:solidFill>
                <a:effectLst/>
                <a:latin typeface="+mn-lt"/>
                <a:cs typeface="Arial" panose="020B0604020202020204" pitchFamily="34" charset="0"/>
              </a:defRPr>
            </a:lvl1pPr>
          </a:lstStyle>
          <a:p>
            <a:r>
              <a:rPr lang="de-DE" dirty="0"/>
              <a:t>Mastertitelformat bearbeiten</a:t>
            </a:r>
          </a:p>
        </p:txBody>
      </p:sp>
      <p:sp>
        <p:nvSpPr>
          <p:cNvPr id="14" name="Untertitel 2">
            <a:extLst>
              <a:ext uri="{FF2B5EF4-FFF2-40B4-BE49-F238E27FC236}">
                <a16:creationId xmlns:a16="http://schemas.microsoft.com/office/drawing/2014/main" id="{8B5A38D9-4A1A-4CCF-BF40-AADD0B153BFF}"/>
              </a:ext>
            </a:extLst>
          </p:cNvPr>
          <p:cNvSpPr>
            <a:spLocks noGrp="1"/>
          </p:cNvSpPr>
          <p:nvPr>
            <p:ph type="subTitle" idx="1"/>
          </p:nvPr>
        </p:nvSpPr>
        <p:spPr>
          <a:xfrm>
            <a:off x="1333595" y="3429000"/>
            <a:ext cx="10397084" cy="999932"/>
          </a:xfrm>
          <a:prstGeom prst="rect">
            <a:avLst/>
          </a:prstGeom>
        </p:spPr>
        <p:txBody>
          <a:bodyPr lIns="0" tIns="0" rIns="0">
            <a:normAutofit/>
          </a:bodyPr>
          <a:lstStyle>
            <a:lvl1pPr marL="0" indent="0" algn="l">
              <a:buNone/>
              <a:defRPr sz="2600" b="0" i="0" baseline="0">
                <a:solidFill>
                  <a:schemeClr val="bg1"/>
                </a:solidFill>
                <a:effectLst/>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4" name="Textfeld 3">
            <a:extLst>
              <a:ext uri="{FF2B5EF4-FFF2-40B4-BE49-F238E27FC236}">
                <a16:creationId xmlns:a16="http://schemas.microsoft.com/office/drawing/2014/main" id="{AD38EA40-35B3-4F1F-9F2E-D448E0324B63}"/>
              </a:ext>
            </a:extLst>
          </p:cNvPr>
          <p:cNvSpPr txBox="1"/>
          <p:nvPr userDrawn="1"/>
        </p:nvSpPr>
        <p:spPr>
          <a:xfrm>
            <a:off x="5644055" y="6597650"/>
            <a:ext cx="914400" cy="914400"/>
          </a:xfrm>
          <a:prstGeom prst="rect">
            <a:avLst/>
          </a:prstGeom>
        </p:spPr>
        <p:txBody>
          <a:bodyPr wrap="none" lIns="0" rIns="0" rtlCol="0" anchor="t">
            <a:normAutofit/>
          </a:bodyPr>
          <a:lstStyle/>
          <a:p>
            <a:pPr algn="l"/>
            <a:endParaRPr lang="de-DE" sz="2000" b="1" i="0" dirty="0">
              <a:solidFill>
                <a:srgbClr val="004A7D"/>
              </a:solidFill>
              <a:latin typeface="Spartan ExtraBold" pitchFamily="2" charset="77"/>
            </a:endParaRPr>
          </a:p>
        </p:txBody>
      </p:sp>
      <p:cxnSp>
        <p:nvCxnSpPr>
          <p:cNvPr id="9" name="Gerade Verbindung 3">
            <a:extLst>
              <a:ext uri="{FF2B5EF4-FFF2-40B4-BE49-F238E27FC236}">
                <a16:creationId xmlns:a16="http://schemas.microsoft.com/office/drawing/2014/main" id="{5917FADB-6BCB-450A-89B0-2C9D482F34B8}"/>
              </a:ext>
            </a:extLst>
          </p:cNvPr>
          <p:cNvCxnSpPr>
            <a:cxnSpLocks/>
          </p:cNvCxnSpPr>
          <p:nvPr userDrawn="1"/>
        </p:nvCxnSpPr>
        <p:spPr>
          <a:xfrm flipV="1">
            <a:off x="760227" y="5842067"/>
            <a:ext cx="6536" cy="100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Untertitel 2">
            <a:extLst>
              <a:ext uri="{FF2B5EF4-FFF2-40B4-BE49-F238E27FC236}">
                <a16:creationId xmlns:a16="http://schemas.microsoft.com/office/drawing/2014/main" id="{09DEFA91-46EF-88C7-9E35-6B4BD3FBAF62}"/>
              </a:ext>
            </a:extLst>
          </p:cNvPr>
          <p:cNvSpPr txBox="1">
            <a:spLocks/>
          </p:cNvSpPr>
          <p:nvPr userDrawn="1"/>
        </p:nvSpPr>
        <p:spPr>
          <a:xfrm>
            <a:off x="1333595" y="5843588"/>
            <a:ext cx="10397084" cy="999932"/>
          </a:xfrm>
          <a:prstGeom prst="rect">
            <a:avLst/>
          </a:prstGeom>
        </p:spPr>
        <p:txBody>
          <a:bodyPr lIns="0" tIns="0" rIns="0">
            <a:normAutofit/>
          </a:bodyPr>
          <a:lstStyle>
            <a:lvl1pPr marL="0" indent="0" algn="l" defTabSz="914400" rtl="0" eaLnBrk="1" latinLnBrk="0" hangingPunct="1">
              <a:lnSpc>
                <a:spcPct val="90000"/>
              </a:lnSpc>
              <a:spcBef>
                <a:spcPts val="1000"/>
              </a:spcBef>
              <a:buClr>
                <a:srgbClr val="004A7D"/>
              </a:buClr>
              <a:buFont typeface="Wingdings" pitchFamily="2" charset="2"/>
              <a:buNone/>
              <a:defRPr sz="2600" b="0" i="0" kern="1200" baseline="0">
                <a:solidFill>
                  <a:schemeClr val="bg1"/>
                </a:solidFill>
                <a:effectLst/>
                <a:latin typeface="+mn-lt"/>
                <a:ea typeface="+mn-ea"/>
                <a:cs typeface="+mn-cs"/>
              </a:defRPr>
            </a:lvl1pPr>
            <a:lvl2pPr marL="457200" indent="0" algn="ctr" defTabSz="914400" rtl="0" eaLnBrk="1" latinLnBrk="0" hangingPunct="1">
              <a:lnSpc>
                <a:spcPct val="90000"/>
              </a:lnSpc>
              <a:spcBef>
                <a:spcPts val="500"/>
              </a:spcBef>
              <a:buClr>
                <a:srgbClr val="004A7D"/>
              </a:buClr>
              <a:buSzPct val="100000"/>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4A7D"/>
              </a:buClr>
              <a:buFont typeface="Wingdings"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2000" dirty="0"/>
              <a:t>TECHNISCHE UNIVERSITÄT BERGAKADEMIE FREIBERG</a:t>
            </a:r>
          </a:p>
          <a:p>
            <a:r>
              <a:rPr lang="de-DE" sz="1800" dirty="0"/>
              <a:t>2024</a:t>
            </a:r>
          </a:p>
        </p:txBody>
      </p:sp>
      <p:pic>
        <p:nvPicPr>
          <p:cNvPr id="16" name="Grafik 15">
            <a:extLst>
              <a:ext uri="{FF2B5EF4-FFF2-40B4-BE49-F238E27FC236}">
                <a16:creationId xmlns:a16="http://schemas.microsoft.com/office/drawing/2014/main" id="{39EE6C81-36FC-47E1-82F2-5BDB1EE32BD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27844" y="4662265"/>
            <a:ext cx="3471835" cy="1223822"/>
          </a:xfrm>
          <a:prstGeom prst="rect">
            <a:avLst/>
          </a:prstGeom>
        </p:spPr>
      </p:pic>
    </p:spTree>
    <p:extLst>
      <p:ext uri="{BB962C8B-B14F-4D97-AF65-F5344CB8AC3E}">
        <p14:creationId xmlns:p14="http://schemas.microsoft.com/office/powerpoint/2010/main" val="29046939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83"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Diagramme">
    <p:bg>
      <p:bgPr>
        <a:solidFill>
          <a:schemeClr val="bg1"/>
        </a:solidFill>
        <a:effectLst/>
      </p:bgPr>
    </p:bg>
    <p:spTree>
      <p:nvGrpSpPr>
        <p:cNvPr id="1" name=""/>
        <p:cNvGrpSpPr/>
        <p:nvPr/>
      </p:nvGrpSpPr>
      <p:grpSpPr>
        <a:xfrm>
          <a:off x="0" y="0"/>
          <a:ext cx="0" cy="0"/>
          <a:chOff x="0" y="0"/>
          <a:chExt cx="0" cy="0"/>
        </a:xfrm>
      </p:grpSpPr>
      <p:sp>
        <p:nvSpPr>
          <p:cNvPr id="9" name="Titel 4">
            <a:extLst>
              <a:ext uri="{FF2B5EF4-FFF2-40B4-BE49-F238E27FC236}">
                <a16:creationId xmlns:a16="http://schemas.microsoft.com/office/drawing/2014/main" id="{B7933CBF-A719-B444-8AF5-04F23B2A8EDB}"/>
              </a:ext>
            </a:extLst>
          </p:cNvPr>
          <p:cNvSpPr>
            <a:spLocks noGrp="1"/>
          </p:cNvSpPr>
          <p:nvPr>
            <p:ph type="title"/>
          </p:nvPr>
        </p:nvSpPr>
        <p:spPr>
          <a:xfrm>
            <a:off x="902677" y="923058"/>
            <a:ext cx="10828004" cy="781764"/>
          </a:xfrm>
          <a:prstGeom prst="rect">
            <a:avLst/>
          </a:prstGeom>
        </p:spPr>
        <p:txBody>
          <a:bodyPr lIns="0" tIns="0"/>
          <a:lstStyle>
            <a:lvl1pPr>
              <a:defRPr sz="2000" b="1" i="0">
                <a:solidFill>
                  <a:srgbClr val="004A7D"/>
                </a:solidFill>
                <a:latin typeface="Spartan ExtraBold" pitchFamily="2" charset="77"/>
              </a:defRPr>
            </a:lvl1pPr>
          </a:lstStyle>
          <a:p>
            <a:r>
              <a:rPr lang="de-DE" dirty="0"/>
              <a:t>Mastertitelformat bearbeiten</a:t>
            </a:r>
          </a:p>
        </p:txBody>
      </p:sp>
      <p:sp>
        <p:nvSpPr>
          <p:cNvPr id="3" name="Diagrammplatzhalter 2">
            <a:extLst>
              <a:ext uri="{FF2B5EF4-FFF2-40B4-BE49-F238E27FC236}">
                <a16:creationId xmlns:a16="http://schemas.microsoft.com/office/drawing/2014/main" id="{2483862F-6D91-964D-BE35-72549DABF132}"/>
              </a:ext>
            </a:extLst>
          </p:cNvPr>
          <p:cNvSpPr>
            <a:spLocks noGrp="1"/>
          </p:cNvSpPr>
          <p:nvPr>
            <p:ph type="chart" sz="quarter" idx="14" hasCustomPrompt="1"/>
          </p:nvPr>
        </p:nvSpPr>
        <p:spPr>
          <a:xfrm>
            <a:off x="902678" y="1712981"/>
            <a:ext cx="3393426" cy="4230688"/>
          </a:xfrm>
          <a:prstGeom prst="rect">
            <a:avLst/>
          </a:prstGeom>
        </p:spPr>
        <p:txBody>
          <a:bodyPr/>
          <a:lstStyle/>
          <a:p>
            <a:r>
              <a:rPr lang="de-DE" dirty="0"/>
              <a:t>v</a:t>
            </a:r>
          </a:p>
        </p:txBody>
      </p:sp>
      <p:sp>
        <p:nvSpPr>
          <p:cNvPr id="14" name="Diagrammplatzhalter 2">
            <a:extLst>
              <a:ext uri="{FF2B5EF4-FFF2-40B4-BE49-F238E27FC236}">
                <a16:creationId xmlns:a16="http://schemas.microsoft.com/office/drawing/2014/main" id="{85493028-4E16-3C4A-BD65-3436E4073715}"/>
              </a:ext>
            </a:extLst>
          </p:cNvPr>
          <p:cNvSpPr>
            <a:spLocks noGrp="1"/>
          </p:cNvSpPr>
          <p:nvPr>
            <p:ph type="chart" sz="quarter" idx="15" hasCustomPrompt="1"/>
          </p:nvPr>
        </p:nvSpPr>
        <p:spPr>
          <a:xfrm>
            <a:off x="8344003" y="1712981"/>
            <a:ext cx="3393426" cy="4230688"/>
          </a:xfrm>
          <a:prstGeom prst="rect">
            <a:avLst/>
          </a:prstGeom>
        </p:spPr>
        <p:txBody>
          <a:bodyPr/>
          <a:lstStyle/>
          <a:p>
            <a:r>
              <a:rPr lang="de-DE" dirty="0"/>
              <a:t>v</a:t>
            </a:r>
          </a:p>
        </p:txBody>
      </p:sp>
      <p:sp>
        <p:nvSpPr>
          <p:cNvPr id="15" name="Diagrammplatzhalter 2">
            <a:extLst>
              <a:ext uri="{FF2B5EF4-FFF2-40B4-BE49-F238E27FC236}">
                <a16:creationId xmlns:a16="http://schemas.microsoft.com/office/drawing/2014/main" id="{C53FB2FC-6039-1F45-AC1C-11CB345BEDEA}"/>
              </a:ext>
            </a:extLst>
          </p:cNvPr>
          <p:cNvSpPr>
            <a:spLocks noGrp="1"/>
          </p:cNvSpPr>
          <p:nvPr>
            <p:ph type="chart" sz="quarter" idx="16" hasCustomPrompt="1"/>
          </p:nvPr>
        </p:nvSpPr>
        <p:spPr>
          <a:xfrm>
            <a:off x="4623340" y="1712981"/>
            <a:ext cx="3393426" cy="4230688"/>
          </a:xfrm>
          <a:prstGeom prst="rect">
            <a:avLst/>
          </a:prstGeom>
        </p:spPr>
        <p:txBody>
          <a:bodyPr/>
          <a:lstStyle/>
          <a:p>
            <a:r>
              <a:rPr lang="de-DE" dirty="0"/>
              <a:t>v</a:t>
            </a:r>
          </a:p>
        </p:txBody>
      </p:sp>
    </p:spTree>
    <p:extLst>
      <p:ext uri="{BB962C8B-B14F-4D97-AF65-F5344CB8AC3E}">
        <p14:creationId xmlns:p14="http://schemas.microsoft.com/office/powerpoint/2010/main" val="10800788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halt + Titel invertiert">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C0D80FC7-2B7F-FB4D-A6CD-6B41FD0B52CD}"/>
              </a:ext>
            </a:extLst>
          </p:cNvPr>
          <p:cNvSpPr/>
          <p:nvPr userDrawn="1"/>
        </p:nvSpPr>
        <p:spPr>
          <a:xfrm>
            <a:off x="-3175" y="0"/>
            <a:ext cx="12195175" cy="6857999"/>
          </a:xfrm>
          <a:prstGeom prst="rect">
            <a:avLst/>
          </a:prstGeom>
          <a:solidFill>
            <a:srgbClr val="00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Arial" panose="020B0604020202020204" pitchFamily="34" charset="0"/>
              <a:cs typeface="Arial" panose="020B0604020202020204" pitchFamily="34" charset="0"/>
            </a:endParaRPr>
          </a:p>
        </p:txBody>
      </p:sp>
      <p:sp>
        <p:nvSpPr>
          <p:cNvPr id="3" name="Rechteck 2">
            <a:extLst>
              <a:ext uri="{FF2B5EF4-FFF2-40B4-BE49-F238E27FC236}">
                <a16:creationId xmlns:a16="http://schemas.microsoft.com/office/drawing/2014/main" id="{1C62F762-44BA-FD4F-8E9B-452B906BB961}"/>
              </a:ext>
            </a:extLst>
          </p:cNvPr>
          <p:cNvSpPr/>
          <p:nvPr userDrawn="1"/>
        </p:nvSpPr>
        <p:spPr>
          <a:xfrm>
            <a:off x="-3175" y="4809289"/>
            <a:ext cx="12195786" cy="2048711"/>
          </a:xfrm>
          <a:custGeom>
            <a:avLst/>
            <a:gdLst>
              <a:gd name="connsiteX0" fmla="*/ 0 w 12192000"/>
              <a:gd name="connsiteY0" fmla="*/ 0 h 2061411"/>
              <a:gd name="connsiteX1" fmla="*/ 12192000 w 12192000"/>
              <a:gd name="connsiteY1" fmla="*/ 0 h 2061411"/>
              <a:gd name="connsiteX2" fmla="*/ 12192000 w 12192000"/>
              <a:gd name="connsiteY2" fmla="*/ 2061411 h 2061411"/>
              <a:gd name="connsiteX3" fmla="*/ 0 w 12192000"/>
              <a:gd name="connsiteY3" fmla="*/ 2061411 h 2061411"/>
              <a:gd name="connsiteX4" fmla="*/ 0 w 12192000"/>
              <a:gd name="connsiteY4" fmla="*/ 0 h 2061411"/>
              <a:gd name="connsiteX0" fmla="*/ 0 w 12198350"/>
              <a:gd name="connsiteY0" fmla="*/ 0 h 2061411"/>
              <a:gd name="connsiteX1" fmla="*/ 12198350 w 12198350"/>
              <a:gd name="connsiteY1" fmla="*/ 123825 h 2061411"/>
              <a:gd name="connsiteX2" fmla="*/ 12192000 w 12198350"/>
              <a:gd name="connsiteY2" fmla="*/ 2061411 h 2061411"/>
              <a:gd name="connsiteX3" fmla="*/ 0 w 12198350"/>
              <a:gd name="connsiteY3" fmla="*/ 2061411 h 2061411"/>
              <a:gd name="connsiteX4" fmla="*/ 0 w 12198350"/>
              <a:gd name="connsiteY4" fmla="*/ 0 h 2061411"/>
              <a:gd name="connsiteX0" fmla="*/ 0 w 12192611"/>
              <a:gd name="connsiteY0" fmla="*/ 0 h 2061411"/>
              <a:gd name="connsiteX1" fmla="*/ 12192000 w 12192611"/>
              <a:gd name="connsiteY1" fmla="*/ 12700 h 2061411"/>
              <a:gd name="connsiteX2" fmla="*/ 12192000 w 12192611"/>
              <a:gd name="connsiteY2" fmla="*/ 2061411 h 2061411"/>
              <a:gd name="connsiteX3" fmla="*/ 0 w 12192611"/>
              <a:gd name="connsiteY3" fmla="*/ 2061411 h 2061411"/>
              <a:gd name="connsiteX4" fmla="*/ 0 w 12192611"/>
              <a:gd name="connsiteY4" fmla="*/ 0 h 2061411"/>
              <a:gd name="connsiteX0" fmla="*/ 0 w 12202136"/>
              <a:gd name="connsiteY0" fmla="*/ 793750 h 2048711"/>
              <a:gd name="connsiteX1" fmla="*/ 12201525 w 12202136"/>
              <a:gd name="connsiteY1" fmla="*/ 0 h 2048711"/>
              <a:gd name="connsiteX2" fmla="*/ 12201525 w 12202136"/>
              <a:gd name="connsiteY2" fmla="*/ 2048711 h 2048711"/>
              <a:gd name="connsiteX3" fmla="*/ 9525 w 12202136"/>
              <a:gd name="connsiteY3" fmla="*/ 2048711 h 2048711"/>
              <a:gd name="connsiteX4" fmla="*/ 0 w 12202136"/>
              <a:gd name="connsiteY4" fmla="*/ 793750 h 2048711"/>
              <a:gd name="connsiteX0" fmla="*/ 0 w 12198961"/>
              <a:gd name="connsiteY0" fmla="*/ 984250 h 2048711"/>
              <a:gd name="connsiteX1" fmla="*/ 12198350 w 12198961"/>
              <a:gd name="connsiteY1" fmla="*/ 0 h 2048711"/>
              <a:gd name="connsiteX2" fmla="*/ 12198350 w 12198961"/>
              <a:gd name="connsiteY2" fmla="*/ 2048711 h 2048711"/>
              <a:gd name="connsiteX3" fmla="*/ 6350 w 12198961"/>
              <a:gd name="connsiteY3" fmla="*/ 2048711 h 2048711"/>
              <a:gd name="connsiteX4" fmla="*/ 0 w 12198961"/>
              <a:gd name="connsiteY4" fmla="*/ 984250 h 2048711"/>
              <a:gd name="connsiteX0" fmla="*/ 0 w 12198961"/>
              <a:gd name="connsiteY0" fmla="*/ 1130300 h 2048711"/>
              <a:gd name="connsiteX1" fmla="*/ 12198350 w 12198961"/>
              <a:gd name="connsiteY1" fmla="*/ 0 h 2048711"/>
              <a:gd name="connsiteX2" fmla="*/ 12198350 w 12198961"/>
              <a:gd name="connsiteY2" fmla="*/ 2048711 h 2048711"/>
              <a:gd name="connsiteX3" fmla="*/ 6350 w 12198961"/>
              <a:gd name="connsiteY3" fmla="*/ 2048711 h 2048711"/>
              <a:gd name="connsiteX4" fmla="*/ 0 w 12198961"/>
              <a:gd name="connsiteY4" fmla="*/ 1130300 h 2048711"/>
              <a:gd name="connsiteX0" fmla="*/ 0 w 12195786"/>
              <a:gd name="connsiteY0" fmla="*/ 1069975 h 2048711"/>
              <a:gd name="connsiteX1" fmla="*/ 12195175 w 12195786"/>
              <a:gd name="connsiteY1" fmla="*/ 0 h 2048711"/>
              <a:gd name="connsiteX2" fmla="*/ 12195175 w 12195786"/>
              <a:gd name="connsiteY2" fmla="*/ 2048711 h 2048711"/>
              <a:gd name="connsiteX3" fmla="*/ 3175 w 12195786"/>
              <a:gd name="connsiteY3" fmla="*/ 2048711 h 2048711"/>
              <a:gd name="connsiteX4" fmla="*/ 0 w 12195786"/>
              <a:gd name="connsiteY4" fmla="*/ 1069975 h 2048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786" h="2048711">
                <a:moveTo>
                  <a:pt x="0" y="1069975"/>
                </a:moveTo>
                <a:lnTo>
                  <a:pt x="12195175" y="0"/>
                </a:lnTo>
                <a:cubicBezTo>
                  <a:pt x="12193058" y="645862"/>
                  <a:pt x="12197292" y="1402849"/>
                  <a:pt x="12195175" y="2048711"/>
                </a:cubicBezTo>
                <a:lnTo>
                  <a:pt x="3175" y="2048711"/>
                </a:lnTo>
                <a:cubicBezTo>
                  <a:pt x="1058" y="1693891"/>
                  <a:pt x="2117" y="1424795"/>
                  <a:pt x="0" y="1069975"/>
                </a:cubicBezTo>
                <a:close/>
              </a:path>
            </a:pathLst>
          </a:custGeom>
          <a:solidFill>
            <a:srgbClr val="004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Arial" panose="020B0604020202020204" pitchFamily="34" charset="0"/>
              <a:cs typeface="Arial" panose="020B0604020202020204" pitchFamily="34" charset="0"/>
            </a:endParaRPr>
          </a:p>
        </p:txBody>
      </p:sp>
      <p:sp>
        <p:nvSpPr>
          <p:cNvPr id="9" name="Inhaltsplatzhalter 2">
            <a:extLst>
              <a:ext uri="{FF2B5EF4-FFF2-40B4-BE49-F238E27FC236}">
                <a16:creationId xmlns:a16="http://schemas.microsoft.com/office/drawing/2014/main" id="{C27592B3-D4DC-E24F-AA1C-2A05D60DD6CE}"/>
              </a:ext>
            </a:extLst>
          </p:cNvPr>
          <p:cNvSpPr>
            <a:spLocks noGrp="1"/>
          </p:cNvSpPr>
          <p:nvPr>
            <p:ph idx="12"/>
          </p:nvPr>
        </p:nvSpPr>
        <p:spPr>
          <a:xfrm>
            <a:off x="902677" y="1721708"/>
            <a:ext cx="10828004" cy="4213234"/>
          </a:xfrm>
          <a:prstGeom prst="rect">
            <a:avLst/>
          </a:prstGeom>
        </p:spPr>
        <p:txBody>
          <a:bodyPr lIns="0" rIns="0"/>
          <a:lstStyle>
            <a:lvl1pPr marL="285750" indent="-285750">
              <a:buClr>
                <a:schemeClr val="bg1"/>
              </a:buClr>
              <a:buSzPct val="110000"/>
              <a:buFont typeface="Wingdings" pitchFamily="2" charset="2"/>
              <a:buChar char="§"/>
              <a:defRPr sz="1800" b="0" i="0">
                <a:solidFill>
                  <a:schemeClr val="bg1"/>
                </a:solidFill>
                <a:latin typeface="Arial" panose="020B0604020202020204" pitchFamily="34" charset="0"/>
                <a:cs typeface="Arial" panose="020B0604020202020204" pitchFamily="34" charset="0"/>
              </a:defRPr>
            </a:lvl1pPr>
            <a:lvl2pPr marL="685800" indent="-228600">
              <a:buClr>
                <a:schemeClr val="bg1"/>
              </a:buClr>
              <a:buSzPct val="110000"/>
              <a:buFont typeface="Wingdings" pitchFamily="2" charset="2"/>
              <a:buChar char="§"/>
              <a:defRPr sz="1600" b="0" i="0">
                <a:solidFill>
                  <a:schemeClr val="bg1"/>
                </a:solidFill>
                <a:latin typeface="Arial" panose="020B0604020202020204" pitchFamily="34" charset="0"/>
                <a:cs typeface="Arial" panose="020B0604020202020204" pitchFamily="34" charset="0"/>
              </a:defRPr>
            </a:lvl2pPr>
            <a:lvl3pPr marL="1143000" indent="-228600">
              <a:buClr>
                <a:schemeClr val="bg1"/>
              </a:buClr>
              <a:buSzPct val="110000"/>
              <a:buFont typeface="Wingdings" pitchFamily="2" charset="2"/>
              <a:buChar char="§"/>
              <a:defRPr sz="1400" b="0" i="0">
                <a:solidFill>
                  <a:schemeClr val="bg1"/>
                </a:solidFill>
                <a:latin typeface="Arial" panose="020B0604020202020204" pitchFamily="34" charset="0"/>
                <a:cs typeface="Arial" panose="020B0604020202020204" pitchFamily="34" charset="0"/>
              </a:defRPr>
            </a:lvl3pPr>
            <a:lvl4pPr marL="1600200" indent="-228600">
              <a:buClr>
                <a:schemeClr val="bg1"/>
              </a:buClr>
              <a:buSzPct val="110000"/>
              <a:buFont typeface="Wingdings" pitchFamily="2" charset="2"/>
              <a:buChar char="§"/>
              <a:defRPr sz="1400" b="0" i="0">
                <a:solidFill>
                  <a:schemeClr val="bg1"/>
                </a:solidFill>
                <a:latin typeface="Arial" panose="020B0604020202020204" pitchFamily="34" charset="0"/>
                <a:cs typeface="Arial" panose="020B0604020202020204" pitchFamily="34" charset="0"/>
              </a:defRPr>
            </a:lvl4pPr>
            <a:lvl5pPr marL="2057400" indent="-228600">
              <a:buClr>
                <a:schemeClr val="bg1"/>
              </a:buClr>
              <a:buSzPct val="110000"/>
              <a:buFont typeface="Wingdings" pitchFamily="2" charset="2"/>
              <a:buChar char="§"/>
              <a:defRPr sz="1200" b="0" i="0">
                <a:solidFill>
                  <a:schemeClr val="bg1"/>
                </a:solidFill>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itel 4">
            <a:extLst>
              <a:ext uri="{FF2B5EF4-FFF2-40B4-BE49-F238E27FC236}">
                <a16:creationId xmlns:a16="http://schemas.microsoft.com/office/drawing/2014/main" id="{EDE3F634-B07A-6F47-9151-9C187E088330}"/>
              </a:ext>
            </a:extLst>
          </p:cNvPr>
          <p:cNvSpPr>
            <a:spLocks noGrp="1"/>
          </p:cNvSpPr>
          <p:nvPr>
            <p:ph type="title"/>
          </p:nvPr>
        </p:nvSpPr>
        <p:spPr>
          <a:xfrm>
            <a:off x="902677" y="923058"/>
            <a:ext cx="10828004" cy="781764"/>
          </a:xfrm>
          <a:prstGeom prst="rect">
            <a:avLst/>
          </a:prstGeom>
        </p:spPr>
        <p:txBody>
          <a:bodyPr lIns="0" tIns="0"/>
          <a:lstStyle>
            <a:lvl1pPr>
              <a:defRPr sz="2000" b="1" i="0">
                <a:solidFill>
                  <a:schemeClr val="bg1"/>
                </a:solidFill>
                <a:latin typeface="Arial" panose="020B0604020202020204" pitchFamily="34" charset="0"/>
                <a:cs typeface="Arial" panose="020B0604020202020204" pitchFamily="34" charset="0"/>
              </a:defRPr>
            </a:lvl1pPr>
          </a:lstStyle>
          <a:p>
            <a:r>
              <a:rPr lang="de-DE" dirty="0"/>
              <a:t>Mastertitelformat bearbeiten</a:t>
            </a:r>
          </a:p>
        </p:txBody>
      </p:sp>
      <p:sp>
        <p:nvSpPr>
          <p:cNvPr id="2" name="Textfeld 1">
            <a:extLst>
              <a:ext uri="{FF2B5EF4-FFF2-40B4-BE49-F238E27FC236}">
                <a16:creationId xmlns:a16="http://schemas.microsoft.com/office/drawing/2014/main" id="{DEC91338-AE94-E24B-95BE-9B88E8F63158}"/>
              </a:ext>
            </a:extLst>
          </p:cNvPr>
          <p:cNvSpPr txBox="1"/>
          <p:nvPr userDrawn="1"/>
        </p:nvSpPr>
        <p:spPr>
          <a:xfrm>
            <a:off x="12023558" y="5422232"/>
            <a:ext cx="0" cy="0"/>
          </a:xfrm>
          <a:prstGeom prst="rect">
            <a:avLst/>
          </a:prstGeom>
        </p:spPr>
        <p:txBody>
          <a:bodyPr wrap="none" lIns="0" rIns="0" rtlCol="0" anchor="t">
            <a:normAutofit fontScale="25000" lnSpcReduction="20000"/>
          </a:bodyPr>
          <a:lstStyle/>
          <a:p>
            <a:pPr algn="l"/>
            <a:endParaRPr lang="de-DE" sz="2000" b="1" i="0" dirty="0">
              <a:solidFill>
                <a:srgbClr val="004A7D"/>
              </a:solidFill>
              <a:latin typeface="Spartan ExtraBold" pitchFamily="2" charset="77"/>
            </a:endParaRPr>
          </a:p>
        </p:txBody>
      </p:sp>
      <p:cxnSp>
        <p:nvCxnSpPr>
          <p:cNvPr id="12" name="Gerade Verbindung 11">
            <a:extLst>
              <a:ext uri="{FF2B5EF4-FFF2-40B4-BE49-F238E27FC236}">
                <a16:creationId xmlns:a16="http://schemas.microsoft.com/office/drawing/2014/main" id="{EFD9B3A6-4637-964E-9ED6-3D7A7F723902}"/>
              </a:ext>
            </a:extLst>
          </p:cNvPr>
          <p:cNvCxnSpPr>
            <a:cxnSpLocks/>
          </p:cNvCxnSpPr>
          <p:nvPr userDrawn="1"/>
        </p:nvCxnSpPr>
        <p:spPr>
          <a:xfrm flipV="1">
            <a:off x="688975" y="6217600"/>
            <a:ext cx="0" cy="6404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Foliennummernplatzhalter 5">
            <a:extLst>
              <a:ext uri="{FF2B5EF4-FFF2-40B4-BE49-F238E27FC236}">
                <a16:creationId xmlns:a16="http://schemas.microsoft.com/office/drawing/2014/main" id="{223287EB-6DD4-5D49-864F-C93AD02E1A09}"/>
              </a:ext>
            </a:extLst>
          </p:cNvPr>
          <p:cNvSpPr txBox="1">
            <a:spLocks/>
          </p:cNvSpPr>
          <p:nvPr userDrawn="1"/>
        </p:nvSpPr>
        <p:spPr>
          <a:xfrm>
            <a:off x="135206" y="6274750"/>
            <a:ext cx="494764" cy="365125"/>
          </a:xfrm>
          <a:prstGeom prst="rect">
            <a:avLst/>
          </a:prstGeom>
        </p:spPr>
        <p:txBody>
          <a:bodyPr lIns="0" tIns="0" rIns="0"/>
          <a:lstStyle>
            <a:defPPr>
              <a:defRPr lang="de-DE"/>
            </a:defPPr>
            <a:lvl1pPr marL="0" algn="r" defTabSz="914400" rtl="0" eaLnBrk="1" latinLnBrk="0" hangingPunct="1">
              <a:defRPr sz="1200" kern="1200">
                <a:solidFill>
                  <a:srgbClr val="004A7D"/>
                </a:solidFill>
                <a:latin typeface="Sparta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1FBD69-6E57-4E10-B6F4-1F4D658D73AC}" type="slidenum">
              <a:rPr lang="de-DE" smtClean="0">
                <a:solidFill>
                  <a:schemeClr val="bg1"/>
                </a:solidFill>
              </a:rPr>
              <a:pPr/>
              <a:t>‹Nr.›</a:t>
            </a:fld>
            <a:endParaRPr lang="de-DE" dirty="0">
              <a:solidFill>
                <a:schemeClr val="bg1"/>
              </a:solidFill>
            </a:endParaRPr>
          </a:p>
        </p:txBody>
      </p:sp>
      <p:sp>
        <p:nvSpPr>
          <p:cNvPr id="14" name="Fußzeilenplatzhalter 4">
            <a:extLst>
              <a:ext uri="{FF2B5EF4-FFF2-40B4-BE49-F238E27FC236}">
                <a16:creationId xmlns:a16="http://schemas.microsoft.com/office/drawing/2014/main" id="{A0BA2B67-48B6-AD49-870D-CAA31DD6644F}"/>
              </a:ext>
            </a:extLst>
          </p:cNvPr>
          <p:cNvSpPr txBox="1">
            <a:spLocks/>
          </p:cNvSpPr>
          <p:nvPr userDrawn="1"/>
        </p:nvSpPr>
        <p:spPr>
          <a:xfrm>
            <a:off x="902677" y="6223950"/>
            <a:ext cx="6864875" cy="533387"/>
          </a:xfrm>
          <a:prstGeom prst="rect">
            <a:avLst/>
          </a:prstGeom>
        </p:spPr>
        <p:txBody>
          <a:bodyPr lIns="0" tIns="0" rIns="0"/>
          <a:lstStyle>
            <a:defPPr>
              <a:defRPr lang="de-DE"/>
            </a:defPPr>
            <a:lvl1pPr marL="0" algn="l" defTabSz="914400" rtl="0" eaLnBrk="1" latinLnBrk="0" hangingPunct="1">
              <a:lnSpc>
                <a:spcPct val="150000"/>
              </a:lnSpc>
              <a:defRPr sz="1000" b="0" i="0" kern="1200" spc="0">
                <a:solidFill>
                  <a:srgbClr val="004A7D"/>
                </a:solidFill>
                <a:latin typeface="Sparta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solidFill>
                  <a:schemeClr val="bg1"/>
                </a:solidFill>
              </a:rPr>
              <a:t>Dr. Sabine Schellbach</a:t>
            </a:r>
          </a:p>
          <a:p>
            <a:r>
              <a:rPr lang="de-DE" dirty="0">
                <a:solidFill>
                  <a:schemeClr val="bg1"/>
                </a:solidFill>
              </a:rPr>
              <a:t>TU Bergakademie Freiberg  |  Universitätskommunikation  |  2021</a:t>
            </a:r>
          </a:p>
        </p:txBody>
      </p:sp>
    </p:spTree>
    <p:extLst>
      <p:ext uri="{BB962C8B-B14F-4D97-AF65-F5344CB8AC3E}">
        <p14:creationId xmlns:p14="http://schemas.microsoft.com/office/powerpoint/2010/main" val="2585791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Titelfolie-2 mit Bild + blaues Logo + blaue Schrif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A063EAD2-69D9-CD41-8A47-FB81C380401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044462"/>
            <a:ext cx="12192000" cy="2813538"/>
          </a:xfrm>
          <a:prstGeom prst="rect">
            <a:avLst/>
          </a:prstGeom>
        </p:spPr>
      </p:pic>
      <p:sp>
        <p:nvSpPr>
          <p:cNvPr id="13" name="Titel 1">
            <a:extLst>
              <a:ext uri="{FF2B5EF4-FFF2-40B4-BE49-F238E27FC236}">
                <a16:creationId xmlns:a16="http://schemas.microsoft.com/office/drawing/2014/main" id="{24884B69-E849-4E14-84C0-DB35C2BB7736}"/>
              </a:ext>
            </a:extLst>
          </p:cNvPr>
          <p:cNvSpPr>
            <a:spLocks noGrp="1"/>
          </p:cNvSpPr>
          <p:nvPr>
            <p:ph type="ctrTitle"/>
          </p:nvPr>
        </p:nvSpPr>
        <p:spPr>
          <a:xfrm>
            <a:off x="1333595" y="1979828"/>
            <a:ext cx="10397085" cy="1314518"/>
          </a:xfrm>
          <a:prstGeom prst="rect">
            <a:avLst/>
          </a:prstGeom>
          <a:noFill/>
        </p:spPr>
        <p:txBody>
          <a:bodyPr lIns="0" tIns="0" rIns="0" anchor="t">
            <a:normAutofit/>
          </a:bodyPr>
          <a:lstStyle>
            <a:lvl1pPr algn="l">
              <a:lnSpc>
                <a:spcPct val="120000"/>
              </a:lnSpc>
              <a:defRPr sz="4400" b="1" i="0" cap="all" spc="0" baseline="0">
                <a:solidFill>
                  <a:schemeClr val="bg1"/>
                </a:solidFill>
                <a:effectLst/>
                <a:latin typeface="+mn-lt"/>
                <a:cs typeface="Arial" panose="020B0604020202020204" pitchFamily="34" charset="0"/>
              </a:defRPr>
            </a:lvl1pPr>
          </a:lstStyle>
          <a:p>
            <a:r>
              <a:rPr lang="de-DE" dirty="0"/>
              <a:t>Mastertitelformat bearbeiten</a:t>
            </a:r>
          </a:p>
        </p:txBody>
      </p:sp>
      <p:sp>
        <p:nvSpPr>
          <p:cNvPr id="14" name="Untertitel 2">
            <a:extLst>
              <a:ext uri="{FF2B5EF4-FFF2-40B4-BE49-F238E27FC236}">
                <a16:creationId xmlns:a16="http://schemas.microsoft.com/office/drawing/2014/main" id="{8B5A38D9-4A1A-4CCF-BF40-AADD0B153BFF}"/>
              </a:ext>
            </a:extLst>
          </p:cNvPr>
          <p:cNvSpPr>
            <a:spLocks noGrp="1"/>
          </p:cNvSpPr>
          <p:nvPr>
            <p:ph type="subTitle" idx="1"/>
          </p:nvPr>
        </p:nvSpPr>
        <p:spPr>
          <a:xfrm>
            <a:off x="1333595" y="3429000"/>
            <a:ext cx="10397084" cy="999932"/>
          </a:xfrm>
          <a:prstGeom prst="rect">
            <a:avLst/>
          </a:prstGeom>
        </p:spPr>
        <p:txBody>
          <a:bodyPr lIns="0" tIns="0" rIns="0">
            <a:normAutofit/>
          </a:bodyPr>
          <a:lstStyle>
            <a:lvl1pPr marL="0" indent="0" algn="l">
              <a:buNone/>
              <a:defRPr sz="2600" b="0" i="0" baseline="0">
                <a:solidFill>
                  <a:schemeClr val="bg1"/>
                </a:solidFill>
                <a:effectLst/>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4" name="Textfeld 3">
            <a:extLst>
              <a:ext uri="{FF2B5EF4-FFF2-40B4-BE49-F238E27FC236}">
                <a16:creationId xmlns:a16="http://schemas.microsoft.com/office/drawing/2014/main" id="{AD38EA40-35B3-4F1F-9F2E-D448E0324B63}"/>
              </a:ext>
            </a:extLst>
          </p:cNvPr>
          <p:cNvSpPr txBox="1"/>
          <p:nvPr userDrawn="1"/>
        </p:nvSpPr>
        <p:spPr>
          <a:xfrm>
            <a:off x="5644055" y="6597650"/>
            <a:ext cx="914400" cy="914400"/>
          </a:xfrm>
          <a:prstGeom prst="rect">
            <a:avLst/>
          </a:prstGeom>
        </p:spPr>
        <p:txBody>
          <a:bodyPr wrap="none" lIns="0" rIns="0" rtlCol="0" anchor="t">
            <a:normAutofit/>
          </a:bodyPr>
          <a:lstStyle/>
          <a:p>
            <a:pPr algn="l"/>
            <a:endParaRPr lang="de-DE" sz="2000" b="1" i="0" dirty="0">
              <a:solidFill>
                <a:srgbClr val="004A7D"/>
              </a:solidFill>
              <a:latin typeface="Spartan ExtraBold" pitchFamily="2" charset="77"/>
            </a:endParaRPr>
          </a:p>
        </p:txBody>
      </p:sp>
      <p:cxnSp>
        <p:nvCxnSpPr>
          <p:cNvPr id="9" name="Gerade Verbindung 3">
            <a:extLst>
              <a:ext uri="{FF2B5EF4-FFF2-40B4-BE49-F238E27FC236}">
                <a16:creationId xmlns:a16="http://schemas.microsoft.com/office/drawing/2014/main" id="{5917FADB-6BCB-450A-89B0-2C9D482F34B8}"/>
              </a:ext>
            </a:extLst>
          </p:cNvPr>
          <p:cNvCxnSpPr>
            <a:cxnSpLocks/>
          </p:cNvCxnSpPr>
          <p:nvPr userDrawn="1"/>
        </p:nvCxnSpPr>
        <p:spPr>
          <a:xfrm flipV="1">
            <a:off x="760227" y="5842067"/>
            <a:ext cx="6536" cy="100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Untertitel 2">
            <a:extLst>
              <a:ext uri="{FF2B5EF4-FFF2-40B4-BE49-F238E27FC236}">
                <a16:creationId xmlns:a16="http://schemas.microsoft.com/office/drawing/2014/main" id="{09DEFA91-46EF-88C7-9E35-6B4BD3FBAF62}"/>
              </a:ext>
            </a:extLst>
          </p:cNvPr>
          <p:cNvSpPr txBox="1">
            <a:spLocks/>
          </p:cNvSpPr>
          <p:nvPr userDrawn="1"/>
        </p:nvSpPr>
        <p:spPr>
          <a:xfrm>
            <a:off x="1333595" y="5843588"/>
            <a:ext cx="10397084" cy="999932"/>
          </a:xfrm>
          <a:prstGeom prst="rect">
            <a:avLst/>
          </a:prstGeom>
        </p:spPr>
        <p:txBody>
          <a:bodyPr lIns="0" tIns="0" rIns="0">
            <a:normAutofit/>
          </a:bodyPr>
          <a:lstStyle>
            <a:lvl1pPr marL="0" indent="0" algn="l" defTabSz="914400" rtl="0" eaLnBrk="1" latinLnBrk="0" hangingPunct="1">
              <a:lnSpc>
                <a:spcPct val="90000"/>
              </a:lnSpc>
              <a:spcBef>
                <a:spcPts val="1000"/>
              </a:spcBef>
              <a:buClr>
                <a:srgbClr val="004A7D"/>
              </a:buClr>
              <a:buFont typeface="Wingdings" pitchFamily="2" charset="2"/>
              <a:buNone/>
              <a:defRPr sz="2600" b="0" i="0" kern="1200" baseline="0">
                <a:solidFill>
                  <a:schemeClr val="bg1"/>
                </a:solidFill>
                <a:effectLst/>
                <a:latin typeface="+mn-lt"/>
                <a:ea typeface="+mn-ea"/>
                <a:cs typeface="+mn-cs"/>
              </a:defRPr>
            </a:lvl1pPr>
            <a:lvl2pPr marL="457200" indent="0" algn="ctr" defTabSz="914400" rtl="0" eaLnBrk="1" latinLnBrk="0" hangingPunct="1">
              <a:lnSpc>
                <a:spcPct val="90000"/>
              </a:lnSpc>
              <a:spcBef>
                <a:spcPts val="500"/>
              </a:spcBef>
              <a:buClr>
                <a:srgbClr val="004A7D"/>
              </a:buClr>
              <a:buSzPct val="100000"/>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4A7D"/>
              </a:buClr>
              <a:buFont typeface="Wingdings"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2000" dirty="0"/>
              <a:t>TECHNISCHE UNIVERSITÄT BERGAKADEMIE FREIBERG</a:t>
            </a:r>
          </a:p>
          <a:p>
            <a:r>
              <a:rPr lang="de-DE" sz="1800" dirty="0"/>
              <a:t>2024</a:t>
            </a:r>
          </a:p>
        </p:txBody>
      </p:sp>
      <p:pic>
        <p:nvPicPr>
          <p:cNvPr id="16" name="Grafik 15">
            <a:extLst>
              <a:ext uri="{FF2B5EF4-FFF2-40B4-BE49-F238E27FC236}">
                <a16:creationId xmlns:a16="http://schemas.microsoft.com/office/drawing/2014/main" id="{BAFB55C9-09BE-4584-8E05-35048D4AF55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27844" y="4662265"/>
            <a:ext cx="3471835" cy="1223822"/>
          </a:xfrm>
          <a:prstGeom prst="rect">
            <a:avLst/>
          </a:prstGeom>
        </p:spPr>
      </p:pic>
    </p:spTree>
    <p:extLst>
      <p:ext uri="{BB962C8B-B14F-4D97-AF65-F5344CB8AC3E}">
        <p14:creationId xmlns:p14="http://schemas.microsoft.com/office/powerpoint/2010/main" val="26835063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83"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elfolie-2 mit Bild + blaues Logo + blaue Schrif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A063EAD2-69D9-CD41-8A47-FB81C380401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044462"/>
            <a:ext cx="12192000" cy="2813538"/>
          </a:xfrm>
          <a:prstGeom prst="rect">
            <a:avLst/>
          </a:prstGeom>
        </p:spPr>
      </p:pic>
      <p:sp>
        <p:nvSpPr>
          <p:cNvPr id="13" name="Titel 1">
            <a:extLst>
              <a:ext uri="{FF2B5EF4-FFF2-40B4-BE49-F238E27FC236}">
                <a16:creationId xmlns:a16="http://schemas.microsoft.com/office/drawing/2014/main" id="{24884B69-E849-4E14-84C0-DB35C2BB7736}"/>
              </a:ext>
            </a:extLst>
          </p:cNvPr>
          <p:cNvSpPr>
            <a:spLocks noGrp="1"/>
          </p:cNvSpPr>
          <p:nvPr>
            <p:ph type="ctrTitle"/>
          </p:nvPr>
        </p:nvSpPr>
        <p:spPr>
          <a:xfrm>
            <a:off x="1333595" y="1979828"/>
            <a:ext cx="10397085" cy="1314518"/>
          </a:xfrm>
          <a:prstGeom prst="rect">
            <a:avLst/>
          </a:prstGeom>
          <a:noFill/>
        </p:spPr>
        <p:txBody>
          <a:bodyPr lIns="0" tIns="0" rIns="0" anchor="t">
            <a:normAutofit/>
          </a:bodyPr>
          <a:lstStyle>
            <a:lvl1pPr algn="l">
              <a:lnSpc>
                <a:spcPct val="120000"/>
              </a:lnSpc>
              <a:defRPr sz="4400" b="1" i="0" cap="all" spc="0" baseline="0">
                <a:solidFill>
                  <a:schemeClr val="bg1"/>
                </a:solidFill>
                <a:effectLst/>
                <a:latin typeface="+mn-lt"/>
                <a:cs typeface="Arial" panose="020B0604020202020204" pitchFamily="34" charset="0"/>
              </a:defRPr>
            </a:lvl1pPr>
          </a:lstStyle>
          <a:p>
            <a:r>
              <a:rPr lang="de-DE" dirty="0"/>
              <a:t>Mastertitelformat bearbeiten</a:t>
            </a:r>
          </a:p>
        </p:txBody>
      </p:sp>
      <p:sp>
        <p:nvSpPr>
          <p:cNvPr id="14" name="Untertitel 2">
            <a:extLst>
              <a:ext uri="{FF2B5EF4-FFF2-40B4-BE49-F238E27FC236}">
                <a16:creationId xmlns:a16="http://schemas.microsoft.com/office/drawing/2014/main" id="{8B5A38D9-4A1A-4CCF-BF40-AADD0B153BFF}"/>
              </a:ext>
            </a:extLst>
          </p:cNvPr>
          <p:cNvSpPr>
            <a:spLocks noGrp="1"/>
          </p:cNvSpPr>
          <p:nvPr>
            <p:ph type="subTitle" idx="1"/>
          </p:nvPr>
        </p:nvSpPr>
        <p:spPr>
          <a:xfrm>
            <a:off x="1333595" y="3429000"/>
            <a:ext cx="10397084" cy="999932"/>
          </a:xfrm>
          <a:prstGeom prst="rect">
            <a:avLst/>
          </a:prstGeom>
        </p:spPr>
        <p:txBody>
          <a:bodyPr lIns="0" tIns="0" rIns="0">
            <a:normAutofit/>
          </a:bodyPr>
          <a:lstStyle>
            <a:lvl1pPr marL="0" indent="0" algn="l">
              <a:buNone/>
              <a:defRPr sz="2600" b="0" i="0" baseline="0">
                <a:solidFill>
                  <a:schemeClr val="bg1"/>
                </a:solidFill>
                <a:effectLst/>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4" name="Textfeld 3">
            <a:extLst>
              <a:ext uri="{FF2B5EF4-FFF2-40B4-BE49-F238E27FC236}">
                <a16:creationId xmlns:a16="http://schemas.microsoft.com/office/drawing/2014/main" id="{AD38EA40-35B3-4F1F-9F2E-D448E0324B63}"/>
              </a:ext>
            </a:extLst>
          </p:cNvPr>
          <p:cNvSpPr txBox="1"/>
          <p:nvPr userDrawn="1"/>
        </p:nvSpPr>
        <p:spPr>
          <a:xfrm>
            <a:off x="5644055" y="6597650"/>
            <a:ext cx="914400" cy="914400"/>
          </a:xfrm>
          <a:prstGeom prst="rect">
            <a:avLst/>
          </a:prstGeom>
        </p:spPr>
        <p:txBody>
          <a:bodyPr wrap="none" lIns="0" rIns="0" rtlCol="0" anchor="t">
            <a:normAutofit/>
          </a:bodyPr>
          <a:lstStyle/>
          <a:p>
            <a:pPr algn="l"/>
            <a:endParaRPr lang="de-DE" sz="2000" b="1" i="0" dirty="0">
              <a:solidFill>
                <a:srgbClr val="004A7D"/>
              </a:solidFill>
              <a:latin typeface="Spartan ExtraBold" pitchFamily="2" charset="77"/>
            </a:endParaRPr>
          </a:p>
        </p:txBody>
      </p:sp>
      <p:cxnSp>
        <p:nvCxnSpPr>
          <p:cNvPr id="9" name="Gerade Verbindung 3">
            <a:extLst>
              <a:ext uri="{FF2B5EF4-FFF2-40B4-BE49-F238E27FC236}">
                <a16:creationId xmlns:a16="http://schemas.microsoft.com/office/drawing/2014/main" id="{5917FADB-6BCB-450A-89B0-2C9D482F34B8}"/>
              </a:ext>
            </a:extLst>
          </p:cNvPr>
          <p:cNvCxnSpPr>
            <a:cxnSpLocks/>
          </p:cNvCxnSpPr>
          <p:nvPr userDrawn="1"/>
        </p:nvCxnSpPr>
        <p:spPr>
          <a:xfrm flipV="1">
            <a:off x="760227" y="5842067"/>
            <a:ext cx="6536" cy="100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Untertitel 2">
            <a:extLst>
              <a:ext uri="{FF2B5EF4-FFF2-40B4-BE49-F238E27FC236}">
                <a16:creationId xmlns:a16="http://schemas.microsoft.com/office/drawing/2014/main" id="{09DEFA91-46EF-88C7-9E35-6B4BD3FBAF62}"/>
              </a:ext>
            </a:extLst>
          </p:cNvPr>
          <p:cNvSpPr txBox="1">
            <a:spLocks/>
          </p:cNvSpPr>
          <p:nvPr userDrawn="1"/>
        </p:nvSpPr>
        <p:spPr>
          <a:xfrm>
            <a:off x="1333595" y="5843588"/>
            <a:ext cx="10397084" cy="999932"/>
          </a:xfrm>
          <a:prstGeom prst="rect">
            <a:avLst/>
          </a:prstGeom>
        </p:spPr>
        <p:txBody>
          <a:bodyPr lIns="0" tIns="0" rIns="0">
            <a:normAutofit/>
          </a:bodyPr>
          <a:lstStyle>
            <a:lvl1pPr marL="0" indent="0" algn="l" defTabSz="914400" rtl="0" eaLnBrk="1" latinLnBrk="0" hangingPunct="1">
              <a:lnSpc>
                <a:spcPct val="90000"/>
              </a:lnSpc>
              <a:spcBef>
                <a:spcPts val="1000"/>
              </a:spcBef>
              <a:buClr>
                <a:srgbClr val="004A7D"/>
              </a:buClr>
              <a:buFont typeface="Wingdings" pitchFamily="2" charset="2"/>
              <a:buNone/>
              <a:defRPr sz="2600" b="0" i="0" kern="1200" baseline="0">
                <a:solidFill>
                  <a:schemeClr val="bg1"/>
                </a:solidFill>
                <a:effectLst/>
                <a:latin typeface="+mn-lt"/>
                <a:ea typeface="+mn-ea"/>
                <a:cs typeface="+mn-cs"/>
              </a:defRPr>
            </a:lvl1pPr>
            <a:lvl2pPr marL="457200" indent="0" algn="ctr" defTabSz="914400" rtl="0" eaLnBrk="1" latinLnBrk="0" hangingPunct="1">
              <a:lnSpc>
                <a:spcPct val="90000"/>
              </a:lnSpc>
              <a:spcBef>
                <a:spcPts val="500"/>
              </a:spcBef>
              <a:buClr>
                <a:srgbClr val="004A7D"/>
              </a:buClr>
              <a:buSzPct val="100000"/>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4A7D"/>
              </a:buClr>
              <a:buFont typeface="Wingdings"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2000" dirty="0"/>
              <a:t>TECHNISCHE UNIVERSITÄT BERGAKADEMIE FREIBERG</a:t>
            </a:r>
          </a:p>
          <a:p>
            <a:r>
              <a:rPr lang="de-DE" sz="1800" dirty="0"/>
              <a:t>2024</a:t>
            </a:r>
          </a:p>
        </p:txBody>
      </p:sp>
      <p:pic>
        <p:nvPicPr>
          <p:cNvPr id="16" name="Grafik 15">
            <a:extLst>
              <a:ext uri="{FF2B5EF4-FFF2-40B4-BE49-F238E27FC236}">
                <a16:creationId xmlns:a16="http://schemas.microsoft.com/office/drawing/2014/main" id="{B6C78DA3-E08B-456C-8B54-E9641E599BD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27844" y="4662265"/>
            <a:ext cx="3471835" cy="1223822"/>
          </a:xfrm>
          <a:prstGeom prst="rect">
            <a:avLst/>
          </a:prstGeom>
        </p:spPr>
      </p:pic>
    </p:spTree>
    <p:extLst>
      <p:ext uri="{BB962C8B-B14F-4D97-AF65-F5344CB8AC3E}">
        <p14:creationId xmlns:p14="http://schemas.microsoft.com/office/powerpoint/2010/main" val="18762604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83"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elfolie-2 mit Bild + blaues Logo + blaue Schrif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A063EAD2-69D9-CD41-8A47-FB81C380401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044462"/>
            <a:ext cx="12192000" cy="2813538"/>
          </a:xfrm>
          <a:prstGeom prst="rect">
            <a:avLst/>
          </a:prstGeom>
        </p:spPr>
      </p:pic>
      <p:sp>
        <p:nvSpPr>
          <p:cNvPr id="13" name="Titel 1">
            <a:extLst>
              <a:ext uri="{FF2B5EF4-FFF2-40B4-BE49-F238E27FC236}">
                <a16:creationId xmlns:a16="http://schemas.microsoft.com/office/drawing/2014/main" id="{24884B69-E849-4E14-84C0-DB35C2BB7736}"/>
              </a:ext>
            </a:extLst>
          </p:cNvPr>
          <p:cNvSpPr>
            <a:spLocks noGrp="1"/>
          </p:cNvSpPr>
          <p:nvPr>
            <p:ph type="ctrTitle"/>
          </p:nvPr>
        </p:nvSpPr>
        <p:spPr>
          <a:xfrm>
            <a:off x="1333595" y="1979828"/>
            <a:ext cx="10397085" cy="1314518"/>
          </a:xfrm>
          <a:prstGeom prst="rect">
            <a:avLst/>
          </a:prstGeom>
          <a:noFill/>
        </p:spPr>
        <p:txBody>
          <a:bodyPr lIns="0" tIns="0" rIns="0" anchor="t">
            <a:normAutofit/>
          </a:bodyPr>
          <a:lstStyle>
            <a:lvl1pPr algn="l">
              <a:lnSpc>
                <a:spcPct val="120000"/>
              </a:lnSpc>
              <a:defRPr sz="4400" b="1" i="0" cap="all" spc="0" baseline="0">
                <a:solidFill>
                  <a:schemeClr val="bg1"/>
                </a:solidFill>
                <a:effectLst/>
                <a:latin typeface="+mn-lt"/>
                <a:cs typeface="Arial" panose="020B0604020202020204" pitchFamily="34" charset="0"/>
              </a:defRPr>
            </a:lvl1pPr>
          </a:lstStyle>
          <a:p>
            <a:r>
              <a:rPr lang="de-DE" dirty="0"/>
              <a:t>Mastertitelformat bearbeiten</a:t>
            </a:r>
          </a:p>
        </p:txBody>
      </p:sp>
      <p:sp>
        <p:nvSpPr>
          <p:cNvPr id="14" name="Untertitel 2">
            <a:extLst>
              <a:ext uri="{FF2B5EF4-FFF2-40B4-BE49-F238E27FC236}">
                <a16:creationId xmlns:a16="http://schemas.microsoft.com/office/drawing/2014/main" id="{8B5A38D9-4A1A-4CCF-BF40-AADD0B153BFF}"/>
              </a:ext>
            </a:extLst>
          </p:cNvPr>
          <p:cNvSpPr>
            <a:spLocks noGrp="1"/>
          </p:cNvSpPr>
          <p:nvPr>
            <p:ph type="subTitle" idx="1"/>
          </p:nvPr>
        </p:nvSpPr>
        <p:spPr>
          <a:xfrm>
            <a:off x="1333595" y="3429000"/>
            <a:ext cx="10397084" cy="999932"/>
          </a:xfrm>
          <a:prstGeom prst="rect">
            <a:avLst/>
          </a:prstGeom>
        </p:spPr>
        <p:txBody>
          <a:bodyPr lIns="0" tIns="0" rIns="0">
            <a:normAutofit/>
          </a:bodyPr>
          <a:lstStyle>
            <a:lvl1pPr marL="0" indent="0" algn="l">
              <a:buNone/>
              <a:defRPr sz="2600" b="0" i="0" baseline="0">
                <a:solidFill>
                  <a:schemeClr val="bg1"/>
                </a:solidFill>
                <a:effectLst/>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4" name="Textfeld 3">
            <a:extLst>
              <a:ext uri="{FF2B5EF4-FFF2-40B4-BE49-F238E27FC236}">
                <a16:creationId xmlns:a16="http://schemas.microsoft.com/office/drawing/2014/main" id="{AD38EA40-35B3-4F1F-9F2E-D448E0324B63}"/>
              </a:ext>
            </a:extLst>
          </p:cNvPr>
          <p:cNvSpPr txBox="1"/>
          <p:nvPr userDrawn="1"/>
        </p:nvSpPr>
        <p:spPr>
          <a:xfrm>
            <a:off x="5644055" y="6597650"/>
            <a:ext cx="914400" cy="914400"/>
          </a:xfrm>
          <a:prstGeom prst="rect">
            <a:avLst/>
          </a:prstGeom>
        </p:spPr>
        <p:txBody>
          <a:bodyPr wrap="none" lIns="0" rIns="0" rtlCol="0" anchor="t">
            <a:normAutofit/>
          </a:bodyPr>
          <a:lstStyle/>
          <a:p>
            <a:pPr algn="l"/>
            <a:endParaRPr lang="de-DE" sz="2000" b="1" i="0" dirty="0">
              <a:solidFill>
                <a:srgbClr val="004A7D"/>
              </a:solidFill>
              <a:latin typeface="Spartan ExtraBold" pitchFamily="2" charset="77"/>
            </a:endParaRPr>
          </a:p>
        </p:txBody>
      </p:sp>
      <p:cxnSp>
        <p:nvCxnSpPr>
          <p:cNvPr id="9" name="Gerade Verbindung 3">
            <a:extLst>
              <a:ext uri="{FF2B5EF4-FFF2-40B4-BE49-F238E27FC236}">
                <a16:creationId xmlns:a16="http://schemas.microsoft.com/office/drawing/2014/main" id="{5917FADB-6BCB-450A-89B0-2C9D482F34B8}"/>
              </a:ext>
            </a:extLst>
          </p:cNvPr>
          <p:cNvCxnSpPr>
            <a:cxnSpLocks/>
          </p:cNvCxnSpPr>
          <p:nvPr userDrawn="1"/>
        </p:nvCxnSpPr>
        <p:spPr>
          <a:xfrm flipV="1">
            <a:off x="760227" y="5842067"/>
            <a:ext cx="6536" cy="100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Untertitel 2">
            <a:extLst>
              <a:ext uri="{FF2B5EF4-FFF2-40B4-BE49-F238E27FC236}">
                <a16:creationId xmlns:a16="http://schemas.microsoft.com/office/drawing/2014/main" id="{09DEFA91-46EF-88C7-9E35-6B4BD3FBAF62}"/>
              </a:ext>
            </a:extLst>
          </p:cNvPr>
          <p:cNvSpPr txBox="1">
            <a:spLocks/>
          </p:cNvSpPr>
          <p:nvPr userDrawn="1"/>
        </p:nvSpPr>
        <p:spPr>
          <a:xfrm>
            <a:off x="1333595" y="5843588"/>
            <a:ext cx="10397084" cy="999932"/>
          </a:xfrm>
          <a:prstGeom prst="rect">
            <a:avLst/>
          </a:prstGeom>
        </p:spPr>
        <p:txBody>
          <a:bodyPr lIns="0" tIns="0" rIns="0">
            <a:normAutofit/>
          </a:bodyPr>
          <a:lstStyle>
            <a:lvl1pPr marL="0" indent="0" algn="l" defTabSz="914400" rtl="0" eaLnBrk="1" latinLnBrk="0" hangingPunct="1">
              <a:lnSpc>
                <a:spcPct val="90000"/>
              </a:lnSpc>
              <a:spcBef>
                <a:spcPts val="1000"/>
              </a:spcBef>
              <a:buClr>
                <a:srgbClr val="004A7D"/>
              </a:buClr>
              <a:buFont typeface="Wingdings" pitchFamily="2" charset="2"/>
              <a:buNone/>
              <a:defRPr sz="2600" b="0" i="0" kern="1200" baseline="0">
                <a:solidFill>
                  <a:schemeClr val="bg1"/>
                </a:solidFill>
                <a:effectLst/>
                <a:latin typeface="+mn-lt"/>
                <a:ea typeface="+mn-ea"/>
                <a:cs typeface="+mn-cs"/>
              </a:defRPr>
            </a:lvl1pPr>
            <a:lvl2pPr marL="457200" indent="0" algn="ctr" defTabSz="914400" rtl="0" eaLnBrk="1" latinLnBrk="0" hangingPunct="1">
              <a:lnSpc>
                <a:spcPct val="90000"/>
              </a:lnSpc>
              <a:spcBef>
                <a:spcPts val="500"/>
              </a:spcBef>
              <a:buClr>
                <a:srgbClr val="004A7D"/>
              </a:buClr>
              <a:buSzPct val="100000"/>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4A7D"/>
              </a:buClr>
              <a:buFont typeface="Wingdings"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2000" dirty="0"/>
              <a:t>TECHNISCHE UNIVERSITÄT BERGAKADEMIE FREIBERG</a:t>
            </a:r>
          </a:p>
          <a:p>
            <a:r>
              <a:rPr lang="de-DE" sz="1800" dirty="0"/>
              <a:t>2024</a:t>
            </a:r>
          </a:p>
        </p:txBody>
      </p:sp>
      <p:pic>
        <p:nvPicPr>
          <p:cNvPr id="16" name="Grafik 15">
            <a:extLst>
              <a:ext uri="{FF2B5EF4-FFF2-40B4-BE49-F238E27FC236}">
                <a16:creationId xmlns:a16="http://schemas.microsoft.com/office/drawing/2014/main" id="{7EF7D3AF-539B-43AF-A69F-FBC17D486BF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27844" y="4662265"/>
            <a:ext cx="3471835" cy="1223822"/>
          </a:xfrm>
          <a:prstGeom prst="rect">
            <a:avLst/>
          </a:prstGeom>
        </p:spPr>
      </p:pic>
    </p:spTree>
    <p:extLst>
      <p:ext uri="{BB962C8B-B14F-4D97-AF65-F5344CB8AC3E}">
        <p14:creationId xmlns:p14="http://schemas.microsoft.com/office/powerpoint/2010/main" val="27549530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8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elfolie-2 mit Bild + blaues Logo + blaue Schrift">
    <p:bg>
      <p:bgPr>
        <a:solidFill>
          <a:schemeClr val="bg1"/>
        </a:solidFill>
        <a:effectLst/>
      </p:bgPr>
    </p:bg>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A063EAD2-69D9-CD41-8A47-FB81C380401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044462"/>
            <a:ext cx="12192000" cy="2813538"/>
          </a:xfrm>
          <a:prstGeom prst="rect">
            <a:avLst/>
          </a:prstGeom>
        </p:spPr>
      </p:pic>
      <p:sp>
        <p:nvSpPr>
          <p:cNvPr id="13" name="Titel 1">
            <a:extLst>
              <a:ext uri="{FF2B5EF4-FFF2-40B4-BE49-F238E27FC236}">
                <a16:creationId xmlns:a16="http://schemas.microsoft.com/office/drawing/2014/main" id="{24884B69-E849-4E14-84C0-DB35C2BB7736}"/>
              </a:ext>
            </a:extLst>
          </p:cNvPr>
          <p:cNvSpPr>
            <a:spLocks noGrp="1"/>
          </p:cNvSpPr>
          <p:nvPr>
            <p:ph type="ctrTitle"/>
          </p:nvPr>
        </p:nvSpPr>
        <p:spPr>
          <a:xfrm>
            <a:off x="1333595" y="1979828"/>
            <a:ext cx="10397085" cy="1314518"/>
          </a:xfrm>
          <a:prstGeom prst="rect">
            <a:avLst/>
          </a:prstGeom>
          <a:noFill/>
        </p:spPr>
        <p:txBody>
          <a:bodyPr lIns="0" tIns="0" rIns="0" anchor="t">
            <a:normAutofit/>
          </a:bodyPr>
          <a:lstStyle>
            <a:lvl1pPr algn="l">
              <a:lnSpc>
                <a:spcPct val="120000"/>
              </a:lnSpc>
              <a:defRPr sz="4400" b="1" i="0" cap="all" spc="0" baseline="0">
                <a:solidFill>
                  <a:schemeClr val="bg1"/>
                </a:solidFill>
                <a:effectLst/>
                <a:latin typeface="+mn-lt"/>
                <a:cs typeface="Arial" panose="020B0604020202020204" pitchFamily="34" charset="0"/>
              </a:defRPr>
            </a:lvl1pPr>
          </a:lstStyle>
          <a:p>
            <a:r>
              <a:rPr lang="de-DE" dirty="0"/>
              <a:t>Mastertitelformat bearbeiten</a:t>
            </a:r>
          </a:p>
        </p:txBody>
      </p:sp>
      <p:sp>
        <p:nvSpPr>
          <p:cNvPr id="14" name="Untertitel 2">
            <a:extLst>
              <a:ext uri="{FF2B5EF4-FFF2-40B4-BE49-F238E27FC236}">
                <a16:creationId xmlns:a16="http://schemas.microsoft.com/office/drawing/2014/main" id="{8B5A38D9-4A1A-4CCF-BF40-AADD0B153BFF}"/>
              </a:ext>
            </a:extLst>
          </p:cNvPr>
          <p:cNvSpPr>
            <a:spLocks noGrp="1"/>
          </p:cNvSpPr>
          <p:nvPr>
            <p:ph type="subTitle" idx="1"/>
          </p:nvPr>
        </p:nvSpPr>
        <p:spPr>
          <a:xfrm>
            <a:off x="1333595" y="3429000"/>
            <a:ext cx="10397084" cy="999932"/>
          </a:xfrm>
          <a:prstGeom prst="rect">
            <a:avLst/>
          </a:prstGeom>
        </p:spPr>
        <p:txBody>
          <a:bodyPr lIns="0" tIns="0" rIns="0">
            <a:normAutofit/>
          </a:bodyPr>
          <a:lstStyle>
            <a:lvl1pPr marL="0" indent="0" algn="l">
              <a:buNone/>
              <a:defRPr sz="2600" b="0" i="0" baseline="0">
                <a:solidFill>
                  <a:schemeClr val="bg1"/>
                </a:solidFill>
                <a:effectLst/>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4" name="Textfeld 3">
            <a:extLst>
              <a:ext uri="{FF2B5EF4-FFF2-40B4-BE49-F238E27FC236}">
                <a16:creationId xmlns:a16="http://schemas.microsoft.com/office/drawing/2014/main" id="{AD38EA40-35B3-4F1F-9F2E-D448E0324B63}"/>
              </a:ext>
            </a:extLst>
          </p:cNvPr>
          <p:cNvSpPr txBox="1"/>
          <p:nvPr userDrawn="1"/>
        </p:nvSpPr>
        <p:spPr>
          <a:xfrm>
            <a:off x="5644055" y="6597650"/>
            <a:ext cx="914400" cy="914400"/>
          </a:xfrm>
          <a:prstGeom prst="rect">
            <a:avLst/>
          </a:prstGeom>
        </p:spPr>
        <p:txBody>
          <a:bodyPr wrap="none" lIns="0" rIns="0" rtlCol="0" anchor="t">
            <a:normAutofit/>
          </a:bodyPr>
          <a:lstStyle/>
          <a:p>
            <a:pPr algn="l"/>
            <a:endParaRPr lang="de-DE" sz="2000" b="1" i="0" dirty="0">
              <a:solidFill>
                <a:srgbClr val="004A7D"/>
              </a:solidFill>
              <a:latin typeface="Spartan ExtraBold" pitchFamily="2" charset="77"/>
            </a:endParaRPr>
          </a:p>
        </p:txBody>
      </p:sp>
      <p:cxnSp>
        <p:nvCxnSpPr>
          <p:cNvPr id="9" name="Gerade Verbindung 3">
            <a:extLst>
              <a:ext uri="{FF2B5EF4-FFF2-40B4-BE49-F238E27FC236}">
                <a16:creationId xmlns:a16="http://schemas.microsoft.com/office/drawing/2014/main" id="{5917FADB-6BCB-450A-89B0-2C9D482F34B8}"/>
              </a:ext>
            </a:extLst>
          </p:cNvPr>
          <p:cNvCxnSpPr>
            <a:cxnSpLocks/>
          </p:cNvCxnSpPr>
          <p:nvPr userDrawn="1"/>
        </p:nvCxnSpPr>
        <p:spPr>
          <a:xfrm flipV="1">
            <a:off x="760227" y="5842067"/>
            <a:ext cx="6536" cy="100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Untertitel 2">
            <a:extLst>
              <a:ext uri="{FF2B5EF4-FFF2-40B4-BE49-F238E27FC236}">
                <a16:creationId xmlns:a16="http://schemas.microsoft.com/office/drawing/2014/main" id="{09DEFA91-46EF-88C7-9E35-6B4BD3FBAF62}"/>
              </a:ext>
            </a:extLst>
          </p:cNvPr>
          <p:cNvSpPr txBox="1">
            <a:spLocks/>
          </p:cNvSpPr>
          <p:nvPr userDrawn="1"/>
        </p:nvSpPr>
        <p:spPr>
          <a:xfrm>
            <a:off x="1333595" y="5843588"/>
            <a:ext cx="10397084" cy="999932"/>
          </a:xfrm>
          <a:prstGeom prst="rect">
            <a:avLst/>
          </a:prstGeom>
        </p:spPr>
        <p:txBody>
          <a:bodyPr lIns="0" tIns="0" rIns="0">
            <a:normAutofit/>
          </a:bodyPr>
          <a:lstStyle>
            <a:lvl1pPr marL="0" indent="0" algn="l" defTabSz="914400" rtl="0" eaLnBrk="1" latinLnBrk="0" hangingPunct="1">
              <a:lnSpc>
                <a:spcPct val="90000"/>
              </a:lnSpc>
              <a:spcBef>
                <a:spcPts val="1000"/>
              </a:spcBef>
              <a:buClr>
                <a:srgbClr val="004A7D"/>
              </a:buClr>
              <a:buFont typeface="Wingdings" pitchFamily="2" charset="2"/>
              <a:buNone/>
              <a:defRPr sz="2600" b="0" i="0" kern="1200" baseline="0">
                <a:solidFill>
                  <a:schemeClr val="bg1"/>
                </a:solidFill>
                <a:effectLst/>
                <a:latin typeface="+mn-lt"/>
                <a:ea typeface="+mn-ea"/>
                <a:cs typeface="+mn-cs"/>
              </a:defRPr>
            </a:lvl1pPr>
            <a:lvl2pPr marL="457200" indent="0" algn="ctr" defTabSz="914400" rtl="0" eaLnBrk="1" latinLnBrk="0" hangingPunct="1">
              <a:lnSpc>
                <a:spcPct val="90000"/>
              </a:lnSpc>
              <a:spcBef>
                <a:spcPts val="500"/>
              </a:spcBef>
              <a:buClr>
                <a:srgbClr val="004A7D"/>
              </a:buClr>
              <a:buSzPct val="100000"/>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4A7D"/>
              </a:buClr>
              <a:buFont typeface="Wingdings"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2000" dirty="0"/>
              <a:t>TECHNISCHE UNIVERSITÄT BERGAKADEMIE FREIBERG</a:t>
            </a:r>
          </a:p>
          <a:p>
            <a:r>
              <a:rPr lang="de-DE" sz="1800" dirty="0"/>
              <a:t>2024</a:t>
            </a:r>
          </a:p>
        </p:txBody>
      </p:sp>
      <p:pic>
        <p:nvPicPr>
          <p:cNvPr id="11" name="Grafik 10">
            <a:extLst>
              <a:ext uri="{FF2B5EF4-FFF2-40B4-BE49-F238E27FC236}">
                <a16:creationId xmlns:a16="http://schemas.microsoft.com/office/drawing/2014/main" id="{2A638336-8EBC-4772-84EA-9FE61F89484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61599"/>
          <a:stretch/>
        </p:blipFill>
        <p:spPr>
          <a:xfrm>
            <a:off x="10787624" y="5550055"/>
            <a:ext cx="782477" cy="720000"/>
          </a:xfrm>
          <a:prstGeom prst="rect">
            <a:avLst/>
          </a:prstGeom>
        </p:spPr>
      </p:pic>
    </p:spTree>
    <p:extLst>
      <p:ext uri="{BB962C8B-B14F-4D97-AF65-F5344CB8AC3E}">
        <p14:creationId xmlns:p14="http://schemas.microsoft.com/office/powerpoint/2010/main" val="379210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8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elfolie-3 ohne Bild + blaues Logo + blaue Schrift">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A063EAD2-69D9-CD41-8A47-FB81C380401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044462"/>
            <a:ext cx="12192000" cy="2813538"/>
          </a:xfrm>
          <a:prstGeom prst="rect">
            <a:avLst/>
          </a:prstGeom>
        </p:spPr>
      </p:pic>
      <p:sp>
        <p:nvSpPr>
          <p:cNvPr id="13" name="Titel 1">
            <a:extLst>
              <a:ext uri="{FF2B5EF4-FFF2-40B4-BE49-F238E27FC236}">
                <a16:creationId xmlns:a16="http://schemas.microsoft.com/office/drawing/2014/main" id="{24884B69-E849-4E14-84C0-DB35C2BB7736}"/>
              </a:ext>
            </a:extLst>
          </p:cNvPr>
          <p:cNvSpPr>
            <a:spLocks noGrp="1"/>
          </p:cNvSpPr>
          <p:nvPr>
            <p:ph type="ctrTitle"/>
          </p:nvPr>
        </p:nvSpPr>
        <p:spPr>
          <a:xfrm>
            <a:off x="1333595" y="1979828"/>
            <a:ext cx="10397085" cy="1314518"/>
          </a:xfrm>
          <a:prstGeom prst="rect">
            <a:avLst/>
          </a:prstGeom>
          <a:noFill/>
        </p:spPr>
        <p:txBody>
          <a:bodyPr lIns="0" tIns="0" rIns="0" anchor="t">
            <a:normAutofit/>
          </a:bodyPr>
          <a:lstStyle>
            <a:lvl1pPr algn="l">
              <a:lnSpc>
                <a:spcPct val="120000"/>
              </a:lnSpc>
              <a:defRPr sz="3600" b="1" i="0" cap="all" spc="0" baseline="0">
                <a:solidFill>
                  <a:srgbClr val="004A7D"/>
                </a:solidFill>
                <a:effectLst/>
                <a:latin typeface="+mn-lt"/>
                <a:cs typeface="Arial" panose="020B0604020202020204" pitchFamily="34" charset="0"/>
              </a:defRPr>
            </a:lvl1pPr>
          </a:lstStyle>
          <a:p>
            <a:r>
              <a:rPr lang="de-DE" dirty="0"/>
              <a:t>Mastertitelformat bearbeiten</a:t>
            </a:r>
          </a:p>
        </p:txBody>
      </p:sp>
      <p:sp>
        <p:nvSpPr>
          <p:cNvPr id="14" name="Untertitel 2">
            <a:extLst>
              <a:ext uri="{FF2B5EF4-FFF2-40B4-BE49-F238E27FC236}">
                <a16:creationId xmlns:a16="http://schemas.microsoft.com/office/drawing/2014/main" id="{8B5A38D9-4A1A-4CCF-BF40-AADD0B153BFF}"/>
              </a:ext>
            </a:extLst>
          </p:cNvPr>
          <p:cNvSpPr>
            <a:spLocks noGrp="1"/>
          </p:cNvSpPr>
          <p:nvPr>
            <p:ph type="subTitle" idx="1"/>
          </p:nvPr>
        </p:nvSpPr>
        <p:spPr>
          <a:xfrm>
            <a:off x="1333595" y="3429000"/>
            <a:ext cx="10397084" cy="999932"/>
          </a:xfrm>
          <a:prstGeom prst="rect">
            <a:avLst/>
          </a:prstGeom>
        </p:spPr>
        <p:txBody>
          <a:bodyPr lIns="0" tIns="0" rIns="0">
            <a:normAutofit/>
          </a:bodyPr>
          <a:lstStyle>
            <a:lvl1pPr marL="0" indent="0" algn="l">
              <a:buNone/>
              <a:defRPr sz="2600" b="0" i="0" baseline="0">
                <a:solidFill>
                  <a:srgbClr val="004A7D"/>
                </a:solidFill>
                <a:effectLst/>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4" name="Textfeld 3">
            <a:extLst>
              <a:ext uri="{FF2B5EF4-FFF2-40B4-BE49-F238E27FC236}">
                <a16:creationId xmlns:a16="http://schemas.microsoft.com/office/drawing/2014/main" id="{AD38EA40-35B3-4F1F-9F2E-D448E0324B63}"/>
              </a:ext>
            </a:extLst>
          </p:cNvPr>
          <p:cNvSpPr txBox="1"/>
          <p:nvPr userDrawn="1"/>
        </p:nvSpPr>
        <p:spPr>
          <a:xfrm>
            <a:off x="5644055" y="6597650"/>
            <a:ext cx="914400" cy="914400"/>
          </a:xfrm>
          <a:prstGeom prst="rect">
            <a:avLst/>
          </a:prstGeom>
        </p:spPr>
        <p:txBody>
          <a:bodyPr wrap="none" lIns="0" rIns="0" rtlCol="0" anchor="t">
            <a:normAutofit/>
          </a:bodyPr>
          <a:lstStyle/>
          <a:p>
            <a:pPr algn="l"/>
            <a:endParaRPr lang="de-DE" sz="2000" b="1" i="0" dirty="0">
              <a:solidFill>
                <a:srgbClr val="004A7D"/>
              </a:solidFill>
              <a:latin typeface="Spartan ExtraBold" pitchFamily="2" charset="77"/>
            </a:endParaRPr>
          </a:p>
        </p:txBody>
      </p:sp>
      <p:cxnSp>
        <p:nvCxnSpPr>
          <p:cNvPr id="9" name="Gerade Verbindung 3">
            <a:extLst>
              <a:ext uri="{FF2B5EF4-FFF2-40B4-BE49-F238E27FC236}">
                <a16:creationId xmlns:a16="http://schemas.microsoft.com/office/drawing/2014/main" id="{58FCB21F-2CBC-4166-8B73-93512D64F867}"/>
              </a:ext>
            </a:extLst>
          </p:cNvPr>
          <p:cNvCxnSpPr>
            <a:cxnSpLocks/>
          </p:cNvCxnSpPr>
          <p:nvPr userDrawn="1"/>
        </p:nvCxnSpPr>
        <p:spPr>
          <a:xfrm flipV="1">
            <a:off x="760227" y="5840578"/>
            <a:ext cx="6536" cy="100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Untertitel 2">
            <a:extLst>
              <a:ext uri="{FF2B5EF4-FFF2-40B4-BE49-F238E27FC236}">
                <a16:creationId xmlns:a16="http://schemas.microsoft.com/office/drawing/2014/main" id="{2A691E1A-CBB1-B782-9D07-EC4D42689F31}"/>
              </a:ext>
            </a:extLst>
          </p:cNvPr>
          <p:cNvSpPr txBox="1">
            <a:spLocks/>
          </p:cNvSpPr>
          <p:nvPr userDrawn="1"/>
        </p:nvSpPr>
        <p:spPr>
          <a:xfrm>
            <a:off x="1333595" y="5843588"/>
            <a:ext cx="10397084" cy="999932"/>
          </a:xfrm>
          <a:prstGeom prst="rect">
            <a:avLst/>
          </a:prstGeom>
        </p:spPr>
        <p:txBody>
          <a:bodyPr lIns="0" tIns="0" rIns="0">
            <a:normAutofit/>
          </a:bodyPr>
          <a:lstStyle>
            <a:lvl1pPr marL="0" indent="0" algn="l" defTabSz="914400" rtl="0" eaLnBrk="1" latinLnBrk="0" hangingPunct="1">
              <a:lnSpc>
                <a:spcPct val="90000"/>
              </a:lnSpc>
              <a:spcBef>
                <a:spcPts val="1000"/>
              </a:spcBef>
              <a:buClr>
                <a:srgbClr val="004A7D"/>
              </a:buClr>
              <a:buFont typeface="Wingdings" pitchFamily="2" charset="2"/>
              <a:buNone/>
              <a:defRPr sz="2600" b="0" i="0" kern="1200" baseline="0">
                <a:solidFill>
                  <a:schemeClr val="bg1"/>
                </a:solidFill>
                <a:effectLst/>
                <a:latin typeface="+mn-lt"/>
                <a:ea typeface="+mn-ea"/>
                <a:cs typeface="+mn-cs"/>
              </a:defRPr>
            </a:lvl1pPr>
            <a:lvl2pPr marL="457200" indent="0" algn="ctr" defTabSz="914400" rtl="0" eaLnBrk="1" latinLnBrk="0" hangingPunct="1">
              <a:lnSpc>
                <a:spcPct val="90000"/>
              </a:lnSpc>
              <a:spcBef>
                <a:spcPts val="500"/>
              </a:spcBef>
              <a:buClr>
                <a:srgbClr val="004A7D"/>
              </a:buClr>
              <a:buSzPct val="100000"/>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4A7D"/>
              </a:buClr>
              <a:buFont typeface="Wingdings"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2000" dirty="0"/>
              <a:t>TECHNISCHE UNIVERSITÄT BERGAKADEMIE FREIBERG</a:t>
            </a:r>
          </a:p>
          <a:p>
            <a:r>
              <a:rPr lang="de-DE" sz="1600" dirty="0"/>
              <a:t>2024</a:t>
            </a:r>
          </a:p>
        </p:txBody>
      </p:sp>
      <p:pic>
        <p:nvPicPr>
          <p:cNvPr id="11" name="Grafik 10">
            <a:extLst>
              <a:ext uri="{FF2B5EF4-FFF2-40B4-BE49-F238E27FC236}">
                <a16:creationId xmlns:a16="http://schemas.microsoft.com/office/drawing/2014/main" id="{9555D3B1-6B2E-4416-AF2D-F0A8189DF73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8373"/>
          <a:stretch/>
        </p:blipFill>
        <p:spPr>
          <a:xfrm>
            <a:off x="1247331" y="400084"/>
            <a:ext cx="1633892" cy="936805"/>
          </a:xfrm>
          <a:prstGeom prst="rect">
            <a:avLst/>
          </a:prstGeom>
        </p:spPr>
      </p:pic>
      <p:pic>
        <p:nvPicPr>
          <p:cNvPr id="12" name="Grafik 11">
            <a:extLst>
              <a:ext uri="{FF2B5EF4-FFF2-40B4-BE49-F238E27FC236}">
                <a16:creationId xmlns:a16="http://schemas.microsoft.com/office/drawing/2014/main" id="{53B1A95E-0492-4C49-9077-E4A85BBD3C9B}"/>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r="61599"/>
          <a:stretch/>
        </p:blipFill>
        <p:spPr>
          <a:xfrm>
            <a:off x="10787624" y="5550055"/>
            <a:ext cx="782477" cy="720000"/>
          </a:xfrm>
          <a:prstGeom prst="rect">
            <a:avLst/>
          </a:prstGeom>
        </p:spPr>
      </p:pic>
    </p:spTree>
    <p:extLst>
      <p:ext uri="{BB962C8B-B14F-4D97-AF65-F5344CB8AC3E}">
        <p14:creationId xmlns:p14="http://schemas.microsoft.com/office/powerpoint/2010/main" val="33289475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83"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elfolie-1 blauer Hintergrund + weiße Schrift">
    <p:bg>
      <p:bgPr>
        <a:solidFill>
          <a:srgbClr val="0069B4"/>
        </a:solidFill>
        <a:effectLst/>
      </p:bgPr>
    </p:bg>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A063EAD2-69D9-CD41-8A47-FB81C380401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044462"/>
            <a:ext cx="12192000" cy="2813538"/>
          </a:xfrm>
          <a:prstGeom prst="rect">
            <a:avLst/>
          </a:prstGeom>
        </p:spPr>
      </p:pic>
      <p:sp>
        <p:nvSpPr>
          <p:cNvPr id="13" name="Titel 1">
            <a:extLst>
              <a:ext uri="{FF2B5EF4-FFF2-40B4-BE49-F238E27FC236}">
                <a16:creationId xmlns:a16="http://schemas.microsoft.com/office/drawing/2014/main" id="{24884B69-E849-4E14-84C0-DB35C2BB7736}"/>
              </a:ext>
            </a:extLst>
          </p:cNvPr>
          <p:cNvSpPr>
            <a:spLocks noGrp="1"/>
          </p:cNvSpPr>
          <p:nvPr>
            <p:ph type="ctrTitle"/>
          </p:nvPr>
        </p:nvSpPr>
        <p:spPr>
          <a:xfrm>
            <a:off x="1333595" y="1979828"/>
            <a:ext cx="10397085" cy="1314518"/>
          </a:xfrm>
          <a:prstGeom prst="rect">
            <a:avLst/>
          </a:prstGeom>
          <a:noFill/>
        </p:spPr>
        <p:txBody>
          <a:bodyPr lIns="0" tIns="0" rIns="0" anchor="t">
            <a:normAutofit/>
          </a:bodyPr>
          <a:lstStyle>
            <a:lvl1pPr algn="l">
              <a:lnSpc>
                <a:spcPct val="120000"/>
              </a:lnSpc>
              <a:defRPr sz="3600" b="1" i="0" cap="all" spc="0" baseline="0">
                <a:solidFill>
                  <a:schemeClr val="bg1"/>
                </a:solidFill>
                <a:effectLst/>
                <a:latin typeface="+mn-lt"/>
                <a:cs typeface="Arial" panose="020B0604020202020204" pitchFamily="34" charset="0"/>
              </a:defRPr>
            </a:lvl1pPr>
          </a:lstStyle>
          <a:p>
            <a:r>
              <a:rPr lang="de-DE" dirty="0"/>
              <a:t>Mastertitelformat bearbeiten</a:t>
            </a:r>
          </a:p>
        </p:txBody>
      </p:sp>
      <p:sp>
        <p:nvSpPr>
          <p:cNvPr id="14" name="Untertitel 2">
            <a:extLst>
              <a:ext uri="{FF2B5EF4-FFF2-40B4-BE49-F238E27FC236}">
                <a16:creationId xmlns:a16="http://schemas.microsoft.com/office/drawing/2014/main" id="{8B5A38D9-4A1A-4CCF-BF40-AADD0B153BFF}"/>
              </a:ext>
            </a:extLst>
          </p:cNvPr>
          <p:cNvSpPr>
            <a:spLocks noGrp="1"/>
          </p:cNvSpPr>
          <p:nvPr>
            <p:ph type="subTitle" idx="1"/>
          </p:nvPr>
        </p:nvSpPr>
        <p:spPr>
          <a:xfrm>
            <a:off x="1333595" y="3429000"/>
            <a:ext cx="10397084" cy="999932"/>
          </a:xfrm>
          <a:prstGeom prst="rect">
            <a:avLst/>
          </a:prstGeom>
        </p:spPr>
        <p:txBody>
          <a:bodyPr lIns="0" tIns="0" rIns="0">
            <a:normAutofit/>
          </a:bodyPr>
          <a:lstStyle>
            <a:lvl1pPr marL="0" indent="0" algn="l">
              <a:buNone/>
              <a:defRPr sz="2600" b="0" i="0" baseline="0">
                <a:solidFill>
                  <a:schemeClr val="bg1"/>
                </a:solidFill>
                <a:effectLst/>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4" name="Textfeld 3">
            <a:extLst>
              <a:ext uri="{FF2B5EF4-FFF2-40B4-BE49-F238E27FC236}">
                <a16:creationId xmlns:a16="http://schemas.microsoft.com/office/drawing/2014/main" id="{AD38EA40-35B3-4F1F-9F2E-D448E0324B63}"/>
              </a:ext>
            </a:extLst>
          </p:cNvPr>
          <p:cNvSpPr txBox="1"/>
          <p:nvPr userDrawn="1"/>
        </p:nvSpPr>
        <p:spPr>
          <a:xfrm>
            <a:off x="5644055" y="6597650"/>
            <a:ext cx="914400" cy="914400"/>
          </a:xfrm>
          <a:prstGeom prst="rect">
            <a:avLst/>
          </a:prstGeom>
        </p:spPr>
        <p:txBody>
          <a:bodyPr wrap="none" lIns="0" rIns="0" rtlCol="0" anchor="t">
            <a:normAutofit/>
          </a:bodyPr>
          <a:lstStyle/>
          <a:p>
            <a:pPr algn="l"/>
            <a:endParaRPr lang="de-DE" sz="2000" b="1" i="0" dirty="0">
              <a:solidFill>
                <a:srgbClr val="004A7D"/>
              </a:solidFill>
              <a:latin typeface="Spartan ExtraBold" pitchFamily="2" charset="77"/>
            </a:endParaRPr>
          </a:p>
        </p:txBody>
      </p:sp>
      <p:cxnSp>
        <p:nvCxnSpPr>
          <p:cNvPr id="9" name="Gerade Verbindung 3">
            <a:extLst>
              <a:ext uri="{FF2B5EF4-FFF2-40B4-BE49-F238E27FC236}">
                <a16:creationId xmlns:a16="http://schemas.microsoft.com/office/drawing/2014/main" id="{58FCB21F-2CBC-4166-8B73-93512D64F867}"/>
              </a:ext>
            </a:extLst>
          </p:cNvPr>
          <p:cNvCxnSpPr>
            <a:cxnSpLocks/>
          </p:cNvCxnSpPr>
          <p:nvPr userDrawn="1"/>
        </p:nvCxnSpPr>
        <p:spPr>
          <a:xfrm flipV="1">
            <a:off x="760227" y="5840578"/>
            <a:ext cx="6536" cy="100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Untertitel 2">
            <a:extLst>
              <a:ext uri="{FF2B5EF4-FFF2-40B4-BE49-F238E27FC236}">
                <a16:creationId xmlns:a16="http://schemas.microsoft.com/office/drawing/2014/main" id="{5DB27594-909F-AD69-46E3-8F655F1AE30F}"/>
              </a:ext>
            </a:extLst>
          </p:cNvPr>
          <p:cNvSpPr txBox="1">
            <a:spLocks/>
          </p:cNvSpPr>
          <p:nvPr userDrawn="1"/>
        </p:nvSpPr>
        <p:spPr>
          <a:xfrm>
            <a:off x="1333595" y="5843588"/>
            <a:ext cx="10397084" cy="999932"/>
          </a:xfrm>
          <a:prstGeom prst="rect">
            <a:avLst/>
          </a:prstGeom>
        </p:spPr>
        <p:txBody>
          <a:bodyPr lIns="0" tIns="0" rIns="0">
            <a:normAutofit/>
          </a:bodyPr>
          <a:lstStyle>
            <a:lvl1pPr marL="0" indent="0" algn="l" defTabSz="914400" rtl="0" eaLnBrk="1" latinLnBrk="0" hangingPunct="1">
              <a:lnSpc>
                <a:spcPct val="90000"/>
              </a:lnSpc>
              <a:spcBef>
                <a:spcPts val="1000"/>
              </a:spcBef>
              <a:buClr>
                <a:srgbClr val="004A7D"/>
              </a:buClr>
              <a:buFont typeface="Wingdings" pitchFamily="2" charset="2"/>
              <a:buNone/>
              <a:defRPr sz="2600" b="0" i="0" kern="1200" baseline="0">
                <a:solidFill>
                  <a:schemeClr val="bg1"/>
                </a:solidFill>
                <a:effectLst/>
                <a:latin typeface="+mn-lt"/>
                <a:ea typeface="+mn-ea"/>
                <a:cs typeface="+mn-cs"/>
              </a:defRPr>
            </a:lvl1pPr>
            <a:lvl2pPr marL="457200" indent="0" algn="ctr" defTabSz="914400" rtl="0" eaLnBrk="1" latinLnBrk="0" hangingPunct="1">
              <a:lnSpc>
                <a:spcPct val="90000"/>
              </a:lnSpc>
              <a:spcBef>
                <a:spcPts val="500"/>
              </a:spcBef>
              <a:buClr>
                <a:srgbClr val="004A7D"/>
              </a:buClr>
              <a:buSzPct val="100000"/>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4A7D"/>
              </a:buClr>
              <a:buFont typeface="Wingdings"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2000" dirty="0"/>
              <a:t>TECHNISCHE UNIVERSITÄT BERGAKADEMIE FREIBERG</a:t>
            </a:r>
          </a:p>
          <a:p>
            <a:r>
              <a:rPr lang="de-DE" sz="1600" dirty="0"/>
              <a:t>2024</a:t>
            </a:r>
          </a:p>
        </p:txBody>
      </p:sp>
      <p:pic>
        <p:nvPicPr>
          <p:cNvPr id="10" name="Grafik 9">
            <a:extLst>
              <a:ext uri="{FF2B5EF4-FFF2-40B4-BE49-F238E27FC236}">
                <a16:creationId xmlns:a16="http://schemas.microsoft.com/office/drawing/2014/main" id="{9232B6E5-741D-4C43-B32E-B736C132548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61599"/>
          <a:stretch/>
        </p:blipFill>
        <p:spPr>
          <a:xfrm>
            <a:off x="10787624" y="5550055"/>
            <a:ext cx="782477" cy="720000"/>
          </a:xfrm>
          <a:prstGeom prst="rect">
            <a:avLst/>
          </a:prstGeom>
        </p:spPr>
      </p:pic>
      <p:pic>
        <p:nvPicPr>
          <p:cNvPr id="11" name="Grafik 10">
            <a:extLst>
              <a:ext uri="{FF2B5EF4-FFF2-40B4-BE49-F238E27FC236}">
                <a16:creationId xmlns:a16="http://schemas.microsoft.com/office/drawing/2014/main" id="{E40C4E0C-3EFD-4737-A3A0-995B0D64867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8401"/>
          <a:stretch/>
        </p:blipFill>
        <p:spPr>
          <a:xfrm>
            <a:off x="1212824" y="251541"/>
            <a:ext cx="1961697" cy="1125264"/>
          </a:xfrm>
          <a:prstGeom prst="rect">
            <a:avLst/>
          </a:prstGeom>
        </p:spPr>
      </p:pic>
    </p:spTree>
    <p:extLst>
      <p:ext uri="{BB962C8B-B14F-4D97-AF65-F5344CB8AC3E}">
        <p14:creationId xmlns:p14="http://schemas.microsoft.com/office/powerpoint/2010/main" val="23320806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8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3" name="Gerade Verbindung 3">
            <a:extLst>
              <a:ext uri="{FF2B5EF4-FFF2-40B4-BE49-F238E27FC236}">
                <a16:creationId xmlns:a16="http://schemas.microsoft.com/office/drawing/2014/main" id="{2495EACA-308F-418C-B9EA-94945FBC3B27}"/>
              </a:ext>
            </a:extLst>
          </p:cNvPr>
          <p:cNvCxnSpPr>
            <a:cxnSpLocks/>
          </p:cNvCxnSpPr>
          <p:nvPr userDrawn="1"/>
        </p:nvCxnSpPr>
        <p:spPr>
          <a:xfrm flipV="1">
            <a:off x="760227" y="6217600"/>
            <a:ext cx="0" cy="640400"/>
          </a:xfrm>
          <a:prstGeom prst="line">
            <a:avLst/>
          </a:prstGeom>
          <a:ln>
            <a:solidFill>
              <a:srgbClr val="004A7D"/>
            </a:solidFill>
          </a:ln>
        </p:spPr>
        <p:style>
          <a:lnRef idx="1">
            <a:schemeClr val="accent1"/>
          </a:lnRef>
          <a:fillRef idx="0">
            <a:schemeClr val="accent1"/>
          </a:fillRef>
          <a:effectRef idx="0">
            <a:schemeClr val="accent1"/>
          </a:effectRef>
          <a:fontRef idx="minor">
            <a:schemeClr val="tx1"/>
          </a:fontRef>
        </p:style>
      </p:cxnSp>
      <p:sp>
        <p:nvSpPr>
          <p:cNvPr id="4" name="Foliennummernplatzhalter 5">
            <a:extLst>
              <a:ext uri="{FF2B5EF4-FFF2-40B4-BE49-F238E27FC236}">
                <a16:creationId xmlns:a16="http://schemas.microsoft.com/office/drawing/2014/main" id="{5FD97FBB-86D5-40D9-B3EC-5398F9E11FEC}"/>
              </a:ext>
            </a:extLst>
          </p:cNvPr>
          <p:cNvSpPr txBox="1">
            <a:spLocks/>
          </p:cNvSpPr>
          <p:nvPr userDrawn="1"/>
        </p:nvSpPr>
        <p:spPr>
          <a:xfrm>
            <a:off x="194239" y="6274750"/>
            <a:ext cx="494764" cy="365125"/>
          </a:xfrm>
          <a:prstGeom prst="rect">
            <a:avLst/>
          </a:prstGeom>
        </p:spPr>
        <p:txBody>
          <a:bodyPr lIns="0" tIns="0" rIns="0"/>
          <a:lstStyle>
            <a:defPPr>
              <a:defRPr lang="de-DE"/>
            </a:defPPr>
            <a:lvl1pPr marL="0" algn="r" defTabSz="914400" rtl="0" eaLnBrk="1" latinLnBrk="0" hangingPunct="1">
              <a:defRPr sz="1200" kern="1200">
                <a:solidFill>
                  <a:srgbClr val="004A7D"/>
                </a:solidFill>
                <a:latin typeface="Sparta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1FBD69-6E57-4E10-B6F4-1F4D658D73AC}" type="slidenum">
              <a:rPr lang="de-DE" smtClean="0">
                <a:latin typeface="+mn-lt"/>
              </a:rPr>
              <a:pPr/>
              <a:t>‹Nr.›</a:t>
            </a:fld>
            <a:endParaRPr lang="de-DE" dirty="0">
              <a:latin typeface="+mn-lt"/>
            </a:endParaRPr>
          </a:p>
        </p:txBody>
      </p:sp>
      <p:sp>
        <p:nvSpPr>
          <p:cNvPr id="5" name="Fußzeilenplatzhalter 4">
            <a:extLst>
              <a:ext uri="{FF2B5EF4-FFF2-40B4-BE49-F238E27FC236}">
                <a16:creationId xmlns:a16="http://schemas.microsoft.com/office/drawing/2014/main" id="{EFA77748-C6C4-4817-BE47-EAF1BEA38A72}"/>
              </a:ext>
            </a:extLst>
          </p:cNvPr>
          <p:cNvSpPr txBox="1">
            <a:spLocks/>
          </p:cNvSpPr>
          <p:nvPr userDrawn="1"/>
        </p:nvSpPr>
        <p:spPr>
          <a:xfrm>
            <a:off x="902677" y="6223950"/>
            <a:ext cx="6864875" cy="533387"/>
          </a:xfrm>
          <a:prstGeom prst="rect">
            <a:avLst/>
          </a:prstGeom>
        </p:spPr>
        <p:txBody>
          <a:bodyPr lIns="0" tIns="0" rIns="0"/>
          <a:lstStyle>
            <a:defPPr>
              <a:defRPr lang="de-DE"/>
            </a:defPPr>
            <a:lvl1pPr marL="0" algn="l" defTabSz="914400" rtl="0" eaLnBrk="1" latinLnBrk="0" hangingPunct="1">
              <a:lnSpc>
                <a:spcPct val="150000"/>
              </a:lnSpc>
              <a:defRPr sz="1000" b="0" i="0" kern="1200" spc="0">
                <a:solidFill>
                  <a:srgbClr val="004A7D"/>
                </a:solidFill>
                <a:latin typeface="Sparta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latin typeface="+mn-lt"/>
              </a:rPr>
              <a:t>Universitätskommunikation</a:t>
            </a:r>
          </a:p>
          <a:p>
            <a:r>
              <a:rPr lang="de-DE" dirty="0">
                <a:latin typeface="+mn-lt"/>
              </a:rPr>
              <a:t>TU Bergakademie Freiberg</a:t>
            </a:r>
          </a:p>
        </p:txBody>
      </p:sp>
    </p:spTree>
    <p:extLst>
      <p:ext uri="{BB962C8B-B14F-4D97-AF65-F5344CB8AC3E}">
        <p14:creationId xmlns:p14="http://schemas.microsoft.com/office/powerpoint/2010/main" val="2895392174"/>
      </p:ext>
    </p:extLst>
  </p:cSld>
  <p:clrMap bg1="lt1" tx1="dk1" bg2="lt2" tx2="dk2" accent1="accent1" accent2="accent2" accent3="accent3" accent4="accent4" accent5="accent5" accent6="accent6" hlink="hlink" folHlink="folHlink"/>
  <p:sldLayoutIdLst>
    <p:sldLayoutId id="2147483692" r:id="rId1"/>
    <p:sldLayoutId id="2147483697" r:id="rId2"/>
    <p:sldLayoutId id="2147483694" r:id="rId3"/>
    <p:sldLayoutId id="2147483717" r:id="rId4"/>
    <p:sldLayoutId id="2147483699" r:id="rId5"/>
    <p:sldLayoutId id="2147483714" r:id="rId6"/>
    <p:sldLayoutId id="2147483716" r:id="rId7"/>
    <p:sldLayoutId id="2147483669" r:id="rId8"/>
    <p:sldLayoutId id="2147483691" r:id="rId9"/>
    <p:sldLayoutId id="2147483649" r:id="rId10"/>
    <p:sldLayoutId id="2147483682" r:id="rId11"/>
    <p:sldLayoutId id="2147483670" r:id="rId12"/>
    <p:sldLayoutId id="2147483672" r:id="rId13"/>
    <p:sldLayoutId id="2147483671" r:id="rId14"/>
    <p:sldLayoutId id="2147483665" r:id="rId15"/>
    <p:sldLayoutId id="2147483681" r:id="rId16"/>
    <p:sldLayoutId id="2147483684" r:id="rId17"/>
    <p:sldLayoutId id="2147483686" r:id="rId18"/>
    <p:sldLayoutId id="2147483700" r:id="rId19"/>
    <p:sldLayoutId id="2147483701" r:id="rId20"/>
    <p:sldLayoutId id="2147483715" r:id="rId21"/>
    <p:sldLayoutId id="2147483703" r:id="rId22"/>
    <p:sldLayoutId id="2147483704" r:id="rId23"/>
    <p:sldLayoutId id="2147483705" r:id="rId24"/>
    <p:sldLayoutId id="2147483706" r:id="rId25"/>
    <p:sldLayoutId id="2147483707" r:id="rId26"/>
    <p:sldLayoutId id="2147483708" r:id="rId27"/>
    <p:sldLayoutId id="2147483709" r:id="rId28"/>
    <p:sldLayoutId id="2147483710" r:id="rId29"/>
    <p:sldLayoutId id="2147483711" r:id="rId30"/>
    <p:sldLayoutId id="2147483713" r:id="rId3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4A7D"/>
        </a:buClr>
        <a:buFont typeface="Wingdings" pitchFamily="2" charset="2"/>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4A7D"/>
        </a:buClr>
        <a:buSzPct val="100000"/>
        <a:buFont typeface="Wingdings"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4A7D"/>
        </a:buClr>
        <a:buFont typeface="Wingdings"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4A7D"/>
        </a:buClr>
        <a:buFont typeface="Wingdings" pitchFamily="2" charset="2"/>
        <a:buChar char="§"/>
        <a:defRPr sz="13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4A7D"/>
        </a:buClr>
        <a:buFont typeface="Wingdings" pitchFamily="2" charset="2"/>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1.xml"/><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1.xml"/><Relationship Id="rId1" Type="http://schemas.openxmlformats.org/officeDocument/2006/relationships/slideLayout" Target="../slideLayouts/slideLayout11.xml"/><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3.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7.sv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8.jpe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9.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0.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4.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2.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3.png"/><Relationship Id="rId1" Type="http://schemas.openxmlformats.org/officeDocument/2006/relationships/slideLayout" Target="../slideLayouts/slideLayout11.xml"/><Relationship Id="rId5" Type="http://schemas.openxmlformats.org/officeDocument/2006/relationships/image" Target="../media/image58.jpeg"/><Relationship Id="rId4" Type="http://schemas.openxmlformats.org/officeDocument/2006/relationships/image" Target="../media/image57.png"/></Relationships>
</file>

<file path=ppt/slides/_rels/slide2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13.png"/><Relationship Id="rId1" Type="http://schemas.openxmlformats.org/officeDocument/2006/relationships/slideLayout" Target="../slideLayouts/slideLayout19.xml"/><Relationship Id="rId4" Type="http://schemas.openxmlformats.org/officeDocument/2006/relationships/chart" Target="../charts/chart3.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13.png"/><Relationship Id="rId1" Type="http://schemas.openxmlformats.org/officeDocument/2006/relationships/slideLayout" Target="../slideLayouts/slideLayout19.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PNG"/></Relationships>
</file>

<file path=ppt/slides/_rels/slide3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1.xml"/><Relationship Id="rId6" Type="http://schemas.openxmlformats.org/officeDocument/2006/relationships/image" Target="../media/image66.png"/><Relationship Id="rId5" Type="http://schemas.openxmlformats.org/officeDocument/2006/relationships/image" Target="../media/image13.png"/><Relationship Id="rId4" Type="http://schemas.openxmlformats.org/officeDocument/2006/relationships/image" Target="../media/image65.png"/></Relationships>
</file>

<file path=ppt/slides/_rels/slide3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9.jpeg"/><Relationship Id="rId1" Type="http://schemas.openxmlformats.org/officeDocument/2006/relationships/slideLayout" Target="../slideLayouts/slideLayout11.xml"/><Relationship Id="rId5" Type="http://schemas.openxmlformats.org/officeDocument/2006/relationships/image" Target="../media/image71.jpeg"/><Relationship Id="rId4" Type="http://schemas.openxmlformats.org/officeDocument/2006/relationships/image" Target="../media/image70.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8" Type="http://schemas.openxmlformats.org/officeDocument/2006/relationships/image" Target="../media/image76.jpeg"/><Relationship Id="rId3" Type="http://schemas.openxmlformats.org/officeDocument/2006/relationships/image" Target="../media/image72.jpeg"/><Relationship Id="rId7" Type="http://schemas.openxmlformats.org/officeDocument/2006/relationships/image" Target="../media/image75.jpe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74.jpeg"/><Relationship Id="rId5" Type="http://schemas.openxmlformats.org/officeDocument/2006/relationships/image" Target="../media/image73.jpeg"/><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8" Type="http://schemas.openxmlformats.org/officeDocument/2006/relationships/image" Target="../media/image81.jpeg"/><Relationship Id="rId3" Type="http://schemas.openxmlformats.org/officeDocument/2006/relationships/image" Target="../media/image77.jpeg"/><Relationship Id="rId7" Type="http://schemas.openxmlformats.org/officeDocument/2006/relationships/image" Target="../media/image80.jpe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79.jpeg"/><Relationship Id="rId5" Type="http://schemas.openxmlformats.org/officeDocument/2006/relationships/image" Target="../media/image78.jpeg"/><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3" Type="http://schemas.openxmlformats.org/officeDocument/2006/relationships/image" Target="../media/image82.jpeg"/><Relationship Id="rId7" Type="http://schemas.openxmlformats.org/officeDocument/2006/relationships/image" Target="../media/image86.jpe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85.jpeg"/><Relationship Id="rId5" Type="http://schemas.openxmlformats.org/officeDocument/2006/relationships/image" Target="../media/image84.jpeg"/><Relationship Id="rId4" Type="http://schemas.openxmlformats.org/officeDocument/2006/relationships/image" Target="../media/image83.jpeg"/></Relationships>
</file>

<file path=ppt/slides/_rels/slide39.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openxmlformats.org/officeDocument/2006/relationships/image" Target="../media/image88.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11.xml"/><Relationship Id="rId6" Type="http://schemas.openxmlformats.org/officeDocument/2006/relationships/image" Target="../media/image20.jpeg"/><Relationship Id="rId11" Type="http://schemas.openxmlformats.org/officeDocument/2006/relationships/image" Target="../media/image13.pn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92.png"/><Relationship Id="rId2" Type="http://schemas.openxmlformats.org/officeDocument/2006/relationships/image" Target="../media/image89.png"/><Relationship Id="rId1" Type="http://schemas.openxmlformats.org/officeDocument/2006/relationships/slideLayout" Target="../slideLayouts/slideLayout21.xml"/><Relationship Id="rId6" Type="http://schemas.openxmlformats.org/officeDocument/2006/relationships/image" Target="../media/image91.png"/><Relationship Id="rId5" Type="http://schemas.openxmlformats.org/officeDocument/2006/relationships/image" Target="../media/image90.jpeg"/><Relationship Id="rId4" Type="http://schemas.openxmlformats.org/officeDocument/2006/relationships/image" Target="../media/image29.sv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29.sv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3.png"/><Relationship Id="rId1" Type="http://schemas.openxmlformats.org/officeDocument/2006/relationships/slideLayout" Target="../slideLayouts/slideLayout11.xml"/><Relationship Id="rId5" Type="http://schemas.openxmlformats.org/officeDocument/2006/relationships/image" Target="../media/image32.jpeg"/><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3.png"/><Relationship Id="rId1" Type="http://schemas.openxmlformats.org/officeDocument/2006/relationships/slideLayout" Target="../slideLayouts/slideLayout1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54C0DB-23D3-4B1F-83D5-E4506A3CA59B}"/>
              </a:ext>
            </a:extLst>
          </p:cNvPr>
          <p:cNvSpPr>
            <a:spLocks noGrp="1"/>
          </p:cNvSpPr>
          <p:nvPr>
            <p:ph type="ctrTitle"/>
          </p:nvPr>
        </p:nvSpPr>
        <p:spPr>
          <a:xfrm>
            <a:off x="1342831" y="1943066"/>
            <a:ext cx="5565969" cy="1485934"/>
          </a:xfrm>
          <a:noFill/>
        </p:spPr>
        <p:txBody>
          <a:bodyPr>
            <a:noAutofit/>
          </a:bodyPr>
          <a:lstStyle/>
          <a:p>
            <a:r>
              <a:rPr lang="de-DE" dirty="0"/>
              <a:t>Global denken</a:t>
            </a:r>
            <a:br>
              <a:rPr lang="de-DE" dirty="0"/>
            </a:br>
            <a:r>
              <a:rPr lang="de-DE" dirty="0"/>
              <a:t>global handeln</a:t>
            </a:r>
            <a:br>
              <a:rPr lang="de-DE" dirty="0"/>
            </a:br>
            <a:endParaRPr lang="de-DE" sz="3600" b="0" dirty="0"/>
          </a:p>
        </p:txBody>
      </p:sp>
    </p:spTree>
    <p:extLst>
      <p:ext uri="{BB962C8B-B14F-4D97-AF65-F5344CB8AC3E}">
        <p14:creationId xmlns:p14="http://schemas.microsoft.com/office/powerpoint/2010/main" val="4182208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3F87FF-564C-4123-B69E-9D6F60162677}"/>
              </a:ext>
            </a:extLst>
          </p:cNvPr>
          <p:cNvSpPr>
            <a:spLocks noGrp="1"/>
          </p:cNvSpPr>
          <p:nvPr>
            <p:ph type="ctrTitle"/>
          </p:nvPr>
        </p:nvSpPr>
        <p:spPr>
          <a:xfrm>
            <a:off x="1333595" y="1979828"/>
            <a:ext cx="10397085" cy="1788608"/>
          </a:xfrm>
        </p:spPr>
        <p:txBody>
          <a:bodyPr>
            <a:normAutofit/>
          </a:bodyPr>
          <a:lstStyle/>
          <a:p>
            <a:r>
              <a:rPr lang="de-DE" dirty="0"/>
              <a:t>STUDIUM UND </a:t>
            </a:r>
            <a:br>
              <a:rPr lang="de-DE" dirty="0"/>
            </a:br>
            <a:r>
              <a:rPr lang="de-DE" dirty="0"/>
              <a:t>LEHRE</a:t>
            </a:r>
          </a:p>
        </p:txBody>
      </p:sp>
      <p:sp>
        <p:nvSpPr>
          <p:cNvPr id="3" name="Untertitel 2">
            <a:extLst>
              <a:ext uri="{FF2B5EF4-FFF2-40B4-BE49-F238E27FC236}">
                <a16:creationId xmlns:a16="http://schemas.microsoft.com/office/drawing/2014/main" id="{13A6D9B7-54F9-4698-AC99-B90762425570}"/>
              </a:ext>
            </a:extLst>
          </p:cNvPr>
          <p:cNvSpPr>
            <a:spLocks noGrp="1"/>
          </p:cNvSpPr>
          <p:nvPr>
            <p:ph type="subTitle" idx="1"/>
          </p:nvPr>
        </p:nvSpPr>
        <p:spPr/>
        <p:txBody>
          <a:bodyPr/>
          <a:lstStyle/>
          <a:p>
            <a:endParaRPr lang="de-DE" dirty="0"/>
          </a:p>
        </p:txBody>
      </p:sp>
    </p:spTree>
    <p:extLst>
      <p:ext uri="{BB962C8B-B14F-4D97-AF65-F5344CB8AC3E}">
        <p14:creationId xmlns:p14="http://schemas.microsoft.com/office/powerpoint/2010/main" val="4087629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ussdiagramm: Manuelle Eingabe 4">
            <a:extLst>
              <a:ext uri="{FF2B5EF4-FFF2-40B4-BE49-F238E27FC236}">
                <a16:creationId xmlns:a16="http://schemas.microsoft.com/office/drawing/2014/main" id="{C6ED7DA7-2818-4101-9D05-EC8573EB73C4}"/>
              </a:ext>
            </a:extLst>
          </p:cNvPr>
          <p:cNvSpPr/>
          <p:nvPr/>
        </p:nvSpPr>
        <p:spPr>
          <a:xfrm rot="16200000">
            <a:off x="6633657" y="1299655"/>
            <a:ext cx="6857999" cy="4258687"/>
          </a:xfrm>
          <a:prstGeom prst="flowChartManualInput">
            <a:avLst/>
          </a:prstGeom>
          <a:blipFill dpi="0" rotWithShape="0">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Inhaltsplatzhalter 1">
            <a:extLst>
              <a:ext uri="{FF2B5EF4-FFF2-40B4-BE49-F238E27FC236}">
                <a16:creationId xmlns:a16="http://schemas.microsoft.com/office/drawing/2014/main" id="{8923FA38-2226-4D0B-8F48-E56EE8757FD7}"/>
              </a:ext>
            </a:extLst>
          </p:cNvPr>
          <p:cNvSpPr>
            <a:spLocks noGrp="1"/>
          </p:cNvSpPr>
          <p:nvPr>
            <p:ph idx="12"/>
          </p:nvPr>
        </p:nvSpPr>
        <p:spPr>
          <a:xfrm>
            <a:off x="760227" y="1364456"/>
            <a:ext cx="10720574" cy="4450557"/>
          </a:xfrm>
        </p:spPr>
        <p:txBody>
          <a:bodyPr/>
          <a:lstStyle/>
          <a:p>
            <a:pPr>
              <a:lnSpc>
                <a:spcPct val="107000"/>
              </a:lnSpc>
              <a:spcBef>
                <a:spcPts val="0"/>
              </a:spcBef>
              <a:spcAft>
                <a:spcPts val="600"/>
              </a:spcAft>
            </a:pPr>
            <a:r>
              <a:rPr lang="de-DE" b="1" dirty="0">
                <a:solidFill>
                  <a:schemeClr val="accent5">
                    <a:lumMod val="50000"/>
                  </a:schemeClr>
                </a:solidFill>
              </a:rPr>
              <a:t>Teaching - diverse, </a:t>
            </a:r>
            <a:r>
              <a:rPr lang="de-DE" b="1" dirty="0" err="1">
                <a:solidFill>
                  <a:schemeClr val="accent5">
                    <a:lumMod val="50000"/>
                  </a:schemeClr>
                </a:solidFill>
              </a:rPr>
              <a:t>interdisciplinary</a:t>
            </a:r>
            <a:r>
              <a:rPr lang="de-DE" b="1" dirty="0">
                <a:solidFill>
                  <a:schemeClr val="accent5">
                    <a:lumMod val="50000"/>
                  </a:schemeClr>
                </a:solidFill>
              </a:rPr>
              <a:t>, </a:t>
            </a:r>
            <a:r>
              <a:rPr lang="de-DE" b="1" dirty="0" err="1">
                <a:solidFill>
                  <a:schemeClr val="accent5">
                    <a:lumMod val="50000"/>
                  </a:schemeClr>
                </a:solidFill>
              </a:rPr>
              <a:t>practical</a:t>
            </a:r>
            <a:endParaRPr lang="de-DE" dirty="0">
              <a:ea typeface="Calibri" panose="020F0502020204030204" pitchFamily="34" charset="0"/>
              <a:cs typeface="Times New Roman" panose="02020603050405020304" pitchFamily="18" charset="0"/>
            </a:endParaRPr>
          </a:p>
          <a:p>
            <a:pPr marL="285750" indent="-285750">
              <a:lnSpc>
                <a:spcPct val="107000"/>
              </a:lnSpc>
              <a:spcBef>
                <a:spcPts val="600"/>
              </a:spcBef>
              <a:buFont typeface="Courier New" panose="02070309020205020404" pitchFamily="49" charset="0"/>
              <a:buChar char="o"/>
            </a:pPr>
            <a:r>
              <a:rPr lang="en-US" dirty="0">
                <a:ea typeface="Calibri" panose="020F0502020204030204" pitchFamily="34" charset="0"/>
                <a:cs typeface="Times New Roman" panose="02020603050405020304" pitchFamily="18" charset="0"/>
              </a:rPr>
              <a:t>Teaching of professional and interdisciplinary skills
Integration of current research results 
Promotion of inquiry-based thinking 
Practical relevance
Promotion of intercultural exchange and global cooperation 
Diversity-appropriate teaching
Integration of digital technologies to improve teaching methods 
Preparing for the digital world of work
Further education and training for the lifelong learning process</a:t>
            </a:r>
            <a:endParaRPr lang="de-DE" dirty="0"/>
          </a:p>
        </p:txBody>
      </p:sp>
      <p:sp>
        <p:nvSpPr>
          <p:cNvPr id="3" name="Titel 2">
            <a:extLst>
              <a:ext uri="{FF2B5EF4-FFF2-40B4-BE49-F238E27FC236}">
                <a16:creationId xmlns:a16="http://schemas.microsoft.com/office/drawing/2014/main" id="{6E420EC7-2150-4ECF-824B-CFB35F9D9CE3}"/>
              </a:ext>
            </a:extLst>
          </p:cNvPr>
          <p:cNvSpPr>
            <a:spLocks noGrp="1"/>
          </p:cNvSpPr>
          <p:nvPr>
            <p:ph type="title"/>
          </p:nvPr>
        </p:nvSpPr>
        <p:spPr/>
        <p:txBody>
          <a:bodyPr/>
          <a:lstStyle/>
          <a:p>
            <a:r>
              <a:rPr lang="de-DE" dirty="0"/>
              <a:t>MISSION STATEMENT TEACHING &amp; STUDIES</a:t>
            </a:r>
          </a:p>
        </p:txBody>
      </p:sp>
      <p:pic>
        <p:nvPicPr>
          <p:cNvPr id="6" name="Grafik 5">
            <a:extLst>
              <a:ext uri="{FF2B5EF4-FFF2-40B4-BE49-F238E27FC236}">
                <a16:creationId xmlns:a16="http://schemas.microsoft.com/office/drawing/2014/main" id="{4C36EDA0-3BC7-4EEA-A6A9-FD8F955E3B4D}"/>
              </a:ext>
            </a:extLst>
          </p:cNvPr>
          <p:cNvPicPr>
            <a:picLocks noChangeAspect="1"/>
          </p:cNvPicPr>
          <p:nvPr/>
        </p:nvPicPr>
        <p:blipFill>
          <a:blip r:embed="rId4"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spTree>
    <p:extLst>
      <p:ext uri="{BB962C8B-B14F-4D97-AF65-F5344CB8AC3E}">
        <p14:creationId xmlns:p14="http://schemas.microsoft.com/office/powerpoint/2010/main" val="3682381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ussdiagramm: Manuelle Eingabe 4">
            <a:extLst>
              <a:ext uri="{FF2B5EF4-FFF2-40B4-BE49-F238E27FC236}">
                <a16:creationId xmlns:a16="http://schemas.microsoft.com/office/drawing/2014/main" id="{F5C3B5CE-ACCE-4E6F-B170-0B7818FF3B31}"/>
              </a:ext>
            </a:extLst>
          </p:cNvPr>
          <p:cNvSpPr/>
          <p:nvPr/>
        </p:nvSpPr>
        <p:spPr>
          <a:xfrm rot="16200000">
            <a:off x="6594910" y="1260910"/>
            <a:ext cx="6948000" cy="4246180"/>
          </a:xfrm>
          <a:prstGeom prst="flowChartManualInput">
            <a:avLst/>
          </a:prstGeom>
          <a:blipFill dpi="0" rotWithShape="0">
            <a:blip r:embed="rId3" cstate="email">
              <a:extLst>
                <a:ext uri="{28A0092B-C50C-407E-A947-70E740481C1C}">
                  <a14:useLocalDpi xmlns:a14="http://schemas.microsoft.com/office/drawing/2010/main"/>
                </a:ext>
              </a:extLst>
            </a:blip>
            <a:srcRect/>
            <a:stretch>
              <a:fillRect t="129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itel 3">
            <a:extLst>
              <a:ext uri="{FF2B5EF4-FFF2-40B4-BE49-F238E27FC236}">
                <a16:creationId xmlns:a16="http://schemas.microsoft.com/office/drawing/2014/main" id="{8F0BB512-5366-4E86-8712-672A5A1F937C}"/>
              </a:ext>
            </a:extLst>
          </p:cNvPr>
          <p:cNvSpPr>
            <a:spLocks noGrp="1"/>
          </p:cNvSpPr>
          <p:nvPr>
            <p:ph type="title"/>
          </p:nvPr>
        </p:nvSpPr>
        <p:spPr/>
        <p:txBody>
          <a:bodyPr/>
          <a:lstStyle/>
          <a:p>
            <a:r>
              <a:rPr lang="de-DE" sz="2800" dirty="0"/>
              <a:t>#TUBAFstudium</a:t>
            </a:r>
          </a:p>
        </p:txBody>
      </p:sp>
      <p:pic>
        <p:nvPicPr>
          <p:cNvPr id="6" name="Grafik 5">
            <a:extLst>
              <a:ext uri="{FF2B5EF4-FFF2-40B4-BE49-F238E27FC236}">
                <a16:creationId xmlns:a16="http://schemas.microsoft.com/office/drawing/2014/main" id="{47132231-CB5E-4DBD-B450-BC65BDC64335}"/>
              </a:ext>
            </a:extLst>
          </p:cNvPr>
          <p:cNvPicPr>
            <a:picLocks noChangeAspect="1"/>
          </p:cNvPicPr>
          <p:nvPr/>
        </p:nvPicPr>
        <p:blipFill>
          <a:blip r:embed="rId4" cstate="email">
            <a:alphaModFix amt="10000"/>
            <a:extLst>
              <a:ext uri="{28A0092B-C50C-407E-A947-70E740481C1C}">
                <a14:useLocalDpi xmlns:a14="http://schemas.microsoft.com/office/drawing/2010/main"/>
              </a:ext>
            </a:extLst>
          </a:blip>
          <a:stretch>
            <a:fillRect/>
          </a:stretch>
        </p:blipFill>
        <p:spPr>
          <a:xfrm>
            <a:off x="-13082" y="4838967"/>
            <a:ext cx="12192000" cy="2053123"/>
          </a:xfrm>
          <a:prstGeom prst="rect">
            <a:avLst/>
          </a:prstGeom>
        </p:spPr>
      </p:pic>
      <p:sp>
        <p:nvSpPr>
          <p:cNvPr id="2" name="Inhaltsplatzhalter 1">
            <a:extLst>
              <a:ext uri="{FF2B5EF4-FFF2-40B4-BE49-F238E27FC236}">
                <a16:creationId xmlns:a16="http://schemas.microsoft.com/office/drawing/2014/main" id="{BCB69A10-EA73-4410-AEF9-1DF752A4B0C8}"/>
              </a:ext>
            </a:extLst>
          </p:cNvPr>
          <p:cNvSpPr>
            <a:spLocks noGrp="1"/>
          </p:cNvSpPr>
          <p:nvPr>
            <p:ph idx="12"/>
          </p:nvPr>
        </p:nvSpPr>
        <p:spPr>
          <a:xfrm>
            <a:off x="760227" y="1364456"/>
            <a:ext cx="7172510" cy="4450557"/>
          </a:xfrm>
        </p:spPr>
        <p:txBody>
          <a:bodyPr/>
          <a:lstStyle/>
          <a:p>
            <a:pPr marL="57150">
              <a:lnSpc>
                <a:spcPct val="120000"/>
              </a:lnSpc>
              <a:spcBef>
                <a:spcPts val="0"/>
              </a:spcBef>
              <a:spcAft>
                <a:spcPts val="600"/>
              </a:spcAft>
              <a:buClr>
                <a:srgbClr val="0064A8"/>
              </a:buClr>
              <a:buSzTx/>
              <a:defRPr/>
            </a:pPr>
            <a:r>
              <a:rPr lang="de-DE" b="1" dirty="0">
                <a:solidFill>
                  <a:schemeClr val="accent5">
                    <a:lumMod val="50000"/>
                  </a:schemeClr>
                </a:solidFill>
                <a:latin typeface="Arial" pitchFamily="34" charset="0"/>
                <a:cs typeface="Arial" pitchFamily="34" charset="0"/>
              </a:rPr>
              <a:t>Personal </a:t>
            </a:r>
            <a:r>
              <a:rPr lang="de-DE" b="1" dirty="0" err="1">
                <a:solidFill>
                  <a:schemeClr val="accent5">
                    <a:lumMod val="50000"/>
                  </a:schemeClr>
                </a:solidFill>
                <a:latin typeface="Arial" pitchFamily="34" charset="0"/>
                <a:cs typeface="Arial" pitchFamily="34" charset="0"/>
              </a:rPr>
              <a:t>atmosphere</a:t>
            </a:r>
            <a:endParaRPr lang="de-DE" sz="1600" dirty="0">
              <a:latin typeface="Arial" pitchFamily="34" charset="0"/>
              <a:cs typeface="Arial" pitchFamily="34" charset="0"/>
            </a:endParaRPr>
          </a:p>
          <a:p>
            <a:pPr marL="342900">
              <a:lnSpc>
                <a:spcPct val="120000"/>
              </a:lnSpc>
              <a:spcBef>
                <a:spcPts val="0"/>
              </a:spcBef>
              <a:spcAft>
                <a:spcPts val="600"/>
              </a:spcAft>
              <a:buClr>
                <a:srgbClr val="0064A8"/>
              </a:buClr>
              <a:buSzTx/>
              <a:buFont typeface="Courier New" panose="02070309020205020404" pitchFamily="49" charset="0"/>
              <a:buChar char="o"/>
              <a:defRPr/>
            </a:pPr>
            <a:r>
              <a:rPr lang="de-DE" sz="1600" dirty="0">
                <a:latin typeface="Arial" pitchFamily="34" charset="0"/>
                <a:cs typeface="Arial" pitchFamily="34" charset="0"/>
              </a:rPr>
              <a:t> Exzellentes Beratungs- und Betreuungsnetzwerk </a:t>
            </a:r>
          </a:p>
          <a:p>
            <a:pPr marL="342900">
              <a:lnSpc>
                <a:spcPct val="120000"/>
              </a:lnSpc>
              <a:spcBef>
                <a:spcPts val="0"/>
              </a:spcBef>
              <a:spcAft>
                <a:spcPts val="600"/>
              </a:spcAft>
              <a:buClr>
                <a:srgbClr val="0064A8"/>
              </a:buClr>
              <a:buSzTx/>
              <a:buFont typeface="Courier New" panose="02070309020205020404" pitchFamily="49" charset="0"/>
              <a:buChar char="o"/>
              <a:defRPr/>
            </a:pPr>
            <a:r>
              <a:rPr lang="de-DE" sz="1600" dirty="0">
                <a:latin typeface="Arial" pitchFamily="34" charset="0"/>
                <a:cs typeface="Arial" pitchFamily="34" charset="0"/>
              </a:rPr>
              <a:t> Individuelle Studienorganisation </a:t>
            </a:r>
          </a:p>
          <a:p>
            <a:pPr marL="57150">
              <a:lnSpc>
                <a:spcPct val="120000"/>
              </a:lnSpc>
              <a:spcBef>
                <a:spcPts val="1200"/>
              </a:spcBef>
              <a:spcAft>
                <a:spcPts val="600"/>
              </a:spcAft>
              <a:buClr>
                <a:srgbClr val="0064A8"/>
              </a:buClr>
              <a:buSzTx/>
              <a:defRPr/>
            </a:pPr>
            <a:r>
              <a:rPr lang="de-DE" b="1" dirty="0">
                <a:solidFill>
                  <a:schemeClr val="accent5">
                    <a:lumMod val="50000"/>
                  </a:schemeClr>
                </a:solidFill>
                <a:latin typeface="Arial" pitchFamily="34" charset="0"/>
                <a:cs typeface="Arial" pitchFamily="34" charset="0"/>
              </a:rPr>
              <a:t>Campus University</a:t>
            </a:r>
            <a:endParaRPr lang="de-DE" dirty="0">
              <a:solidFill>
                <a:srgbClr val="000000"/>
              </a:solidFill>
              <a:latin typeface="Arial" pitchFamily="34" charset="0"/>
              <a:cs typeface="Arial" pitchFamily="34" charset="0"/>
            </a:endParaRPr>
          </a:p>
          <a:p>
            <a:pPr marL="284400" lvl="1" indent="284400">
              <a:lnSpc>
                <a:spcPct val="120000"/>
              </a:lnSpc>
              <a:spcBef>
                <a:spcPts val="0"/>
              </a:spcBef>
              <a:buClr>
                <a:srgbClr val="578489"/>
              </a:buClr>
              <a:buSzTx/>
              <a:buFont typeface="Courier New" panose="02070309020205020404" pitchFamily="49" charset="0"/>
              <a:buChar char="o"/>
              <a:defRPr/>
            </a:pPr>
            <a:r>
              <a:rPr lang="de-DE" dirty="0">
                <a:solidFill>
                  <a:srgbClr val="000000"/>
                </a:solidFill>
                <a:latin typeface="Arial" pitchFamily="34" charset="0"/>
                <a:cs typeface="Arial" pitchFamily="34" charset="0"/>
              </a:rPr>
              <a:t>kurze Wege zu den Lehrveranstaltungen moderne Ausstattung</a:t>
            </a:r>
          </a:p>
          <a:p>
            <a:pPr marL="284400" lvl="1" indent="284400">
              <a:lnSpc>
                <a:spcPct val="120000"/>
              </a:lnSpc>
              <a:spcBef>
                <a:spcPts val="0"/>
              </a:spcBef>
              <a:buClr>
                <a:srgbClr val="578489"/>
              </a:buClr>
              <a:buSzTx/>
              <a:buFont typeface="Courier New" panose="02070309020205020404" pitchFamily="49" charset="0"/>
              <a:buChar char="o"/>
              <a:defRPr/>
            </a:pPr>
            <a:r>
              <a:rPr lang="de-DE" dirty="0">
                <a:solidFill>
                  <a:srgbClr val="000000"/>
                </a:solidFill>
                <a:latin typeface="Arial" pitchFamily="34" charset="0"/>
                <a:cs typeface="Arial" pitchFamily="34" charset="0"/>
              </a:rPr>
              <a:t>Labore, Technika und Großforschungsanlagen auf dem Campus</a:t>
            </a:r>
          </a:p>
          <a:p>
            <a:pPr marL="284400" lvl="1" indent="284400">
              <a:lnSpc>
                <a:spcPct val="120000"/>
              </a:lnSpc>
              <a:spcBef>
                <a:spcPts val="0"/>
              </a:spcBef>
              <a:buClr>
                <a:srgbClr val="578489"/>
              </a:buClr>
              <a:buSzTx/>
              <a:buFont typeface="Courier New" panose="02070309020205020404" pitchFamily="49" charset="0"/>
              <a:buChar char="o"/>
              <a:defRPr/>
            </a:pPr>
            <a:r>
              <a:rPr kumimoji="0" lang="de-DE" i="0" u="none" strike="noStrike" kern="1200" cap="none" spc="0" normalizeH="0" baseline="0" noProof="0" dirty="0">
                <a:ln>
                  <a:noFill/>
                </a:ln>
                <a:effectLst/>
                <a:uLnTx/>
                <a:uFillTx/>
                <a:latin typeface="Arial" pitchFamily="34" charset="0"/>
                <a:ea typeface="+mn-ea"/>
                <a:cs typeface="Arial" pitchFamily="34" charset="0"/>
              </a:rPr>
              <a:t>garantierte Hörsaal- und Laborplätze</a:t>
            </a:r>
            <a:endParaRPr lang="de-DE" dirty="0">
              <a:latin typeface="Arial" pitchFamily="34" charset="0"/>
              <a:cs typeface="Arial" pitchFamily="34" charset="0"/>
            </a:endParaRPr>
          </a:p>
          <a:p>
            <a:pPr marL="57150">
              <a:lnSpc>
                <a:spcPct val="120000"/>
              </a:lnSpc>
              <a:spcBef>
                <a:spcPts val="1200"/>
              </a:spcBef>
              <a:spcAft>
                <a:spcPts val="600"/>
              </a:spcAft>
              <a:buClr>
                <a:srgbClr val="0064A8"/>
              </a:buClr>
              <a:buSzTx/>
              <a:defRPr/>
            </a:pPr>
            <a:r>
              <a:rPr lang="en-US" b="1" dirty="0">
                <a:solidFill>
                  <a:schemeClr val="accent5">
                    <a:lumMod val="50000"/>
                  </a:schemeClr>
                </a:solidFill>
                <a:latin typeface="Arial" pitchFamily="34" charset="0"/>
                <a:cs typeface="Arial" pitchFamily="34" charset="0"/>
              </a:rPr>
              <a:t>Living close to the </a:t>
            </a:r>
            <a:r>
              <a:rPr lang="en-US" b="1" dirty="0" err="1">
                <a:solidFill>
                  <a:schemeClr val="accent5">
                    <a:lumMod val="50000"/>
                  </a:schemeClr>
                </a:solidFill>
                <a:latin typeface="Arial" pitchFamily="34" charset="0"/>
                <a:cs typeface="Arial" pitchFamily="34" charset="0"/>
              </a:rPr>
              <a:t>centre</a:t>
            </a:r>
            <a:r>
              <a:rPr lang="en-US" b="1" dirty="0">
                <a:solidFill>
                  <a:schemeClr val="accent5">
                    <a:lumMod val="50000"/>
                  </a:schemeClr>
                </a:solidFill>
                <a:latin typeface="Arial" pitchFamily="34" charset="0"/>
                <a:cs typeface="Arial" pitchFamily="34" charset="0"/>
              </a:rPr>
              <a:t> on campus </a:t>
            </a:r>
          </a:p>
          <a:p>
            <a:pPr marL="342900" indent="-285750">
              <a:lnSpc>
                <a:spcPct val="120000"/>
              </a:lnSpc>
              <a:spcBef>
                <a:spcPts val="0"/>
              </a:spcBef>
              <a:spcAft>
                <a:spcPts val="600"/>
              </a:spcAft>
              <a:buClr>
                <a:srgbClr val="0064A8"/>
              </a:buClr>
              <a:buSzTx/>
              <a:buFont typeface="Courier New" panose="02070309020205020404" pitchFamily="49" charset="0"/>
              <a:buChar char="o"/>
              <a:defRPr/>
            </a:pPr>
            <a:r>
              <a:rPr lang="de-DE" sz="1600" dirty="0">
                <a:solidFill>
                  <a:srgbClr val="000000"/>
                </a:solidFill>
                <a:latin typeface="Arial" pitchFamily="34" charset="0"/>
                <a:cs typeface="Arial" pitchFamily="34" charset="0"/>
              </a:rPr>
              <a:t>10 Wohnanlagen - Apartments und Zimmer all inclusive (Möbel, Wasser, Strom, Heizung, Internet, TV (Kabel-Anschluss) </a:t>
            </a:r>
          </a:p>
          <a:p>
            <a:pPr marL="342900" indent="-285750">
              <a:lnSpc>
                <a:spcPct val="120000"/>
              </a:lnSpc>
              <a:spcBef>
                <a:spcPts val="0"/>
              </a:spcBef>
              <a:spcAft>
                <a:spcPts val="600"/>
              </a:spcAft>
              <a:buClr>
                <a:srgbClr val="0064A8"/>
              </a:buClr>
              <a:buSzTx/>
              <a:buFont typeface="Courier New" panose="02070309020205020404" pitchFamily="49" charset="0"/>
              <a:buChar char="o"/>
              <a:defRPr/>
            </a:pPr>
            <a:r>
              <a:rPr lang="de-DE" sz="1600" dirty="0">
                <a:solidFill>
                  <a:srgbClr val="000000"/>
                </a:solidFill>
                <a:latin typeface="Arial" pitchFamily="34" charset="0"/>
                <a:cs typeface="Arial" pitchFamily="34" charset="0"/>
              </a:rPr>
              <a:t>Mieten zwischen 220€ und 415€ monatlich</a:t>
            </a:r>
            <a:endParaRPr kumimoji="0" lang="de-DE"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endParaRPr lang="de-DE" dirty="0"/>
          </a:p>
        </p:txBody>
      </p:sp>
    </p:spTree>
    <p:extLst>
      <p:ext uri="{BB962C8B-B14F-4D97-AF65-F5344CB8AC3E}">
        <p14:creationId xmlns:p14="http://schemas.microsoft.com/office/powerpoint/2010/main" val="39908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54775F6-DE07-4181-851A-A38664423D0A}"/>
              </a:ext>
            </a:extLst>
          </p:cNvPr>
          <p:cNvSpPr>
            <a:spLocks noGrp="1"/>
          </p:cNvSpPr>
          <p:nvPr>
            <p:ph type="title"/>
          </p:nvPr>
        </p:nvSpPr>
        <p:spPr>
          <a:xfrm>
            <a:off x="731838" y="630753"/>
            <a:ext cx="10982536" cy="781764"/>
          </a:xfrm>
        </p:spPr>
        <p:txBody>
          <a:bodyPr/>
          <a:lstStyle/>
          <a:p>
            <a:r>
              <a:rPr lang="de-DE" sz="2800" dirty="0"/>
              <a:t>CHE-RANKING 2024: CHEMIE </a:t>
            </a:r>
            <a:endParaRPr lang="de-DE" dirty="0"/>
          </a:p>
        </p:txBody>
      </p:sp>
      <p:pic>
        <p:nvPicPr>
          <p:cNvPr id="7" name="Grafik 6">
            <a:extLst>
              <a:ext uri="{FF2B5EF4-FFF2-40B4-BE49-F238E27FC236}">
                <a16:creationId xmlns:a16="http://schemas.microsoft.com/office/drawing/2014/main" id="{1F4E174B-8E7B-486B-B8DC-F1DA79DB44A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80817" y="1341438"/>
            <a:ext cx="5470678" cy="4319653"/>
          </a:xfrm>
          <a:prstGeom prst="rect">
            <a:avLst/>
          </a:prstGeom>
          <a:effectLst>
            <a:outerShdw blurRad="63500" sx="102000" sy="102000" algn="ctr" rotWithShape="0">
              <a:prstClr val="black">
                <a:alpha val="40000"/>
              </a:prstClr>
            </a:outerShdw>
          </a:effectLst>
        </p:spPr>
      </p:pic>
      <p:pic>
        <p:nvPicPr>
          <p:cNvPr id="13" name="Grafik 12">
            <a:extLst>
              <a:ext uri="{FF2B5EF4-FFF2-40B4-BE49-F238E27FC236}">
                <a16:creationId xmlns:a16="http://schemas.microsoft.com/office/drawing/2014/main" id="{EC03F9C0-323F-4BCB-B44F-69617112989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99391" y="778019"/>
            <a:ext cx="5580327" cy="3452236"/>
          </a:xfrm>
          <a:prstGeom prst="rect">
            <a:avLst/>
          </a:prstGeom>
          <a:effectLst>
            <a:outerShdw blurRad="50800" dist="38100" dir="2700000" algn="tl" rotWithShape="0">
              <a:prstClr val="black">
                <a:alpha val="40000"/>
              </a:prstClr>
            </a:outerShdw>
          </a:effectLst>
        </p:spPr>
      </p:pic>
      <p:pic>
        <p:nvPicPr>
          <p:cNvPr id="4" name="Grafik 3">
            <a:extLst>
              <a:ext uri="{FF2B5EF4-FFF2-40B4-BE49-F238E27FC236}">
                <a16:creationId xmlns:a16="http://schemas.microsoft.com/office/drawing/2014/main" id="{2CA915C1-4F8F-4296-8577-EFBC36D49C6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96000" y="3856314"/>
            <a:ext cx="1548876" cy="2298559"/>
          </a:xfrm>
          <a:prstGeom prst="rect">
            <a:avLst/>
          </a:prstGeom>
        </p:spPr>
      </p:pic>
      <p:sp>
        <p:nvSpPr>
          <p:cNvPr id="6" name="Flussdiagramm: Manuelle Eingabe 5">
            <a:extLst>
              <a:ext uri="{FF2B5EF4-FFF2-40B4-BE49-F238E27FC236}">
                <a16:creationId xmlns:a16="http://schemas.microsoft.com/office/drawing/2014/main" id="{752E3FD4-3BE3-4B5A-90D5-F033578E4605}"/>
              </a:ext>
            </a:extLst>
          </p:cNvPr>
          <p:cNvSpPr/>
          <p:nvPr/>
        </p:nvSpPr>
        <p:spPr>
          <a:xfrm rot="16200000">
            <a:off x="6633657" y="1299656"/>
            <a:ext cx="6857998" cy="4258687"/>
          </a:xfrm>
          <a:prstGeom prst="flowChartManualInput">
            <a:avLst/>
          </a:prstGeom>
          <a:solidFill>
            <a:srgbClr val="0069B4">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3777169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1037F55-51E1-4E2B-9C65-963F502EF496}"/>
              </a:ext>
            </a:extLst>
          </p:cNvPr>
          <p:cNvSpPr>
            <a:spLocks noGrp="1"/>
          </p:cNvSpPr>
          <p:nvPr>
            <p:ph idx="12"/>
          </p:nvPr>
        </p:nvSpPr>
        <p:spPr>
          <a:xfrm>
            <a:off x="760228" y="1322577"/>
            <a:ext cx="10982535" cy="4450557"/>
          </a:xfrm>
        </p:spPr>
        <p:txBody>
          <a:bodyPr/>
          <a:lstStyle/>
          <a:p>
            <a:pPr>
              <a:lnSpc>
                <a:spcPct val="100000"/>
              </a:lnSpc>
              <a:spcAft>
                <a:spcPts val="1200"/>
              </a:spcAft>
              <a:buClr>
                <a:srgbClr val="0069B4"/>
              </a:buClr>
              <a:buSzPct val="120000"/>
              <a:defRPr/>
            </a:pPr>
            <a:r>
              <a:rPr lang="de-DE" sz="1800" b="1" dirty="0">
                <a:solidFill>
                  <a:schemeClr val="accent5">
                    <a:lumMod val="50000"/>
                  </a:schemeClr>
                </a:solidFill>
                <a:latin typeface="Arial" pitchFamily="34" charset="0"/>
                <a:cs typeface="Arial" pitchFamily="34" charset="0"/>
              </a:rPr>
              <a:t>68 </a:t>
            </a:r>
            <a:r>
              <a:rPr lang="de-DE" b="1" dirty="0">
                <a:solidFill>
                  <a:schemeClr val="accent5">
                    <a:lumMod val="50000"/>
                  </a:schemeClr>
                </a:solidFill>
                <a:latin typeface="Arial" pitchFamily="34" charset="0"/>
                <a:cs typeface="Arial" pitchFamily="34" charset="0"/>
              </a:rPr>
              <a:t>Bachelor-, Master- und Diplom-</a:t>
            </a:r>
            <a:r>
              <a:rPr lang="de-DE" sz="1800" b="1" dirty="0">
                <a:solidFill>
                  <a:schemeClr val="accent5">
                    <a:lumMod val="50000"/>
                  </a:schemeClr>
                </a:solidFill>
                <a:latin typeface="Arial" pitchFamily="34" charset="0"/>
                <a:cs typeface="Arial" pitchFamily="34" charset="0"/>
              </a:rPr>
              <a:t>Studiengänge, davon </a:t>
            </a:r>
          </a:p>
          <a:p>
            <a:pPr marL="284400" lvl="1" indent="-285750" defTabSz="860425">
              <a:lnSpc>
                <a:spcPct val="100000"/>
              </a:lnSpc>
              <a:spcBef>
                <a:spcPts val="600"/>
              </a:spcBef>
              <a:spcAft>
                <a:spcPts val="600"/>
              </a:spcAft>
              <a:buClr>
                <a:srgbClr val="0069B4"/>
              </a:buClr>
              <a:buSzPct val="120000"/>
              <a:buFont typeface="Courier New" panose="02070309020205020404" pitchFamily="49" charset="0"/>
              <a:buChar char="o"/>
              <a:defRPr/>
            </a:pPr>
            <a:r>
              <a:rPr lang="de-DE" dirty="0">
                <a:solidFill>
                  <a:prstClr val="black"/>
                </a:solidFill>
                <a:latin typeface="Arial" pitchFamily="34" charset="0"/>
                <a:cs typeface="Arial" pitchFamily="34" charset="0"/>
              </a:rPr>
              <a:t>Geowissenschaften und Geoingenieurwesen 	15</a:t>
            </a:r>
          </a:p>
          <a:p>
            <a:pPr marL="284400" lvl="1" indent="-285750" defTabSz="860425">
              <a:lnSpc>
                <a:spcPct val="100000"/>
              </a:lnSpc>
              <a:spcBef>
                <a:spcPts val="600"/>
              </a:spcBef>
              <a:spcAft>
                <a:spcPts val="600"/>
              </a:spcAft>
              <a:buClr>
                <a:srgbClr val="0069B4"/>
              </a:buClr>
              <a:buSzPct val="120000"/>
              <a:buFont typeface="Courier New" panose="02070309020205020404" pitchFamily="49" charset="0"/>
              <a:buChar char="o"/>
              <a:defRPr/>
            </a:pPr>
            <a:r>
              <a:rPr lang="de-DE" dirty="0">
                <a:solidFill>
                  <a:prstClr val="black"/>
                </a:solidFill>
                <a:latin typeface="Arial" pitchFamily="34" charset="0"/>
                <a:cs typeface="Arial" pitchFamily="34" charset="0"/>
              </a:rPr>
              <a:t>Ingenieurwissenschaften				18 </a:t>
            </a:r>
          </a:p>
          <a:p>
            <a:pPr marL="284400" lvl="1" indent="-285750" defTabSz="860425">
              <a:lnSpc>
                <a:spcPct val="100000"/>
              </a:lnSpc>
              <a:spcBef>
                <a:spcPts val="600"/>
              </a:spcBef>
              <a:spcAft>
                <a:spcPts val="600"/>
              </a:spcAft>
              <a:buClr>
                <a:srgbClr val="0069B4"/>
              </a:buClr>
              <a:buSzPct val="120000"/>
              <a:buFont typeface="Courier New" panose="02070309020205020404" pitchFamily="49" charset="0"/>
              <a:buChar char="o"/>
              <a:defRPr/>
            </a:pPr>
            <a:r>
              <a:rPr lang="de-DE" dirty="0">
                <a:solidFill>
                  <a:prstClr val="black"/>
                </a:solidFill>
                <a:latin typeface="Arial" pitchFamily="34" charset="0"/>
                <a:cs typeface="Arial" pitchFamily="34" charset="0"/>
              </a:rPr>
              <a:t>Material- und Werkstoffwissenschaften		  7</a:t>
            </a:r>
          </a:p>
          <a:p>
            <a:pPr marL="284400" lvl="1" indent="-285750" defTabSz="860425">
              <a:lnSpc>
                <a:spcPct val="100000"/>
              </a:lnSpc>
              <a:spcBef>
                <a:spcPts val="600"/>
              </a:spcBef>
              <a:spcAft>
                <a:spcPts val="600"/>
              </a:spcAft>
              <a:buClr>
                <a:srgbClr val="0069B4"/>
              </a:buClr>
              <a:buSzPct val="120000"/>
              <a:buFont typeface="Courier New" panose="02070309020205020404" pitchFamily="49" charset="0"/>
              <a:buChar char="o"/>
              <a:defRPr/>
            </a:pPr>
            <a:r>
              <a:rPr lang="de-DE" dirty="0">
                <a:solidFill>
                  <a:prstClr val="black"/>
                </a:solidFill>
                <a:latin typeface="Arial" pitchFamily="34" charset="0"/>
                <a:cs typeface="Arial" pitchFamily="34" charset="0"/>
              </a:rPr>
              <a:t>Wirtschaftswissenschaften			13</a:t>
            </a:r>
          </a:p>
          <a:p>
            <a:pPr marL="284400" lvl="1" indent="-285750" defTabSz="601663">
              <a:lnSpc>
                <a:spcPct val="100000"/>
              </a:lnSpc>
              <a:spcBef>
                <a:spcPts val="600"/>
              </a:spcBef>
              <a:spcAft>
                <a:spcPts val="600"/>
              </a:spcAft>
              <a:buClr>
                <a:srgbClr val="0069B4"/>
              </a:buClr>
              <a:buSzPct val="120000"/>
              <a:buFont typeface="Courier New" panose="02070309020205020404" pitchFamily="49" charset="0"/>
              <a:buChar char="o"/>
              <a:defRPr/>
            </a:pPr>
            <a:r>
              <a:rPr lang="de-DE" dirty="0">
                <a:solidFill>
                  <a:prstClr val="black"/>
                </a:solidFill>
                <a:latin typeface="Arial" pitchFamily="34" charset="0"/>
                <a:cs typeface="Arial" pitchFamily="34" charset="0"/>
              </a:rPr>
              <a:t>Mathematik, Informatik und Naturwissenschaften	        9</a:t>
            </a:r>
          </a:p>
          <a:p>
            <a:pPr>
              <a:spcBef>
                <a:spcPts val="1200"/>
              </a:spcBef>
            </a:pPr>
            <a:r>
              <a:rPr lang="de-DE" b="1" dirty="0">
                <a:solidFill>
                  <a:schemeClr val="accent5">
                    <a:lumMod val="50000"/>
                  </a:schemeClr>
                </a:solidFill>
              </a:rPr>
              <a:t>	</a:t>
            </a:r>
          </a:p>
        </p:txBody>
      </p:sp>
      <p:sp>
        <p:nvSpPr>
          <p:cNvPr id="3" name="Titel 2">
            <a:extLst>
              <a:ext uri="{FF2B5EF4-FFF2-40B4-BE49-F238E27FC236}">
                <a16:creationId xmlns:a16="http://schemas.microsoft.com/office/drawing/2014/main" id="{FE7CF139-9692-43A9-9A62-367B5FB8E175}"/>
              </a:ext>
            </a:extLst>
          </p:cNvPr>
          <p:cNvSpPr>
            <a:spLocks noGrp="1"/>
          </p:cNvSpPr>
          <p:nvPr>
            <p:ph type="title"/>
          </p:nvPr>
        </p:nvSpPr>
        <p:spPr/>
        <p:txBody>
          <a:bodyPr/>
          <a:lstStyle/>
          <a:p>
            <a:r>
              <a:rPr lang="de-DE" dirty="0"/>
              <a:t>INNOVATIVE STUDIENKONZEPTE</a:t>
            </a:r>
          </a:p>
        </p:txBody>
      </p:sp>
      <p:pic>
        <p:nvPicPr>
          <p:cNvPr id="11" name="Grafik 10">
            <a:extLst>
              <a:ext uri="{FF2B5EF4-FFF2-40B4-BE49-F238E27FC236}">
                <a16:creationId xmlns:a16="http://schemas.microsoft.com/office/drawing/2014/main" id="{9B4FC0EB-5A28-4350-8B83-2ADA8A8B0046}"/>
              </a:ext>
            </a:extLst>
          </p:cNvPr>
          <p:cNvPicPr>
            <a:picLocks noChangeAspect="1"/>
          </p:cNvPicPr>
          <p:nvPr/>
        </p:nvPicPr>
        <p:blipFill>
          <a:blip r:embed="rId3" cstate="email">
            <a:alphaModFix amt="10000"/>
            <a:extLst>
              <a:ext uri="{28A0092B-C50C-407E-A947-70E740481C1C}">
                <a14:useLocalDpi xmlns:a14="http://schemas.microsoft.com/office/drawing/2010/main"/>
              </a:ext>
            </a:extLst>
          </a:blip>
          <a:stretch>
            <a:fillRect/>
          </a:stretch>
        </p:blipFill>
        <p:spPr>
          <a:xfrm>
            <a:off x="0" y="4806000"/>
            <a:ext cx="12192000" cy="2053123"/>
          </a:xfrm>
          <a:prstGeom prst="rect">
            <a:avLst/>
          </a:prstGeom>
        </p:spPr>
      </p:pic>
      <p:sp>
        <p:nvSpPr>
          <p:cNvPr id="12" name="Textfeld 11">
            <a:extLst>
              <a:ext uri="{FF2B5EF4-FFF2-40B4-BE49-F238E27FC236}">
                <a16:creationId xmlns:a16="http://schemas.microsoft.com/office/drawing/2014/main" id="{52A925F5-038E-44BD-A179-21BB8A69ECD6}"/>
              </a:ext>
            </a:extLst>
          </p:cNvPr>
          <p:cNvSpPr txBox="1"/>
          <p:nvPr/>
        </p:nvSpPr>
        <p:spPr>
          <a:xfrm>
            <a:off x="8157946" y="5834245"/>
            <a:ext cx="1543198" cy="315121"/>
          </a:xfrm>
          <a:prstGeom prst="rect">
            <a:avLst/>
          </a:prstGeom>
        </p:spPr>
        <p:txBody>
          <a:bodyPr wrap="square" lIns="0" rIns="0" rtlCol="0" anchor="t">
            <a:normAutofit/>
          </a:bodyPr>
          <a:lstStyle/>
          <a:p>
            <a:pPr algn="l"/>
            <a:r>
              <a:rPr lang="de-DE" sz="1200" i="0" dirty="0">
                <a:solidFill>
                  <a:srgbClr val="002060"/>
                </a:solidFill>
              </a:rPr>
              <a:t>Stand: 01.05.2024</a:t>
            </a:r>
          </a:p>
        </p:txBody>
      </p:sp>
      <p:sp>
        <p:nvSpPr>
          <p:cNvPr id="16" name="Rechteck: eine Ecke abgeschnitten 15">
            <a:extLst>
              <a:ext uri="{FF2B5EF4-FFF2-40B4-BE49-F238E27FC236}">
                <a16:creationId xmlns:a16="http://schemas.microsoft.com/office/drawing/2014/main" id="{1C256A08-E55F-46C1-857A-03421EF7F386}"/>
              </a:ext>
            </a:extLst>
          </p:cNvPr>
          <p:cNvSpPr/>
          <p:nvPr/>
        </p:nvSpPr>
        <p:spPr>
          <a:xfrm>
            <a:off x="3482140" y="4174310"/>
            <a:ext cx="1908450" cy="1243200"/>
          </a:xfrm>
          <a:prstGeom prst="snip1Rect">
            <a:avLst>
              <a:gd name="adj" fmla="val 24343"/>
            </a:avLst>
          </a:prstGeom>
          <a:solidFill>
            <a:schemeClr val="accent5">
              <a:lumMod val="75000"/>
            </a:schemeClr>
          </a:solidFill>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de-DE" sz="3600" b="1" dirty="0">
                <a:latin typeface="Arial" panose="020B0604020202020204" pitchFamily="34" charset="0"/>
                <a:cs typeface="Arial" panose="020B0604020202020204" pitchFamily="34" charset="0"/>
              </a:rPr>
              <a:t>3.712 </a:t>
            </a:r>
            <a:r>
              <a:rPr lang="de-DE" sz="1800" dirty="0">
                <a:latin typeface="Arial" panose="020B0604020202020204" pitchFamily="34" charset="0"/>
                <a:cs typeface="Arial" panose="020B0604020202020204" pitchFamily="34" charset="0"/>
              </a:rPr>
              <a:t>Studierende</a:t>
            </a:r>
          </a:p>
        </p:txBody>
      </p:sp>
      <p:sp>
        <p:nvSpPr>
          <p:cNvPr id="17" name="Rechteck: eine Ecke abgeschnitten 16">
            <a:extLst>
              <a:ext uri="{FF2B5EF4-FFF2-40B4-BE49-F238E27FC236}">
                <a16:creationId xmlns:a16="http://schemas.microsoft.com/office/drawing/2014/main" id="{F4CD614B-0D7C-4DB6-99BC-2C6F0B63C77C}"/>
              </a:ext>
            </a:extLst>
          </p:cNvPr>
          <p:cNvSpPr/>
          <p:nvPr/>
        </p:nvSpPr>
        <p:spPr>
          <a:xfrm>
            <a:off x="5549042" y="4552695"/>
            <a:ext cx="3808003" cy="576000"/>
          </a:xfrm>
          <a:prstGeom prst="snip1Rect">
            <a:avLst>
              <a:gd name="adj" fmla="val 11065"/>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l"/>
            <a:r>
              <a:rPr lang="de-DE" sz="2800" b="1" dirty="0">
                <a:solidFill>
                  <a:schemeClr val="accent1">
                    <a:lumMod val="75000"/>
                  </a:schemeClr>
                </a:solidFill>
              </a:rPr>
              <a:t>83% </a:t>
            </a:r>
            <a:r>
              <a:rPr lang="de-DE" dirty="0">
                <a:solidFill>
                  <a:schemeClr val="accent1">
                    <a:lumMod val="75000"/>
                  </a:schemeClr>
                </a:solidFill>
              </a:rPr>
              <a:t>MINT-Studierende</a:t>
            </a:r>
          </a:p>
        </p:txBody>
      </p:sp>
      <p:sp>
        <p:nvSpPr>
          <p:cNvPr id="18" name="Rechteck: eine Ecke abgeschnitten 17">
            <a:extLst>
              <a:ext uri="{FF2B5EF4-FFF2-40B4-BE49-F238E27FC236}">
                <a16:creationId xmlns:a16="http://schemas.microsoft.com/office/drawing/2014/main" id="{1C7D5C51-C5B4-4F3A-8EE0-1F902FACE288}"/>
              </a:ext>
            </a:extLst>
          </p:cNvPr>
          <p:cNvSpPr/>
          <p:nvPr/>
        </p:nvSpPr>
        <p:spPr>
          <a:xfrm>
            <a:off x="5541804" y="3897575"/>
            <a:ext cx="3808003" cy="576000"/>
          </a:xfrm>
          <a:prstGeom prst="snip1Rect">
            <a:avLst>
              <a:gd name="adj" fmla="val 11065"/>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l"/>
            <a:r>
              <a:rPr lang="de-DE" sz="2800" b="1" dirty="0">
                <a:solidFill>
                  <a:schemeClr val="accent1">
                    <a:lumMod val="75000"/>
                  </a:schemeClr>
                </a:solidFill>
              </a:rPr>
              <a:t>33% </a:t>
            </a:r>
            <a:r>
              <a:rPr lang="de-DE" dirty="0">
                <a:solidFill>
                  <a:schemeClr val="accent1">
                    <a:lumMod val="75000"/>
                  </a:schemeClr>
                </a:solidFill>
              </a:rPr>
              <a:t>wbl. Studierende</a:t>
            </a:r>
          </a:p>
        </p:txBody>
      </p:sp>
      <p:sp>
        <p:nvSpPr>
          <p:cNvPr id="20" name="Rechteck: eine Ecke abgeschnitten 19">
            <a:extLst>
              <a:ext uri="{FF2B5EF4-FFF2-40B4-BE49-F238E27FC236}">
                <a16:creationId xmlns:a16="http://schemas.microsoft.com/office/drawing/2014/main" id="{57955226-5CCC-498E-9B39-A42686D528D2}"/>
              </a:ext>
            </a:extLst>
          </p:cNvPr>
          <p:cNvSpPr/>
          <p:nvPr/>
        </p:nvSpPr>
        <p:spPr>
          <a:xfrm>
            <a:off x="5553660" y="5224698"/>
            <a:ext cx="3831093" cy="576000"/>
          </a:xfrm>
          <a:prstGeom prst="snip1Rect">
            <a:avLst>
              <a:gd name="adj" fmla="val 11065"/>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l"/>
            <a:r>
              <a:rPr lang="de-DE" sz="2800" b="1" dirty="0">
                <a:solidFill>
                  <a:schemeClr val="accent1">
                    <a:lumMod val="75000"/>
                  </a:schemeClr>
                </a:solidFill>
              </a:rPr>
              <a:t>52% </a:t>
            </a:r>
            <a:r>
              <a:rPr lang="de-DE" dirty="0">
                <a:solidFill>
                  <a:schemeClr val="accent1">
                    <a:lumMod val="75000"/>
                  </a:schemeClr>
                </a:solidFill>
              </a:rPr>
              <a:t>internationale Studierende</a:t>
            </a:r>
          </a:p>
        </p:txBody>
      </p:sp>
      <p:sp>
        <p:nvSpPr>
          <p:cNvPr id="13" name="Flussdiagramm: Manuelle Eingabe 12">
            <a:extLst>
              <a:ext uri="{FF2B5EF4-FFF2-40B4-BE49-F238E27FC236}">
                <a16:creationId xmlns:a16="http://schemas.microsoft.com/office/drawing/2014/main" id="{2BA6EB48-4147-440C-8B48-0418D6B2BF12}"/>
              </a:ext>
            </a:extLst>
          </p:cNvPr>
          <p:cNvSpPr/>
          <p:nvPr/>
        </p:nvSpPr>
        <p:spPr>
          <a:xfrm rot="16200000">
            <a:off x="6633657" y="1299656"/>
            <a:ext cx="6857998" cy="4258687"/>
          </a:xfrm>
          <a:prstGeom prst="flowChartManualInput">
            <a:avLst/>
          </a:prstGeom>
          <a:solidFill>
            <a:srgbClr val="0069B4">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1381022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28949FCD-ACA4-4706-9B19-8DBA769F576F}"/>
              </a:ext>
            </a:extLst>
          </p:cNvPr>
          <p:cNvSpPr>
            <a:spLocks noGrp="1"/>
          </p:cNvSpPr>
          <p:nvPr>
            <p:ph idx="12"/>
          </p:nvPr>
        </p:nvSpPr>
        <p:spPr/>
        <p:txBody>
          <a:bodyPr/>
          <a:lstStyle/>
          <a:p>
            <a:endParaRPr lang="de-DE" dirty="0"/>
          </a:p>
        </p:txBody>
      </p:sp>
      <p:sp>
        <p:nvSpPr>
          <p:cNvPr id="3" name="Titel 2">
            <a:extLst>
              <a:ext uri="{FF2B5EF4-FFF2-40B4-BE49-F238E27FC236}">
                <a16:creationId xmlns:a16="http://schemas.microsoft.com/office/drawing/2014/main" id="{1C82B135-D9C6-4E54-B653-30AACDAFC15E}"/>
              </a:ext>
            </a:extLst>
          </p:cNvPr>
          <p:cNvSpPr>
            <a:spLocks noGrp="1"/>
          </p:cNvSpPr>
          <p:nvPr>
            <p:ph type="title"/>
          </p:nvPr>
        </p:nvSpPr>
        <p:spPr/>
        <p:txBody>
          <a:bodyPr/>
          <a:lstStyle/>
          <a:p>
            <a:r>
              <a:rPr lang="de-DE" dirty="0"/>
              <a:t>STUDIERENDE NACH FÄCHERGRUPPEN WiSe 2023/24</a:t>
            </a:r>
          </a:p>
        </p:txBody>
      </p:sp>
      <p:graphicFrame>
        <p:nvGraphicFramePr>
          <p:cNvPr id="4" name="Diagramm 3">
            <a:extLst>
              <a:ext uri="{FF2B5EF4-FFF2-40B4-BE49-F238E27FC236}">
                <a16:creationId xmlns:a16="http://schemas.microsoft.com/office/drawing/2014/main" id="{BE22633E-D317-420C-8204-1166BE4CC18E}"/>
              </a:ext>
            </a:extLst>
          </p:cNvPr>
          <p:cNvGraphicFramePr>
            <a:graphicFrameLocks/>
          </p:cNvGraphicFramePr>
          <p:nvPr>
            <p:extLst>
              <p:ext uri="{D42A27DB-BD31-4B8C-83A1-F6EECF244321}">
                <p14:modId xmlns:p14="http://schemas.microsoft.com/office/powerpoint/2010/main" val="2883064676"/>
              </p:ext>
            </p:extLst>
          </p:nvPr>
        </p:nvGraphicFramePr>
        <p:xfrm>
          <a:off x="2290618" y="1173019"/>
          <a:ext cx="7352145" cy="4641994"/>
        </p:xfrm>
        <a:graphic>
          <a:graphicData uri="http://schemas.openxmlformats.org/drawingml/2006/chart">
            <c:chart xmlns:c="http://schemas.openxmlformats.org/drawingml/2006/chart" xmlns:r="http://schemas.openxmlformats.org/officeDocument/2006/relationships" r:id="rId2"/>
          </a:graphicData>
        </a:graphic>
      </p:graphicFrame>
      <p:pic>
        <p:nvPicPr>
          <p:cNvPr id="5" name="Grafik 4">
            <a:extLst>
              <a:ext uri="{FF2B5EF4-FFF2-40B4-BE49-F238E27FC236}">
                <a16:creationId xmlns:a16="http://schemas.microsoft.com/office/drawing/2014/main" id="{537686EA-FBAE-4F8F-8D48-6CC66D0F96F4}"/>
              </a:ext>
            </a:extLst>
          </p:cNvPr>
          <p:cNvPicPr>
            <a:picLocks noChangeAspect="1"/>
          </p:cNvPicPr>
          <p:nvPr/>
        </p:nvPicPr>
        <p:blipFill>
          <a:blip r:embed="rId3"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pic>
        <p:nvPicPr>
          <p:cNvPr id="6" name="Grafik 5">
            <a:extLst>
              <a:ext uri="{FF2B5EF4-FFF2-40B4-BE49-F238E27FC236}">
                <a16:creationId xmlns:a16="http://schemas.microsoft.com/office/drawing/2014/main" id="{B9ED91C1-B563-4EA7-8F57-20381D74ADC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30896" y="0"/>
            <a:ext cx="4261104" cy="6858000"/>
          </a:xfrm>
          <a:prstGeom prst="rect">
            <a:avLst/>
          </a:prstGeom>
        </p:spPr>
      </p:pic>
    </p:spTree>
    <p:extLst>
      <p:ext uri="{BB962C8B-B14F-4D97-AF65-F5344CB8AC3E}">
        <p14:creationId xmlns:p14="http://schemas.microsoft.com/office/powerpoint/2010/main" val="1710000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ussdiagramm: Manuelle Eingabe 3">
            <a:extLst>
              <a:ext uri="{FF2B5EF4-FFF2-40B4-BE49-F238E27FC236}">
                <a16:creationId xmlns:a16="http://schemas.microsoft.com/office/drawing/2014/main" id="{C2A93993-BF1D-4F90-A0E6-ED77139917DB}"/>
              </a:ext>
            </a:extLst>
          </p:cNvPr>
          <p:cNvSpPr/>
          <p:nvPr/>
        </p:nvSpPr>
        <p:spPr>
          <a:xfrm rot="16200000">
            <a:off x="6633657" y="1299654"/>
            <a:ext cx="6857998" cy="4258687"/>
          </a:xfrm>
          <a:prstGeom prst="flowChartManualInput">
            <a:avLst/>
          </a:prstGeom>
          <a:blipFill dpi="0" rotWithShape="0">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Titel 2">
            <a:extLst>
              <a:ext uri="{FF2B5EF4-FFF2-40B4-BE49-F238E27FC236}">
                <a16:creationId xmlns:a16="http://schemas.microsoft.com/office/drawing/2014/main" id="{71A05303-7044-406F-BFE3-88FCE8776EAB}"/>
              </a:ext>
            </a:extLst>
          </p:cNvPr>
          <p:cNvSpPr>
            <a:spLocks noGrp="1"/>
          </p:cNvSpPr>
          <p:nvPr>
            <p:ph type="title"/>
          </p:nvPr>
        </p:nvSpPr>
        <p:spPr/>
        <p:txBody>
          <a:bodyPr/>
          <a:lstStyle/>
          <a:p>
            <a:r>
              <a:rPr lang="de-DE" dirty="0"/>
              <a:t>STUDIENFORMEN</a:t>
            </a:r>
          </a:p>
        </p:txBody>
      </p:sp>
      <p:pic>
        <p:nvPicPr>
          <p:cNvPr id="5" name="Grafik 4">
            <a:extLst>
              <a:ext uri="{FF2B5EF4-FFF2-40B4-BE49-F238E27FC236}">
                <a16:creationId xmlns:a16="http://schemas.microsoft.com/office/drawing/2014/main" id="{998E5690-62FE-42BD-90B3-D1AD7B9948BD}"/>
              </a:ext>
            </a:extLst>
          </p:cNvPr>
          <p:cNvPicPr>
            <a:picLocks noChangeAspect="1"/>
          </p:cNvPicPr>
          <p:nvPr/>
        </p:nvPicPr>
        <p:blipFill>
          <a:blip r:embed="rId3"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sp>
        <p:nvSpPr>
          <p:cNvPr id="2" name="Inhaltsplatzhalter 1">
            <a:extLst>
              <a:ext uri="{FF2B5EF4-FFF2-40B4-BE49-F238E27FC236}">
                <a16:creationId xmlns:a16="http://schemas.microsoft.com/office/drawing/2014/main" id="{0E8F508E-39B7-4AD3-ADC7-7722541AF58D}"/>
              </a:ext>
            </a:extLst>
          </p:cNvPr>
          <p:cNvSpPr>
            <a:spLocks noGrp="1"/>
          </p:cNvSpPr>
          <p:nvPr>
            <p:ph idx="12"/>
          </p:nvPr>
        </p:nvSpPr>
        <p:spPr/>
        <p:txBody>
          <a:bodyPr/>
          <a:lstStyle/>
          <a:p>
            <a:pPr>
              <a:spcBef>
                <a:spcPts val="0"/>
              </a:spcBef>
              <a:spcAft>
                <a:spcPts val="600"/>
              </a:spcAft>
            </a:pPr>
            <a:r>
              <a:rPr lang="de-DE" b="1" dirty="0">
                <a:solidFill>
                  <a:schemeClr val="accent5">
                    <a:lumMod val="50000"/>
                  </a:schemeClr>
                </a:solidFill>
              </a:rPr>
              <a:t>Präsenzstudium mit virtuellen Angeboten</a:t>
            </a:r>
          </a:p>
          <a:p>
            <a:pPr>
              <a:spcBef>
                <a:spcPts val="1200"/>
              </a:spcBef>
              <a:spcAft>
                <a:spcPts val="600"/>
              </a:spcAft>
            </a:pPr>
            <a:r>
              <a:rPr lang="de-DE" b="1" dirty="0">
                <a:solidFill>
                  <a:schemeClr val="accent5">
                    <a:lumMod val="50000"/>
                  </a:schemeClr>
                </a:solidFill>
              </a:rPr>
              <a:t>Kooperatives Studium</a:t>
            </a:r>
          </a:p>
          <a:p>
            <a:pPr marL="285750" indent="-285750">
              <a:spcBef>
                <a:spcPts val="0"/>
              </a:spcBef>
              <a:spcAft>
                <a:spcPts val="600"/>
              </a:spcAft>
              <a:buFont typeface="Courier New" panose="02070309020205020404" pitchFamily="49" charset="0"/>
              <a:buChar char="o"/>
            </a:pPr>
            <a:r>
              <a:rPr lang="de-DE" dirty="0"/>
              <a:t>Studium mit starken Industriepartnern</a:t>
            </a:r>
          </a:p>
          <a:p>
            <a:pPr>
              <a:spcBef>
                <a:spcPts val="1200"/>
              </a:spcBef>
              <a:spcAft>
                <a:spcPts val="600"/>
              </a:spcAft>
            </a:pPr>
            <a:r>
              <a:rPr lang="de-DE" b="1" dirty="0">
                <a:solidFill>
                  <a:schemeClr val="accent5">
                    <a:lumMod val="50000"/>
                  </a:schemeClr>
                </a:solidFill>
              </a:rPr>
              <a:t>Lehramtsoptimierte Studiengänge in MINT-Fächern</a:t>
            </a:r>
          </a:p>
          <a:p>
            <a:pPr marL="285750" indent="-285750">
              <a:spcBef>
                <a:spcPts val="0"/>
              </a:spcBef>
              <a:spcAft>
                <a:spcPts val="600"/>
              </a:spcAft>
              <a:buFont typeface="Courier New" panose="02070309020205020404" pitchFamily="49" charset="0"/>
              <a:buChar char="o"/>
            </a:pPr>
            <a:r>
              <a:rPr lang="de-DE" dirty="0"/>
              <a:t>Angewandte Informatik, Angewandte Naturwissenschaft</a:t>
            </a:r>
          </a:p>
          <a:p>
            <a:pPr>
              <a:spcBef>
                <a:spcPts val="1200"/>
              </a:spcBef>
              <a:spcAft>
                <a:spcPts val="600"/>
              </a:spcAft>
            </a:pPr>
            <a:r>
              <a:rPr lang="de-DE" b="1" dirty="0">
                <a:solidFill>
                  <a:schemeClr val="accent5">
                    <a:lumMod val="50000"/>
                  </a:schemeClr>
                </a:solidFill>
              </a:rPr>
              <a:t>Orientierungsstudium WIN</a:t>
            </a:r>
          </a:p>
          <a:p>
            <a:pPr marL="285750" indent="-285750">
              <a:spcBef>
                <a:spcPts val="0"/>
              </a:spcBef>
              <a:spcAft>
                <a:spcPts val="600"/>
              </a:spcAft>
              <a:buFont typeface="Courier New" panose="02070309020205020404" pitchFamily="49" charset="0"/>
              <a:buChar char="o"/>
            </a:pPr>
            <a:r>
              <a:rPr lang="de-DE" dirty="0"/>
              <a:t>2 Semester Inhalte aus den Wirtschafts-, Rechts-, Ingenieur- </a:t>
            </a:r>
            <a:br>
              <a:rPr lang="de-DE" dirty="0"/>
            </a:br>
            <a:r>
              <a:rPr lang="de-DE" dirty="0"/>
              <a:t>und Naturwissenschaften nach dem eigenen Bedarf probestudieren</a:t>
            </a:r>
          </a:p>
          <a:p>
            <a:pPr>
              <a:spcBef>
                <a:spcPts val="1200"/>
              </a:spcBef>
              <a:spcAft>
                <a:spcPts val="600"/>
              </a:spcAft>
            </a:pPr>
            <a:r>
              <a:rPr lang="de-DE" b="1" dirty="0">
                <a:solidFill>
                  <a:schemeClr val="accent5">
                    <a:lumMod val="50000"/>
                  </a:schemeClr>
                </a:solidFill>
              </a:rPr>
              <a:t>Mobilitätsstudium mit Master-Mehrfachabschluss </a:t>
            </a:r>
          </a:p>
          <a:p>
            <a:pPr marL="285750" indent="-285750">
              <a:spcBef>
                <a:spcPts val="0"/>
              </a:spcBef>
              <a:spcAft>
                <a:spcPts val="600"/>
              </a:spcAft>
              <a:buFont typeface="Courier New" panose="02070309020205020404" pitchFamily="49" charset="0"/>
              <a:buChar char="o"/>
            </a:pPr>
            <a:r>
              <a:rPr lang="de-DE" dirty="0"/>
              <a:t>Studiengänge EMERALD, ENTER, SINREM, RAVEN – </a:t>
            </a:r>
            <a:br>
              <a:rPr lang="de-DE" dirty="0"/>
            </a:br>
            <a:r>
              <a:rPr lang="de-DE" dirty="0"/>
              <a:t>Dreifach-Abschluss-Programme, die i.d.R. an einer Fremduniversität</a:t>
            </a:r>
            <a:br>
              <a:rPr lang="de-DE" dirty="0"/>
            </a:br>
            <a:r>
              <a:rPr lang="de-DE" dirty="0"/>
              <a:t>beginnen</a:t>
            </a:r>
          </a:p>
          <a:p>
            <a:pPr marL="285750" indent="-285750">
              <a:spcBef>
                <a:spcPts val="0"/>
              </a:spcBef>
              <a:spcAft>
                <a:spcPts val="600"/>
              </a:spcAft>
              <a:buFont typeface="Courier New" panose="02070309020205020404" pitchFamily="49" charset="0"/>
              <a:buChar char="o"/>
            </a:pPr>
            <a:endParaRPr lang="de-DE" dirty="0"/>
          </a:p>
          <a:p>
            <a:pPr marL="285750" indent="-285750">
              <a:spcBef>
                <a:spcPts val="0"/>
              </a:spcBef>
              <a:spcAft>
                <a:spcPts val="600"/>
              </a:spcAft>
              <a:buFont typeface="Courier New" panose="02070309020205020404" pitchFamily="49" charset="0"/>
              <a:buChar char="o"/>
            </a:pPr>
            <a:endParaRPr lang="de-DE" dirty="0"/>
          </a:p>
        </p:txBody>
      </p:sp>
    </p:spTree>
    <p:extLst>
      <p:ext uri="{BB962C8B-B14F-4D97-AF65-F5344CB8AC3E}">
        <p14:creationId xmlns:p14="http://schemas.microsoft.com/office/powerpoint/2010/main" val="534915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ussdiagramm: Manuelle Eingabe 3">
            <a:extLst>
              <a:ext uri="{FF2B5EF4-FFF2-40B4-BE49-F238E27FC236}">
                <a16:creationId xmlns:a16="http://schemas.microsoft.com/office/drawing/2014/main" id="{450C63D2-05F8-4BAA-8806-FA138A4C9B68}"/>
              </a:ext>
            </a:extLst>
          </p:cNvPr>
          <p:cNvSpPr/>
          <p:nvPr/>
        </p:nvSpPr>
        <p:spPr>
          <a:xfrm rot="16200000">
            <a:off x="6633657" y="1299656"/>
            <a:ext cx="6857998" cy="4258687"/>
          </a:xfrm>
          <a:prstGeom prst="flowChartManualInput">
            <a:avLst/>
          </a:prstGeom>
          <a:blipFill>
            <a:blip r:embed="rId3" cstate="email">
              <a:extLst>
                <a:ext uri="{28A0092B-C50C-407E-A947-70E740481C1C}">
                  <a14:useLocalDpi xmlns:a14="http://schemas.microsoft.com/office/drawing/2010/main"/>
                </a:ext>
              </a:extLst>
            </a:blip>
            <a:stretch>
              <a:fillRect t="1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Inhaltsplatzhalter 1">
            <a:extLst>
              <a:ext uri="{FF2B5EF4-FFF2-40B4-BE49-F238E27FC236}">
                <a16:creationId xmlns:a16="http://schemas.microsoft.com/office/drawing/2014/main" id="{03BF9B10-8A25-47A0-A106-82D9BC3A1581}"/>
              </a:ext>
            </a:extLst>
          </p:cNvPr>
          <p:cNvSpPr>
            <a:spLocks noGrp="1"/>
          </p:cNvSpPr>
          <p:nvPr>
            <p:ph idx="12"/>
          </p:nvPr>
        </p:nvSpPr>
        <p:spPr>
          <a:xfrm>
            <a:off x="760227" y="1364456"/>
            <a:ext cx="9261228" cy="4509871"/>
          </a:xfrm>
        </p:spPr>
        <p:txBody>
          <a:bodyPr/>
          <a:lstStyle/>
          <a:p>
            <a:pPr algn="l">
              <a:spcBef>
                <a:spcPts val="1200"/>
              </a:spcBef>
              <a:spcAft>
                <a:spcPts val="600"/>
              </a:spcAft>
            </a:pPr>
            <a:r>
              <a:rPr lang="de-DE" b="1" i="0" dirty="0">
                <a:solidFill>
                  <a:schemeClr val="accent5">
                    <a:lumMod val="50000"/>
                  </a:schemeClr>
                </a:solidFill>
                <a:effectLst/>
              </a:rPr>
              <a:t>Virtuelle Lehr- und Lernangebote ergänzen die Präsenzlehre, z.B.</a:t>
            </a:r>
          </a:p>
          <a:p>
            <a:pPr marL="285750" indent="-285750" algn="l">
              <a:spcBef>
                <a:spcPts val="1200"/>
              </a:spcBef>
              <a:buFont typeface="Courier New" panose="02070309020205020404" pitchFamily="49" charset="0"/>
              <a:buChar char="o"/>
            </a:pPr>
            <a:r>
              <a:rPr lang="de-DE" dirty="0">
                <a:solidFill>
                  <a:srgbClr val="131313"/>
                </a:solidFill>
              </a:rPr>
              <a:t>Virtuelle Studierendenmobilität und Lehrsupport Ukraine</a:t>
            </a:r>
          </a:p>
          <a:p>
            <a:pPr marL="285750" indent="-285750" algn="l">
              <a:spcBef>
                <a:spcPts val="1200"/>
              </a:spcBef>
              <a:buFont typeface="Courier New" panose="02070309020205020404" pitchFamily="49" charset="0"/>
              <a:buChar char="o"/>
            </a:pPr>
            <a:r>
              <a:rPr lang="de-DE" dirty="0">
                <a:solidFill>
                  <a:srgbClr val="131313"/>
                </a:solidFill>
              </a:rPr>
              <a:t>E-Assessment und digitale Prüfungen</a:t>
            </a:r>
          </a:p>
          <a:p>
            <a:pPr marL="285750" indent="-285750" algn="l">
              <a:spcBef>
                <a:spcPts val="1200"/>
              </a:spcBef>
              <a:buFont typeface="Courier New" panose="02070309020205020404" pitchFamily="49" charset="0"/>
              <a:buChar char="o"/>
            </a:pPr>
            <a:r>
              <a:rPr lang="de-DE" dirty="0">
                <a:solidFill>
                  <a:srgbClr val="131313"/>
                </a:solidFill>
              </a:rPr>
              <a:t>Mixed- und Metareality Lehrsammlungen</a:t>
            </a:r>
          </a:p>
          <a:p>
            <a:pPr marL="971550" lvl="1" indent="-285750">
              <a:spcBef>
                <a:spcPts val="1200"/>
              </a:spcBef>
              <a:buFont typeface="Courier New" panose="02070309020205020404" pitchFamily="49" charset="0"/>
              <a:buChar char="o"/>
            </a:pPr>
            <a:r>
              <a:rPr lang="de-DE" i="1" dirty="0" err="1">
                <a:solidFill>
                  <a:srgbClr val="131313"/>
                </a:solidFill>
              </a:rPr>
              <a:t>Cornerstone</a:t>
            </a:r>
            <a:r>
              <a:rPr lang="de-DE" dirty="0">
                <a:solidFill>
                  <a:srgbClr val="131313"/>
                </a:solidFill>
              </a:rPr>
              <a:t> – Virtuell Reality in </a:t>
            </a:r>
            <a:r>
              <a:rPr lang="de-DE" dirty="0" err="1">
                <a:solidFill>
                  <a:srgbClr val="131313"/>
                </a:solidFill>
              </a:rPr>
              <a:t>Geoscience</a:t>
            </a:r>
            <a:endParaRPr lang="de-DE" dirty="0">
              <a:solidFill>
                <a:srgbClr val="131313"/>
              </a:solidFill>
            </a:endParaRPr>
          </a:p>
          <a:p>
            <a:pPr marL="285750" indent="-285750" algn="l">
              <a:spcBef>
                <a:spcPts val="1200"/>
              </a:spcBef>
              <a:buFont typeface="Courier New" panose="02070309020205020404" pitchFamily="49" charset="0"/>
              <a:buChar char="o"/>
            </a:pPr>
            <a:r>
              <a:rPr lang="de-DE" dirty="0">
                <a:solidFill>
                  <a:srgbClr val="131313"/>
                </a:solidFill>
              </a:rPr>
              <a:t>Digitale Praktika und virtuelle Labore</a:t>
            </a:r>
          </a:p>
          <a:p>
            <a:pPr marL="285750" indent="-285750" algn="l">
              <a:buFont typeface="Courier New" panose="02070309020205020404" pitchFamily="49" charset="0"/>
              <a:buChar char="o"/>
            </a:pPr>
            <a:endParaRPr lang="de-DE" b="0" i="0" dirty="0">
              <a:solidFill>
                <a:srgbClr val="131313"/>
              </a:solidFill>
              <a:effectLst/>
              <a:latin typeface="Jost"/>
            </a:endParaRPr>
          </a:p>
          <a:p>
            <a:endParaRPr lang="de-DE" dirty="0"/>
          </a:p>
        </p:txBody>
      </p:sp>
      <p:sp>
        <p:nvSpPr>
          <p:cNvPr id="3" name="Titel 2">
            <a:extLst>
              <a:ext uri="{FF2B5EF4-FFF2-40B4-BE49-F238E27FC236}">
                <a16:creationId xmlns:a16="http://schemas.microsoft.com/office/drawing/2014/main" id="{C33227AA-96E8-4957-A659-E0A3AEF66886}"/>
              </a:ext>
            </a:extLst>
          </p:cNvPr>
          <p:cNvSpPr>
            <a:spLocks noGrp="1"/>
          </p:cNvSpPr>
          <p:nvPr>
            <p:ph type="title"/>
          </p:nvPr>
        </p:nvSpPr>
        <p:spPr/>
        <p:txBody>
          <a:bodyPr/>
          <a:lstStyle/>
          <a:p>
            <a:r>
              <a:rPr lang="de-DE" dirty="0"/>
              <a:t>ANGEBOTE IM VIRTUELLEN RAUM</a:t>
            </a:r>
          </a:p>
        </p:txBody>
      </p:sp>
      <p:pic>
        <p:nvPicPr>
          <p:cNvPr id="7" name="Grafik 6">
            <a:extLst>
              <a:ext uri="{FF2B5EF4-FFF2-40B4-BE49-F238E27FC236}">
                <a16:creationId xmlns:a16="http://schemas.microsoft.com/office/drawing/2014/main" id="{C095ACB6-90B8-4117-AB20-4E146B6AFB6C}"/>
              </a:ext>
            </a:extLst>
          </p:cNvPr>
          <p:cNvPicPr>
            <a:picLocks noChangeAspect="1"/>
          </p:cNvPicPr>
          <p:nvPr/>
        </p:nvPicPr>
        <p:blipFill>
          <a:blip r:embed="rId4"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pic>
        <p:nvPicPr>
          <p:cNvPr id="6" name="Grafik 5">
            <a:extLst>
              <a:ext uri="{FF2B5EF4-FFF2-40B4-BE49-F238E27FC236}">
                <a16:creationId xmlns:a16="http://schemas.microsoft.com/office/drawing/2014/main" id="{61562C09-EE05-4973-A5FA-5FE755C7414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062083" y="4403460"/>
            <a:ext cx="1910761" cy="1910761"/>
          </a:xfrm>
          <a:prstGeom prst="rect">
            <a:avLst/>
          </a:prstGeom>
        </p:spPr>
      </p:pic>
      <p:pic>
        <p:nvPicPr>
          <p:cNvPr id="14" name="Grafik 13">
            <a:extLst>
              <a:ext uri="{FF2B5EF4-FFF2-40B4-BE49-F238E27FC236}">
                <a16:creationId xmlns:a16="http://schemas.microsoft.com/office/drawing/2014/main" id="{6A8AC502-69E2-471D-9A9F-4C03A92FAFF9}"/>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648886" y="4312876"/>
            <a:ext cx="3065270" cy="1043494"/>
          </a:xfrm>
          <a:prstGeom prst="rect">
            <a:avLst/>
          </a:prstGeom>
        </p:spPr>
      </p:pic>
    </p:spTree>
    <p:extLst>
      <p:ext uri="{BB962C8B-B14F-4D97-AF65-F5344CB8AC3E}">
        <p14:creationId xmlns:p14="http://schemas.microsoft.com/office/powerpoint/2010/main" val="1710753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ussdiagramm: Manuelle Eingabe 3">
            <a:extLst>
              <a:ext uri="{FF2B5EF4-FFF2-40B4-BE49-F238E27FC236}">
                <a16:creationId xmlns:a16="http://schemas.microsoft.com/office/drawing/2014/main" id="{C2A93993-BF1D-4F90-A0E6-ED77139917DB}"/>
              </a:ext>
            </a:extLst>
          </p:cNvPr>
          <p:cNvSpPr/>
          <p:nvPr/>
        </p:nvSpPr>
        <p:spPr>
          <a:xfrm rot="16200000">
            <a:off x="6480656" y="1229783"/>
            <a:ext cx="7164000" cy="4258687"/>
          </a:xfrm>
          <a:prstGeom prst="flowChartManualInput">
            <a:avLst/>
          </a:prstGeom>
          <a:blipFill dpi="0" rotWithShape="0">
            <a:blip r:embed="rId2" cstate="email">
              <a:extLst>
                <a:ext uri="{28A0092B-C50C-407E-A947-70E740481C1C}">
                  <a14:useLocalDpi xmlns:a14="http://schemas.microsoft.com/office/drawing/2010/main"/>
                </a:ext>
              </a:extLst>
            </a:blip>
            <a:srcRect/>
            <a:stretch>
              <a:fillRect t="3368" r="14" b="90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Titel 2">
            <a:extLst>
              <a:ext uri="{FF2B5EF4-FFF2-40B4-BE49-F238E27FC236}">
                <a16:creationId xmlns:a16="http://schemas.microsoft.com/office/drawing/2014/main" id="{71A05303-7044-406F-BFE3-88FCE8776EAB}"/>
              </a:ext>
            </a:extLst>
          </p:cNvPr>
          <p:cNvSpPr>
            <a:spLocks noGrp="1"/>
          </p:cNvSpPr>
          <p:nvPr>
            <p:ph type="title"/>
          </p:nvPr>
        </p:nvSpPr>
        <p:spPr/>
        <p:txBody>
          <a:bodyPr/>
          <a:lstStyle/>
          <a:p>
            <a:r>
              <a:rPr lang="de-DE" dirty="0"/>
              <a:t>KOOPERATIVES STUDIUM</a:t>
            </a:r>
          </a:p>
        </p:txBody>
      </p:sp>
      <p:pic>
        <p:nvPicPr>
          <p:cNvPr id="5" name="Grafik 4">
            <a:extLst>
              <a:ext uri="{FF2B5EF4-FFF2-40B4-BE49-F238E27FC236}">
                <a16:creationId xmlns:a16="http://schemas.microsoft.com/office/drawing/2014/main" id="{998E5690-62FE-42BD-90B3-D1AD7B9948BD}"/>
              </a:ext>
            </a:extLst>
          </p:cNvPr>
          <p:cNvPicPr>
            <a:picLocks noChangeAspect="1"/>
          </p:cNvPicPr>
          <p:nvPr/>
        </p:nvPicPr>
        <p:blipFill>
          <a:blip r:embed="rId3"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sp>
        <p:nvSpPr>
          <p:cNvPr id="6" name="Rechteck: eine Ecke abgeschnitten 5">
            <a:extLst>
              <a:ext uri="{FF2B5EF4-FFF2-40B4-BE49-F238E27FC236}">
                <a16:creationId xmlns:a16="http://schemas.microsoft.com/office/drawing/2014/main" id="{EBA19D34-9F77-4F81-B9E5-3292CD9C2173}"/>
              </a:ext>
            </a:extLst>
          </p:cNvPr>
          <p:cNvSpPr/>
          <p:nvPr/>
        </p:nvSpPr>
        <p:spPr>
          <a:xfrm>
            <a:off x="731838" y="1985774"/>
            <a:ext cx="1800000" cy="576000"/>
          </a:xfrm>
          <a:prstGeom prst="snip1Rect">
            <a:avLst>
              <a:gd name="adj" fmla="val 24343"/>
            </a:avLst>
          </a:prstGeom>
          <a:solidFill>
            <a:schemeClr val="accent5">
              <a:lumMod val="75000"/>
            </a:schemeClr>
          </a:solidFill>
          <a:effectLst>
            <a:outerShdw blurRad="50800" dist="38100" dir="18900000" algn="bl" rotWithShape="0">
              <a:schemeClr val="accent5">
                <a:lumMod val="75000"/>
                <a:alpha val="40000"/>
              </a:schemeClr>
            </a:outerShdw>
          </a:effectLst>
        </p:spPr>
        <p:style>
          <a:lnRef idx="2">
            <a:schemeClr val="accent5">
              <a:shade val="50000"/>
            </a:schemeClr>
          </a:lnRef>
          <a:fillRef idx="1">
            <a:schemeClr val="accent5"/>
          </a:fillRef>
          <a:effectRef idx="0">
            <a:schemeClr val="accent5"/>
          </a:effectRef>
          <a:fontRef idx="minor">
            <a:schemeClr val="lt1"/>
          </a:fontRef>
        </p:style>
        <p:txBody>
          <a:bodyPr lIns="144000" tIns="0" rtlCol="0" anchor="ctr"/>
          <a:lstStyle/>
          <a:p>
            <a:r>
              <a:rPr lang="de-DE" dirty="0">
                <a:latin typeface="Arial" panose="020B0604020202020204" pitchFamily="34" charset="0"/>
                <a:cs typeface="Arial" panose="020B0604020202020204" pitchFamily="34" charset="0"/>
              </a:rPr>
              <a:t>VORTEILE</a:t>
            </a:r>
          </a:p>
        </p:txBody>
      </p:sp>
      <p:sp>
        <p:nvSpPr>
          <p:cNvPr id="7" name="Rechteck: eine Ecke abgeschnitten 6">
            <a:extLst>
              <a:ext uri="{FF2B5EF4-FFF2-40B4-BE49-F238E27FC236}">
                <a16:creationId xmlns:a16="http://schemas.microsoft.com/office/drawing/2014/main" id="{2EE06F3A-AE9F-4C3D-80DF-F7D106DE140D}"/>
              </a:ext>
            </a:extLst>
          </p:cNvPr>
          <p:cNvSpPr/>
          <p:nvPr/>
        </p:nvSpPr>
        <p:spPr>
          <a:xfrm>
            <a:off x="2753891" y="1862775"/>
            <a:ext cx="4779788" cy="987918"/>
          </a:xfrm>
          <a:prstGeom prst="snip1Rect">
            <a:avLst>
              <a:gd name="adj" fmla="val 11065"/>
            </a:avLst>
          </a:prstGeom>
          <a:solidFill>
            <a:schemeClr val="accent5">
              <a:lumMod val="20000"/>
              <a:lumOff val="8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16000" rtlCol="0" anchor="ctr"/>
          <a:lstStyle/>
          <a:p>
            <a:pPr marL="285750" indent="-285750" algn="l">
              <a:buFont typeface="Courier New" panose="02070309020205020404" pitchFamily="49" charset="0"/>
              <a:buChar char="o"/>
            </a:pPr>
            <a:r>
              <a:rPr lang="de-DE" sz="1600" dirty="0">
                <a:solidFill>
                  <a:schemeClr val="accent5">
                    <a:lumMod val="50000"/>
                  </a:schemeClr>
                </a:solidFill>
              </a:rPr>
              <a:t>Vernetzung mit Praxispartnern</a:t>
            </a:r>
          </a:p>
          <a:p>
            <a:pPr marL="285750" indent="-285750" algn="l">
              <a:buFont typeface="Courier New" panose="02070309020205020404" pitchFamily="49" charset="0"/>
              <a:buChar char="o"/>
            </a:pPr>
            <a:r>
              <a:rPr lang="de-DE" sz="1600" dirty="0">
                <a:solidFill>
                  <a:schemeClr val="accent5">
                    <a:lumMod val="50000"/>
                  </a:schemeClr>
                </a:solidFill>
              </a:rPr>
              <a:t>Frühzeitig die Arbeitswelt kennenlernen</a:t>
            </a:r>
          </a:p>
          <a:p>
            <a:pPr marL="285750" indent="-285750" algn="l">
              <a:buFont typeface="Courier New" panose="02070309020205020404" pitchFamily="49" charset="0"/>
              <a:buChar char="o"/>
            </a:pPr>
            <a:r>
              <a:rPr lang="de-DE" sz="1600" dirty="0">
                <a:solidFill>
                  <a:schemeClr val="accent5">
                    <a:lumMod val="50000"/>
                  </a:schemeClr>
                </a:solidFill>
              </a:rPr>
              <a:t>Finanzielle Unterstützung für das Studium</a:t>
            </a:r>
          </a:p>
          <a:p>
            <a:pPr algn="l"/>
            <a:endParaRPr lang="de-DE" sz="1800" dirty="0">
              <a:solidFill>
                <a:schemeClr val="accent1">
                  <a:lumMod val="75000"/>
                </a:schemeClr>
              </a:solidFill>
            </a:endParaRPr>
          </a:p>
        </p:txBody>
      </p:sp>
      <p:sp>
        <p:nvSpPr>
          <p:cNvPr id="8" name="Rechteck: eine Ecke abgeschnitten 7">
            <a:extLst>
              <a:ext uri="{FF2B5EF4-FFF2-40B4-BE49-F238E27FC236}">
                <a16:creationId xmlns:a16="http://schemas.microsoft.com/office/drawing/2014/main" id="{D3113343-31A7-486A-B1F8-6DBD2089193A}"/>
              </a:ext>
            </a:extLst>
          </p:cNvPr>
          <p:cNvSpPr/>
          <p:nvPr/>
        </p:nvSpPr>
        <p:spPr>
          <a:xfrm>
            <a:off x="2753891" y="3030683"/>
            <a:ext cx="4779788" cy="1076264"/>
          </a:xfrm>
          <a:prstGeom prst="snip1Rect">
            <a:avLst>
              <a:gd name="adj" fmla="val 11065"/>
            </a:avLst>
          </a:prstGeom>
          <a:solidFill>
            <a:schemeClr val="accent5">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marL="285750" indent="-285750" algn="l">
              <a:buFont typeface="Courier New" panose="02070309020205020404" pitchFamily="49" charset="0"/>
              <a:buChar char="o"/>
            </a:pPr>
            <a:r>
              <a:rPr lang="de-DE" sz="1600" dirty="0">
                <a:solidFill>
                  <a:schemeClr val="accent5">
                    <a:lumMod val="50000"/>
                  </a:schemeClr>
                </a:solidFill>
              </a:rPr>
              <a:t>Praktikum</a:t>
            </a:r>
          </a:p>
          <a:p>
            <a:pPr marL="285750" indent="-285750" algn="l">
              <a:buFont typeface="Courier New" panose="02070309020205020404" pitchFamily="49" charset="0"/>
              <a:buChar char="o"/>
            </a:pPr>
            <a:r>
              <a:rPr lang="de-DE" sz="1600" dirty="0">
                <a:solidFill>
                  <a:schemeClr val="accent5">
                    <a:lumMod val="50000"/>
                  </a:schemeClr>
                </a:solidFill>
              </a:rPr>
              <a:t>Betreuung einer Facharbeit</a:t>
            </a:r>
          </a:p>
          <a:p>
            <a:pPr marL="285750" indent="-285750" algn="l">
              <a:buFont typeface="Courier New" panose="02070309020205020404" pitchFamily="49" charset="0"/>
              <a:buChar char="o"/>
            </a:pPr>
            <a:r>
              <a:rPr lang="de-DE" sz="1600" dirty="0">
                <a:solidFill>
                  <a:schemeClr val="accent5">
                    <a:lumMod val="50000"/>
                  </a:schemeClr>
                </a:solidFill>
              </a:rPr>
              <a:t>Geringfügige Beschäftigung</a:t>
            </a:r>
          </a:p>
        </p:txBody>
      </p:sp>
      <p:sp>
        <p:nvSpPr>
          <p:cNvPr id="9" name="Rechteck: eine Ecke abgeschnitten 8">
            <a:extLst>
              <a:ext uri="{FF2B5EF4-FFF2-40B4-BE49-F238E27FC236}">
                <a16:creationId xmlns:a16="http://schemas.microsoft.com/office/drawing/2014/main" id="{922DD2F5-04C7-45C4-839B-B601453BC00F}"/>
              </a:ext>
            </a:extLst>
          </p:cNvPr>
          <p:cNvSpPr/>
          <p:nvPr/>
        </p:nvSpPr>
        <p:spPr>
          <a:xfrm>
            <a:off x="2753891" y="4344644"/>
            <a:ext cx="4779788" cy="698141"/>
          </a:xfrm>
          <a:prstGeom prst="snip1Rect">
            <a:avLst>
              <a:gd name="adj" fmla="val 11065"/>
            </a:avLst>
          </a:prstGeom>
          <a:solidFill>
            <a:schemeClr val="accent5">
              <a:lumMod val="60000"/>
              <a:lumOff val="4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l"/>
            <a:r>
              <a:rPr lang="de-DE" sz="1600" dirty="0">
                <a:solidFill>
                  <a:schemeClr val="accent5">
                    <a:lumMod val="50000"/>
                  </a:schemeClr>
                </a:solidFill>
              </a:rPr>
              <a:t>Teilzeitvertrag mit individueller Regelung </a:t>
            </a:r>
            <a:br>
              <a:rPr lang="de-DE" sz="1600" dirty="0">
                <a:solidFill>
                  <a:schemeClr val="accent5">
                    <a:lumMod val="50000"/>
                  </a:schemeClr>
                </a:solidFill>
              </a:rPr>
            </a:br>
            <a:r>
              <a:rPr lang="de-DE" sz="1600" dirty="0">
                <a:solidFill>
                  <a:schemeClr val="accent5">
                    <a:lumMod val="50000"/>
                  </a:schemeClr>
                </a:solidFill>
              </a:rPr>
              <a:t>von Lohn, Arbeitszeiten und Zielen</a:t>
            </a:r>
          </a:p>
        </p:txBody>
      </p:sp>
      <p:sp>
        <p:nvSpPr>
          <p:cNvPr id="10" name="Rechteck: eine Ecke abgeschnitten 9">
            <a:extLst>
              <a:ext uri="{FF2B5EF4-FFF2-40B4-BE49-F238E27FC236}">
                <a16:creationId xmlns:a16="http://schemas.microsoft.com/office/drawing/2014/main" id="{373BFB2E-3D1D-4FE3-B8F7-A41BA466BC7B}"/>
              </a:ext>
            </a:extLst>
          </p:cNvPr>
          <p:cNvSpPr/>
          <p:nvPr/>
        </p:nvSpPr>
        <p:spPr>
          <a:xfrm>
            <a:off x="731838" y="3200240"/>
            <a:ext cx="1800000" cy="576000"/>
          </a:xfrm>
          <a:prstGeom prst="snip1Rect">
            <a:avLst>
              <a:gd name="adj" fmla="val 24343"/>
            </a:avLst>
          </a:prstGeom>
          <a:solidFill>
            <a:schemeClr val="accent5">
              <a:lumMod val="75000"/>
            </a:schemeClr>
          </a:solidFill>
          <a:effectLst>
            <a:outerShdw blurRad="50800" dist="38100" dir="18900000" algn="bl" rotWithShape="0">
              <a:schemeClr val="accent5">
                <a:lumMod val="75000"/>
                <a:alpha val="40000"/>
              </a:schemeClr>
            </a:outerShdw>
          </a:effectLst>
        </p:spPr>
        <p:style>
          <a:lnRef idx="2">
            <a:schemeClr val="accent5">
              <a:shade val="50000"/>
            </a:schemeClr>
          </a:lnRef>
          <a:fillRef idx="1">
            <a:schemeClr val="accent5"/>
          </a:fillRef>
          <a:effectRef idx="0">
            <a:schemeClr val="accent5"/>
          </a:effectRef>
          <a:fontRef idx="minor">
            <a:schemeClr val="lt1"/>
          </a:fontRef>
        </p:style>
        <p:txBody>
          <a:bodyPr lIns="144000" tIns="36000" rtlCol="0" anchor="ctr"/>
          <a:lstStyle/>
          <a:p>
            <a:r>
              <a:rPr lang="de-DE" dirty="0">
                <a:latin typeface="Arial" panose="020B0604020202020204" pitchFamily="34" charset="0"/>
                <a:cs typeface="Arial" panose="020B0604020202020204" pitchFamily="34" charset="0"/>
              </a:rPr>
              <a:t>FORMEN</a:t>
            </a:r>
          </a:p>
        </p:txBody>
      </p:sp>
      <p:sp>
        <p:nvSpPr>
          <p:cNvPr id="11" name="Rechteck: eine Ecke abgeschnitten 10">
            <a:extLst>
              <a:ext uri="{FF2B5EF4-FFF2-40B4-BE49-F238E27FC236}">
                <a16:creationId xmlns:a16="http://schemas.microsoft.com/office/drawing/2014/main" id="{22367D24-AB33-4BAA-80BE-995399E7E537}"/>
              </a:ext>
            </a:extLst>
          </p:cNvPr>
          <p:cNvSpPr/>
          <p:nvPr/>
        </p:nvSpPr>
        <p:spPr>
          <a:xfrm>
            <a:off x="695838" y="4372352"/>
            <a:ext cx="1836000" cy="576000"/>
          </a:xfrm>
          <a:prstGeom prst="snip1Rect">
            <a:avLst>
              <a:gd name="adj" fmla="val 24343"/>
            </a:avLst>
          </a:prstGeom>
          <a:solidFill>
            <a:schemeClr val="accent5">
              <a:lumMod val="75000"/>
            </a:schemeClr>
          </a:solidFill>
          <a:effectLst>
            <a:outerShdw blurRad="50800" dist="38100" dir="18900000" algn="bl" rotWithShape="0">
              <a:schemeClr val="accent5">
                <a:lumMod val="75000"/>
                <a:alpha val="40000"/>
              </a:schemeClr>
            </a:outerShdw>
          </a:effectLst>
        </p:spPr>
        <p:style>
          <a:lnRef idx="2">
            <a:schemeClr val="accent5">
              <a:shade val="50000"/>
            </a:schemeClr>
          </a:lnRef>
          <a:fillRef idx="1">
            <a:schemeClr val="accent5"/>
          </a:fillRef>
          <a:effectRef idx="0">
            <a:schemeClr val="accent5"/>
          </a:effectRef>
          <a:fontRef idx="minor">
            <a:schemeClr val="lt1"/>
          </a:fontRef>
        </p:style>
        <p:txBody>
          <a:bodyPr lIns="144000" tIns="36000" rtlCol="0" anchor="ctr"/>
          <a:lstStyle/>
          <a:p>
            <a:r>
              <a:rPr lang="de-DE" dirty="0">
                <a:latin typeface="Arial" panose="020B0604020202020204" pitchFamily="34" charset="0"/>
                <a:cs typeface="Arial" panose="020B0604020202020204" pitchFamily="34" charset="0"/>
              </a:rPr>
              <a:t>GRUNDLAGE</a:t>
            </a:r>
          </a:p>
        </p:txBody>
      </p:sp>
    </p:spTree>
    <p:extLst>
      <p:ext uri="{BB962C8B-B14F-4D97-AF65-F5344CB8AC3E}">
        <p14:creationId xmlns:p14="http://schemas.microsoft.com/office/powerpoint/2010/main" val="3283108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8" descr="Logo des Deutschlandstipendium">
            <a:extLst>
              <a:ext uri="{FF2B5EF4-FFF2-40B4-BE49-F238E27FC236}">
                <a16:creationId xmlns:a16="http://schemas.microsoft.com/office/drawing/2014/main" id="{4DE0A075-9A51-47B6-862E-259154BFA0E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643689" y="1535323"/>
            <a:ext cx="3099074" cy="1549536"/>
          </a:xfrm>
          <a:prstGeom prst="rect">
            <a:avLst/>
          </a:prstGeom>
        </p:spPr>
      </p:pic>
      <p:sp>
        <p:nvSpPr>
          <p:cNvPr id="9" name="Flussdiagramm: Manuelle Eingabe 8">
            <a:extLst>
              <a:ext uri="{FF2B5EF4-FFF2-40B4-BE49-F238E27FC236}">
                <a16:creationId xmlns:a16="http://schemas.microsoft.com/office/drawing/2014/main" id="{A3A55DFD-7D38-40BD-ABB8-A6F37F57E2A2}"/>
              </a:ext>
            </a:extLst>
          </p:cNvPr>
          <p:cNvSpPr/>
          <p:nvPr/>
        </p:nvSpPr>
        <p:spPr>
          <a:xfrm rot="16200000">
            <a:off x="6619258" y="1314051"/>
            <a:ext cx="6886796" cy="4258687"/>
          </a:xfrm>
          <a:prstGeom prst="flowChartManualInput">
            <a:avLst/>
          </a:prstGeom>
          <a:solidFill>
            <a:srgbClr val="0069B4">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Inhaltsplatzhalter 1">
            <a:extLst>
              <a:ext uri="{FF2B5EF4-FFF2-40B4-BE49-F238E27FC236}">
                <a16:creationId xmlns:a16="http://schemas.microsoft.com/office/drawing/2014/main" id="{9CAFB66E-9E6F-418F-8D60-D1089436C119}"/>
              </a:ext>
            </a:extLst>
          </p:cNvPr>
          <p:cNvSpPr>
            <a:spLocks noGrp="1"/>
          </p:cNvSpPr>
          <p:nvPr>
            <p:ph idx="12"/>
          </p:nvPr>
        </p:nvSpPr>
        <p:spPr>
          <a:xfrm>
            <a:off x="746320" y="1341438"/>
            <a:ext cx="7200328" cy="4450557"/>
          </a:xfrm>
        </p:spPr>
        <p:txBody>
          <a:bodyPr/>
          <a:lstStyle/>
          <a:p>
            <a:r>
              <a:rPr lang="de-DE" b="1" dirty="0">
                <a:solidFill>
                  <a:schemeClr val="accent5">
                    <a:lumMod val="50000"/>
                  </a:schemeClr>
                </a:solidFill>
                <a:ea typeface="+mj-ea"/>
              </a:rPr>
              <a:t>Studienförderung nach BAföG </a:t>
            </a:r>
          </a:p>
          <a:p>
            <a:r>
              <a:rPr lang="de-DE" b="0" i="0" dirty="0">
                <a:solidFill>
                  <a:srgbClr val="040C28"/>
                </a:solidFill>
                <a:effectLst/>
              </a:rPr>
              <a:t>29. </a:t>
            </a:r>
            <a:r>
              <a:rPr lang="de-DE" b="0" i="0" dirty="0" err="1">
                <a:solidFill>
                  <a:srgbClr val="040C28"/>
                </a:solidFill>
                <a:effectLst/>
              </a:rPr>
              <a:t>BAföGÄndG</a:t>
            </a:r>
            <a:r>
              <a:rPr lang="de-DE" b="0" i="0" dirty="0">
                <a:solidFill>
                  <a:srgbClr val="040C28"/>
                </a:solidFill>
                <a:effectLst/>
              </a:rPr>
              <a:t> von 2024 </a:t>
            </a:r>
            <a:r>
              <a:rPr lang="de-DE" dirty="0">
                <a:ea typeface="+mj-ea"/>
              </a:rPr>
              <a:t>mit Erhöhung der Bedarfssätze, Einführung einer Studienstarthilfe und höherer Wohnkostenpauschale für auswärtswohnende Studierende</a:t>
            </a:r>
            <a:endParaRPr lang="de-DE" dirty="0">
              <a:latin typeface="Arial" panose="020B0604020202020204" pitchFamily="34" charset="0"/>
              <a:ea typeface="+mj-ea"/>
            </a:endParaRPr>
          </a:p>
          <a:p>
            <a:pPr>
              <a:spcBef>
                <a:spcPts val="1800"/>
              </a:spcBef>
            </a:pPr>
            <a:r>
              <a:rPr lang="de-DE" b="1" dirty="0">
                <a:solidFill>
                  <a:schemeClr val="accent5">
                    <a:lumMod val="50000"/>
                  </a:schemeClr>
                </a:solidFill>
                <a:ea typeface="+mj-ea"/>
              </a:rPr>
              <a:t>Deutschlandstipendium</a:t>
            </a:r>
          </a:p>
          <a:p>
            <a:pPr>
              <a:spcBef>
                <a:spcPts val="600"/>
              </a:spcBef>
            </a:pPr>
            <a:r>
              <a:rPr lang="de-DE" dirty="0"/>
              <a:t>118 Deutschlandstipendiaten im Jahr 2023</a:t>
            </a:r>
          </a:p>
          <a:p>
            <a:pPr>
              <a:spcBef>
                <a:spcPts val="1800"/>
              </a:spcBef>
            </a:pPr>
            <a:r>
              <a:rPr lang="de-DE" b="1" dirty="0">
                <a:solidFill>
                  <a:schemeClr val="accent5">
                    <a:lumMod val="50000"/>
                  </a:schemeClr>
                </a:solidFill>
                <a:ea typeface="+mj-ea"/>
              </a:rPr>
              <a:t>Stellenangebote</a:t>
            </a:r>
            <a:r>
              <a:rPr lang="de-DE" sz="1800" b="0" i="0" u="none" strike="noStrike" baseline="0" dirty="0">
                <a:solidFill>
                  <a:schemeClr val="accent5">
                    <a:lumMod val="50000"/>
                  </a:schemeClr>
                </a:solidFill>
                <a:latin typeface="Arial" panose="020B0604020202020204" pitchFamily="34" charset="0"/>
              </a:rPr>
              <a:t> </a:t>
            </a:r>
            <a:endParaRPr lang="de-DE" dirty="0">
              <a:solidFill>
                <a:srgbClr val="000000"/>
              </a:solidFill>
              <a:latin typeface="Arial" panose="020B0604020202020204" pitchFamily="34" charset="0"/>
            </a:endParaRPr>
          </a:p>
          <a:p>
            <a:pPr>
              <a:spcBef>
                <a:spcPts val="600"/>
              </a:spcBef>
            </a:pPr>
            <a:r>
              <a:rPr lang="de-DE" sz="1800" b="0" i="0" u="none" strike="noStrike" baseline="0" dirty="0">
                <a:solidFill>
                  <a:srgbClr val="000000"/>
                </a:solidFill>
                <a:latin typeface="Arial" panose="020B0604020202020204" pitchFamily="34" charset="0"/>
              </a:rPr>
              <a:t>für studentische und wissenschaftliche Hilfskräfte an den Instituten</a:t>
            </a:r>
            <a:endParaRPr lang="de-DE" sz="1800" i="0" u="none" strike="noStrike" baseline="0" dirty="0">
              <a:solidFill>
                <a:srgbClr val="000000"/>
              </a:solidFill>
              <a:latin typeface="Arial" panose="020B0604020202020204" pitchFamily="34" charset="0"/>
            </a:endParaRPr>
          </a:p>
          <a:p>
            <a:pPr>
              <a:spcBef>
                <a:spcPts val="1800"/>
              </a:spcBef>
            </a:pPr>
            <a:r>
              <a:rPr lang="de-DE" b="1" dirty="0">
                <a:solidFill>
                  <a:schemeClr val="accent5">
                    <a:lumMod val="50000"/>
                  </a:schemeClr>
                </a:solidFill>
                <a:latin typeface="Arial" panose="020B0604020202020204" pitchFamily="34" charset="0"/>
              </a:rPr>
              <a:t>Werkstudentvereinbarungen der Industrie</a:t>
            </a:r>
          </a:p>
          <a:p>
            <a:pPr>
              <a:spcBef>
                <a:spcPts val="600"/>
              </a:spcBef>
            </a:pPr>
            <a:r>
              <a:rPr lang="de-DE" dirty="0">
                <a:solidFill>
                  <a:srgbClr val="000000"/>
                </a:solidFill>
                <a:latin typeface="Arial" panose="020B0604020202020204" pitchFamily="34" charset="0"/>
              </a:rPr>
              <a:t>insbesondere i. d. Ingenieurwissenschaften </a:t>
            </a:r>
          </a:p>
          <a:p>
            <a:pPr>
              <a:spcBef>
                <a:spcPts val="1800"/>
              </a:spcBef>
            </a:pPr>
            <a:r>
              <a:rPr lang="de-DE" sz="1800" b="1" i="0" u="none" strike="noStrike" baseline="0" dirty="0">
                <a:solidFill>
                  <a:schemeClr val="accent5">
                    <a:lumMod val="50000"/>
                  </a:schemeClr>
                </a:solidFill>
                <a:latin typeface="Arial" panose="020B0604020202020204" pitchFamily="34" charset="0"/>
              </a:rPr>
              <a:t>Kooperatives Studium</a:t>
            </a:r>
          </a:p>
          <a:p>
            <a:pPr>
              <a:spcBef>
                <a:spcPts val="600"/>
              </a:spcBef>
            </a:pPr>
            <a:r>
              <a:rPr lang="de-DE" dirty="0"/>
              <a:t>studieren im Verbund von Universität und Praxispartnern</a:t>
            </a:r>
          </a:p>
        </p:txBody>
      </p:sp>
      <p:sp>
        <p:nvSpPr>
          <p:cNvPr id="3" name="Titel 2">
            <a:extLst>
              <a:ext uri="{FF2B5EF4-FFF2-40B4-BE49-F238E27FC236}">
                <a16:creationId xmlns:a16="http://schemas.microsoft.com/office/drawing/2014/main" id="{8F31D7F3-2843-4656-8640-2D1E70CFA552}"/>
              </a:ext>
            </a:extLst>
          </p:cNvPr>
          <p:cNvSpPr>
            <a:spLocks noGrp="1"/>
          </p:cNvSpPr>
          <p:nvPr>
            <p:ph type="title"/>
          </p:nvPr>
        </p:nvSpPr>
        <p:spPr/>
        <p:txBody>
          <a:bodyPr/>
          <a:lstStyle/>
          <a:p>
            <a:r>
              <a:rPr lang="de-DE" dirty="0"/>
              <a:t>STUDIENFINANZIERUNG</a:t>
            </a:r>
          </a:p>
        </p:txBody>
      </p:sp>
      <p:pic>
        <p:nvPicPr>
          <p:cNvPr id="8" name="Grafik 7">
            <a:extLst>
              <a:ext uri="{FF2B5EF4-FFF2-40B4-BE49-F238E27FC236}">
                <a16:creationId xmlns:a16="http://schemas.microsoft.com/office/drawing/2014/main" id="{E0D9781B-6663-4A53-8F45-4A0569312686}"/>
              </a:ext>
            </a:extLst>
          </p:cNvPr>
          <p:cNvPicPr>
            <a:picLocks noChangeAspect="1"/>
          </p:cNvPicPr>
          <p:nvPr/>
        </p:nvPicPr>
        <p:blipFill>
          <a:blip r:embed="rId3" cstate="email">
            <a:alphaModFix amt="10000"/>
            <a:extLst>
              <a:ext uri="{28A0092B-C50C-407E-A947-70E740481C1C}">
                <a14:useLocalDpi xmlns:a14="http://schemas.microsoft.com/office/drawing/2010/main"/>
              </a:ext>
            </a:extLst>
          </a:blip>
          <a:stretch>
            <a:fillRect/>
          </a:stretch>
        </p:blipFill>
        <p:spPr>
          <a:xfrm>
            <a:off x="0" y="4806000"/>
            <a:ext cx="12192000" cy="2053123"/>
          </a:xfrm>
          <a:prstGeom prst="rect">
            <a:avLst/>
          </a:prstGeom>
        </p:spPr>
      </p:pic>
    </p:spTree>
    <p:extLst>
      <p:ext uri="{BB962C8B-B14F-4D97-AF65-F5344CB8AC3E}">
        <p14:creationId xmlns:p14="http://schemas.microsoft.com/office/powerpoint/2010/main" val="3598180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49F5221-ABFA-4435-A253-4B158EA6A651}"/>
              </a:ext>
            </a:extLst>
          </p:cNvPr>
          <p:cNvSpPr>
            <a:spLocks noGrp="1"/>
          </p:cNvSpPr>
          <p:nvPr>
            <p:ph idx="12"/>
          </p:nvPr>
        </p:nvSpPr>
        <p:spPr>
          <a:xfrm>
            <a:off x="1754677" y="1306869"/>
            <a:ext cx="8682645" cy="4450557"/>
          </a:xfrm>
        </p:spPr>
        <p:txBody>
          <a:bodyPr/>
          <a:lstStyle/>
          <a:p>
            <a:pPr algn="ctr">
              <a:lnSpc>
                <a:spcPct val="107000"/>
              </a:lnSpc>
              <a:spcAft>
                <a:spcPts val="800"/>
              </a:spcAft>
              <a:defRPr/>
            </a:pPr>
            <a:endParaRPr lang="de-DE" i="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defRPr/>
            </a:pPr>
            <a:r>
              <a:rPr lang="en-US" i="1" dirty="0">
                <a:latin typeface="Times New Roman" panose="02020603050405020304" pitchFamily="18" charset="0"/>
                <a:ea typeface="Calibri" panose="020F0502020204030204" pitchFamily="34" charset="0"/>
                <a:cs typeface="Times New Roman" panose="02020603050405020304" pitchFamily="18" charset="0"/>
              </a:rPr>
              <a:t>The strength of our university arises from its clear profile and the commitment of its members across disciplinary boundaries. Diversity, tolerance and lived cosmopolitanism characterize university cooperation. 
For over 250 years, we have been teaching and researching topics that lay the foundations of a society and its services of general interest. Never before in history have the challenges been so fundamental and existential for further development. The guiding principle of the formative initiation of and participation in transformation processes for the sustainable development of society is the essence of our university. Dealing with the economic, ecological and technical issues of the future of mankind shapes our research and teaching.</a:t>
            </a:r>
            <a:endParaRPr lang="de-DE" dirty="0"/>
          </a:p>
        </p:txBody>
      </p:sp>
      <p:pic>
        <p:nvPicPr>
          <p:cNvPr id="9" name="Grafik 8">
            <a:extLst>
              <a:ext uri="{FF2B5EF4-FFF2-40B4-BE49-F238E27FC236}">
                <a16:creationId xmlns:a16="http://schemas.microsoft.com/office/drawing/2014/main" id="{5592F060-303B-489A-8FEB-66C74E0E519F}"/>
              </a:ext>
            </a:extLst>
          </p:cNvPr>
          <p:cNvPicPr>
            <a:picLocks noChangeAspect="1"/>
          </p:cNvPicPr>
          <p:nvPr/>
        </p:nvPicPr>
        <p:blipFill>
          <a:blip r:embed="rId3"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sp>
        <p:nvSpPr>
          <p:cNvPr id="3" name="Titel 2">
            <a:extLst>
              <a:ext uri="{FF2B5EF4-FFF2-40B4-BE49-F238E27FC236}">
                <a16:creationId xmlns:a16="http://schemas.microsoft.com/office/drawing/2014/main" id="{07C17885-976A-423C-82E7-873641C93EDB}"/>
              </a:ext>
            </a:extLst>
          </p:cNvPr>
          <p:cNvSpPr>
            <a:spLocks noGrp="1"/>
          </p:cNvSpPr>
          <p:nvPr>
            <p:ph type="title"/>
          </p:nvPr>
        </p:nvSpPr>
        <p:spPr/>
        <p:txBody>
          <a:bodyPr/>
          <a:lstStyle/>
          <a:p>
            <a:r>
              <a:rPr lang="de-DE" dirty="0"/>
              <a:t>OUR RESPONSIBILITY</a:t>
            </a:r>
          </a:p>
        </p:txBody>
      </p:sp>
      <p:sp>
        <p:nvSpPr>
          <p:cNvPr id="4" name="Textfeld 3">
            <a:extLst>
              <a:ext uri="{FF2B5EF4-FFF2-40B4-BE49-F238E27FC236}">
                <a16:creationId xmlns:a16="http://schemas.microsoft.com/office/drawing/2014/main" id="{AD4E87B8-93C0-4D0E-AEBF-280DAF7469F7}"/>
              </a:ext>
            </a:extLst>
          </p:cNvPr>
          <p:cNvSpPr txBox="1"/>
          <p:nvPr/>
        </p:nvSpPr>
        <p:spPr>
          <a:xfrm>
            <a:off x="-1089891" y="1625600"/>
            <a:ext cx="45719" cy="83127"/>
          </a:xfrm>
          <a:prstGeom prst="rect">
            <a:avLst/>
          </a:prstGeom>
        </p:spPr>
        <p:txBody>
          <a:bodyPr wrap="square" lIns="0" rIns="0" rtlCol="0" anchor="t">
            <a:normAutofit fontScale="25000" lnSpcReduction="20000"/>
          </a:bodyPr>
          <a:lstStyle/>
          <a:p>
            <a:pPr algn="l"/>
            <a:endParaRPr lang="de-DE" sz="2000" b="1" i="0" dirty="0">
              <a:solidFill>
                <a:srgbClr val="004A7D"/>
              </a:solidFill>
              <a:latin typeface="Spartan ExtraBold" pitchFamily="2" charset="77"/>
            </a:endParaRPr>
          </a:p>
        </p:txBody>
      </p:sp>
      <p:sp>
        <p:nvSpPr>
          <p:cNvPr id="5" name="Textfeld 4">
            <a:extLst>
              <a:ext uri="{FF2B5EF4-FFF2-40B4-BE49-F238E27FC236}">
                <a16:creationId xmlns:a16="http://schemas.microsoft.com/office/drawing/2014/main" id="{04D78850-B4F5-4156-A09E-C8A986FE4120}"/>
              </a:ext>
            </a:extLst>
          </p:cNvPr>
          <p:cNvSpPr txBox="1"/>
          <p:nvPr/>
        </p:nvSpPr>
        <p:spPr>
          <a:xfrm>
            <a:off x="4978400" y="532176"/>
            <a:ext cx="526473" cy="510811"/>
          </a:xfrm>
          <a:prstGeom prst="rect">
            <a:avLst/>
          </a:prstGeom>
        </p:spPr>
        <p:txBody>
          <a:bodyPr wrap="square" lIns="0" rIns="0" rtlCol="0" anchor="t">
            <a:normAutofit/>
          </a:bodyPr>
          <a:lstStyle/>
          <a:p>
            <a:pPr algn="l"/>
            <a:endParaRPr lang="de-DE" sz="2000" b="1" i="0" dirty="0">
              <a:solidFill>
                <a:srgbClr val="004A7D"/>
              </a:solidFill>
              <a:latin typeface="Spartan ExtraBold" pitchFamily="2" charset="77"/>
            </a:endParaRPr>
          </a:p>
        </p:txBody>
      </p:sp>
      <p:sp>
        <p:nvSpPr>
          <p:cNvPr id="6" name="Textfeld 5">
            <a:extLst>
              <a:ext uri="{FF2B5EF4-FFF2-40B4-BE49-F238E27FC236}">
                <a16:creationId xmlns:a16="http://schemas.microsoft.com/office/drawing/2014/main" id="{EC01406E-170F-4888-9FD8-7F628EA22AFA}"/>
              </a:ext>
            </a:extLst>
          </p:cNvPr>
          <p:cNvSpPr txBox="1"/>
          <p:nvPr/>
        </p:nvSpPr>
        <p:spPr>
          <a:xfrm>
            <a:off x="1357745" y="1100574"/>
            <a:ext cx="1302327" cy="905163"/>
          </a:xfrm>
          <a:prstGeom prst="rect">
            <a:avLst/>
          </a:prstGeom>
        </p:spPr>
        <p:txBody>
          <a:bodyPr wrap="square" lIns="0" rIns="0" rtlCol="0" anchor="t">
            <a:noAutofit/>
          </a:bodyPr>
          <a:lstStyle/>
          <a:p>
            <a:pPr algn="l"/>
            <a:r>
              <a:rPr lang="de-DE" sz="6000" b="1" i="0" dirty="0">
                <a:solidFill>
                  <a:srgbClr val="004A7D"/>
                </a:solidFill>
                <a:latin typeface="Spartan ExtraBold" pitchFamily="2" charset="77"/>
              </a:rPr>
              <a:t>„</a:t>
            </a:r>
          </a:p>
        </p:txBody>
      </p:sp>
      <p:sp>
        <p:nvSpPr>
          <p:cNvPr id="7" name="Textfeld 6">
            <a:extLst>
              <a:ext uri="{FF2B5EF4-FFF2-40B4-BE49-F238E27FC236}">
                <a16:creationId xmlns:a16="http://schemas.microsoft.com/office/drawing/2014/main" id="{0F6BE847-770F-472B-805D-65B98589FA7A}"/>
              </a:ext>
            </a:extLst>
          </p:cNvPr>
          <p:cNvSpPr txBox="1"/>
          <p:nvPr/>
        </p:nvSpPr>
        <p:spPr>
          <a:xfrm>
            <a:off x="9056371" y="4270952"/>
            <a:ext cx="1302327" cy="905163"/>
          </a:xfrm>
          <a:prstGeom prst="rect">
            <a:avLst/>
          </a:prstGeom>
        </p:spPr>
        <p:txBody>
          <a:bodyPr wrap="square" lIns="0" rIns="0" rtlCol="0" anchor="t">
            <a:noAutofit/>
          </a:bodyPr>
          <a:lstStyle/>
          <a:p>
            <a:pPr algn="l"/>
            <a:r>
              <a:rPr lang="de-DE" sz="6000" b="1" i="0" dirty="0">
                <a:solidFill>
                  <a:srgbClr val="004A7D"/>
                </a:solidFill>
                <a:latin typeface="Spartan ExtraBold" pitchFamily="2" charset="77"/>
              </a:rPr>
              <a:t>„</a:t>
            </a:r>
          </a:p>
        </p:txBody>
      </p:sp>
      <p:sp>
        <p:nvSpPr>
          <p:cNvPr id="8" name="Flussdiagramm: Manuelle Eingabe 7">
            <a:extLst>
              <a:ext uri="{FF2B5EF4-FFF2-40B4-BE49-F238E27FC236}">
                <a16:creationId xmlns:a16="http://schemas.microsoft.com/office/drawing/2014/main" id="{6929B398-8B68-4F19-802C-DE2CFDB25647}"/>
              </a:ext>
            </a:extLst>
          </p:cNvPr>
          <p:cNvSpPr/>
          <p:nvPr/>
        </p:nvSpPr>
        <p:spPr>
          <a:xfrm rot="16200000">
            <a:off x="6633657" y="1299654"/>
            <a:ext cx="6857998" cy="4258687"/>
          </a:xfrm>
          <a:prstGeom prst="flowChartManualInput">
            <a:avLst/>
          </a:prstGeom>
          <a:solidFill>
            <a:srgbClr val="0069B4">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3990997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ussdiagramm: Manuelle Eingabe 4">
            <a:extLst>
              <a:ext uri="{FF2B5EF4-FFF2-40B4-BE49-F238E27FC236}">
                <a16:creationId xmlns:a16="http://schemas.microsoft.com/office/drawing/2014/main" id="{740FB89A-3393-4547-A372-0A3A6D56FDC2}"/>
              </a:ext>
            </a:extLst>
          </p:cNvPr>
          <p:cNvSpPr/>
          <p:nvPr/>
        </p:nvSpPr>
        <p:spPr>
          <a:xfrm rot="16200000">
            <a:off x="6607730" y="1307818"/>
            <a:ext cx="6892090" cy="4276449"/>
          </a:xfrm>
          <a:prstGeom prst="flowChartManualInput">
            <a:avLst/>
          </a:prstGeom>
          <a:blipFill dpi="0" rotWithShape="0">
            <a:blip r:embed="rId2" cstate="email">
              <a:extLst>
                <a:ext uri="{28A0092B-C50C-407E-A947-70E740481C1C}">
                  <a14:useLocalDpi xmlns:a14="http://schemas.microsoft.com/office/drawing/2010/main"/>
                </a:ext>
              </a:extLst>
            </a:blip>
            <a:srcRect/>
            <a:stretch>
              <a:fillRect b="49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Inhaltsplatzhalter 1">
            <a:extLst>
              <a:ext uri="{FF2B5EF4-FFF2-40B4-BE49-F238E27FC236}">
                <a16:creationId xmlns:a16="http://schemas.microsoft.com/office/drawing/2014/main" id="{5ADD8197-3EA4-47FE-9EDF-38B3F428E9C8}"/>
              </a:ext>
            </a:extLst>
          </p:cNvPr>
          <p:cNvSpPr>
            <a:spLocks noGrp="1"/>
          </p:cNvSpPr>
          <p:nvPr>
            <p:ph idx="12"/>
          </p:nvPr>
        </p:nvSpPr>
        <p:spPr>
          <a:xfrm>
            <a:off x="760226" y="1364456"/>
            <a:ext cx="7172511" cy="4450557"/>
          </a:xfrm>
        </p:spPr>
        <p:txBody>
          <a:bodyPr/>
          <a:lstStyle/>
          <a:p>
            <a:pPr>
              <a:spcBef>
                <a:spcPts val="0"/>
              </a:spcBef>
              <a:spcAft>
                <a:spcPts val="600"/>
              </a:spcAft>
            </a:pPr>
            <a:r>
              <a:rPr lang="de-DE" b="1" dirty="0">
                <a:solidFill>
                  <a:schemeClr val="accent5">
                    <a:lumMod val="50000"/>
                  </a:schemeClr>
                </a:solidFill>
              </a:rPr>
              <a:t>Beratung zur Vorbereitung auf den Berufseinstieg </a:t>
            </a:r>
          </a:p>
          <a:p>
            <a:pPr marL="285750" indent="-285750">
              <a:spcBef>
                <a:spcPts val="0"/>
              </a:spcBef>
              <a:spcAft>
                <a:spcPts val="600"/>
              </a:spcAft>
              <a:buFont typeface="Courier New" panose="02070309020205020404" pitchFamily="49" charset="0"/>
              <a:buChar char="o"/>
            </a:pPr>
            <a:r>
              <a:rPr lang="de-DE" sz="1600" dirty="0"/>
              <a:t>Erarbeitung des Persönlichkeits- und Kompetenzprofils </a:t>
            </a:r>
          </a:p>
          <a:p>
            <a:pPr marL="285750" indent="-285750">
              <a:spcBef>
                <a:spcPts val="0"/>
              </a:spcBef>
              <a:spcAft>
                <a:spcPts val="600"/>
              </a:spcAft>
              <a:buFont typeface="Courier New" panose="02070309020205020404" pitchFamily="49" charset="0"/>
              <a:buChar char="o"/>
            </a:pPr>
            <a:r>
              <a:rPr lang="de-DE" sz="1600" dirty="0"/>
              <a:t>Individueller Bewerbungsmappen-Check </a:t>
            </a:r>
          </a:p>
          <a:p>
            <a:pPr marL="285750" indent="-285750">
              <a:spcBef>
                <a:spcPts val="0"/>
              </a:spcBef>
              <a:spcAft>
                <a:spcPts val="600"/>
              </a:spcAft>
              <a:buFont typeface="Courier New" panose="02070309020205020404" pitchFamily="49" charset="0"/>
              <a:buChar char="o"/>
            </a:pPr>
            <a:r>
              <a:rPr lang="de-DE" sz="1600" dirty="0"/>
              <a:t>Vorbereitung auf Vorstellungsgespräche</a:t>
            </a:r>
          </a:p>
          <a:p>
            <a:pPr>
              <a:spcBef>
                <a:spcPts val="1200"/>
              </a:spcBef>
              <a:spcAft>
                <a:spcPts val="600"/>
              </a:spcAft>
            </a:pPr>
            <a:r>
              <a:rPr lang="de-DE" b="1" dirty="0">
                <a:solidFill>
                  <a:schemeClr val="accent5">
                    <a:lumMod val="50000"/>
                  </a:schemeClr>
                </a:solidFill>
              </a:rPr>
              <a:t>Training von Fach- und Führungskompetenzen </a:t>
            </a:r>
          </a:p>
          <a:p>
            <a:pPr marL="285750" indent="-285750">
              <a:spcBef>
                <a:spcPts val="0"/>
              </a:spcBef>
              <a:spcAft>
                <a:spcPts val="600"/>
              </a:spcAft>
              <a:buFont typeface="Courier New" panose="02070309020205020404" pitchFamily="49" charset="0"/>
              <a:buChar char="o"/>
            </a:pPr>
            <a:r>
              <a:rPr lang="de-DE" sz="1600" dirty="0"/>
              <a:t>Vermittlung von Soft Skills </a:t>
            </a:r>
          </a:p>
          <a:p>
            <a:pPr marL="285750" indent="-285750">
              <a:spcBef>
                <a:spcPts val="0"/>
              </a:spcBef>
              <a:spcAft>
                <a:spcPts val="600"/>
              </a:spcAft>
              <a:buFont typeface="Courier New" panose="02070309020205020404" pitchFamily="49" charset="0"/>
              <a:buChar char="o"/>
            </a:pPr>
            <a:r>
              <a:rPr lang="de-DE" sz="1600" dirty="0"/>
              <a:t>Aufbau fächerübergreifender Kenntnisse </a:t>
            </a:r>
          </a:p>
          <a:p>
            <a:pPr marL="285750" indent="-285750">
              <a:spcBef>
                <a:spcPts val="0"/>
              </a:spcBef>
              <a:spcAft>
                <a:spcPts val="600"/>
              </a:spcAft>
              <a:buFont typeface="Courier New" panose="02070309020205020404" pitchFamily="49" charset="0"/>
              <a:buChar char="o"/>
            </a:pPr>
            <a:r>
              <a:rPr lang="de-DE" sz="1600" dirty="0"/>
              <a:t>Coaching bei Bewerbung und Berufsstart</a:t>
            </a:r>
          </a:p>
          <a:p>
            <a:pPr>
              <a:spcBef>
                <a:spcPts val="1200"/>
              </a:spcBef>
              <a:spcAft>
                <a:spcPts val="600"/>
              </a:spcAft>
            </a:pPr>
            <a:r>
              <a:rPr lang="de-DE" b="1" dirty="0">
                <a:solidFill>
                  <a:schemeClr val="accent5">
                    <a:lumMod val="50000"/>
                  </a:schemeClr>
                </a:solidFill>
              </a:rPr>
              <a:t>Networking</a:t>
            </a:r>
          </a:p>
          <a:p>
            <a:pPr marL="285750" indent="-285750">
              <a:spcBef>
                <a:spcPts val="0"/>
              </a:spcBef>
              <a:spcAft>
                <a:spcPts val="600"/>
              </a:spcAft>
              <a:buFont typeface="Courier New" panose="02070309020205020404" pitchFamily="49" charset="0"/>
              <a:buChar char="o"/>
            </a:pPr>
            <a:r>
              <a:rPr lang="de-DE" sz="1600" dirty="0"/>
              <a:t>Karrieremesse ORTE bringt Studierende und Unternehmen zusammen</a:t>
            </a:r>
          </a:p>
          <a:p>
            <a:pPr>
              <a:spcBef>
                <a:spcPts val="1200"/>
              </a:spcBef>
              <a:spcAft>
                <a:spcPts val="600"/>
              </a:spcAft>
            </a:pPr>
            <a:r>
              <a:rPr lang="de-DE" b="1" dirty="0">
                <a:solidFill>
                  <a:schemeClr val="accent5">
                    <a:lumMod val="50000"/>
                  </a:schemeClr>
                </a:solidFill>
              </a:rPr>
              <a:t>Jobangebote</a:t>
            </a:r>
          </a:p>
          <a:p>
            <a:pPr marL="285750" indent="-285750">
              <a:spcBef>
                <a:spcPts val="0"/>
              </a:spcBef>
              <a:buFont typeface="Courier New" panose="02070309020205020404" pitchFamily="49" charset="0"/>
              <a:buChar char="o"/>
            </a:pPr>
            <a:r>
              <a:rPr lang="de-DE" sz="1600" dirty="0"/>
              <a:t>Eigenes Jobportal „Jobteaser“</a:t>
            </a:r>
          </a:p>
          <a:p>
            <a:endParaRPr lang="de-DE" dirty="0"/>
          </a:p>
        </p:txBody>
      </p:sp>
      <p:sp>
        <p:nvSpPr>
          <p:cNvPr id="4" name="Titel 3">
            <a:extLst>
              <a:ext uri="{FF2B5EF4-FFF2-40B4-BE49-F238E27FC236}">
                <a16:creationId xmlns:a16="http://schemas.microsoft.com/office/drawing/2014/main" id="{CED71B0B-10B8-4188-A7E1-1D8C3F57FA7C}"/>
              </a:ext>
            </a:extLst>
          </p:cNvPr>
          <p:cNvSpPr>
            <a:spLocks noGrp="1"/>
          </p:cNvSpPr>
          <p:nvPr>
            <p:ph type="title"/>
          </p:nvPr>
        </p:nvSpPr>
        <p:spPr/>
        <p:txBody>
          <a:bodyPr/>
          <a:lstStyle/>
          <a:p>
            <a:r>
              <a:rPr lang="de-DE" sz="2800" dirty="0"/>
              <a:t>CAREER SERVICES</a:t>
            </a:r>
          </a:p>
        </p:txBody>
      </p:sp>
      <p:pic>
        <p:nvPicPr>
          <p:cNvPr id="6" name="Grafik 5">
            <a:extLst>
              <a:ext uri="{FF2B5EF4-FFF2-40B4-BE49-F238E27FC236}">
                <a16:creationId xmlns:a16="http://schemas.microsoft.com/office/drawing/2014/main" id="{605A06E1-687A-4F29-BD14-5A9792E7BD18}"/>
              </a:ext>
            </a:extLst>
          </p:cNvPr>
          <p:cNvPicPr>
            <a:picLocks noChangeAspect="1"/>
          </p:cNvPicPr>
          <p:nvPr/>
        </p:nvPicPr>
        <p:blipFill>
          <a:blip r:embed="rId3" cstate="email">
            <a:alphaModFix amt="10000"/>
            <a:extLst>
              <a:ext uri="{28A0092B-C50C-407E-A947-70E740481C1C}">
                <a14:useLocalDpi xmlns:a14="http://schemas.microsoft.com/office/drawing/2010/main"/>
              </a:ext>
            </a:extLst>
          </a:blip>
          <a:stretch>
            <a:fillRect/>
          </a:stretch>
        </p:blipFill>
        <p:spPr>
          <a:xfrm>
            <a:off x="0" y="4806000"/>
            <a:ext cx="12192000" cy="2053123"/>
          </a:xfrm>
          <a:prstGeom prst="rect">
            <a:avLst/>
          </a:prstGeom>
        </p:spPr>
      </p:pic>
    </p:spTree>
    <p:extLst>
      <p:ext uri="{BB962C8B-B14F-4D97-AF65-F5344CB8AC3E}">
        <p14:creationId xmlns:p14="http://schemas.microsoft.com/office/powerpoint/2010/main" val="30316259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206F384-5154-4DDD-B8F3-B3444A98962D}"/>
              </a:ext>
            </a:extLst>
          </p:cNvPr>
          <p:cNvSpPr>
            <a:spLocks noGrp="1"/>
          </p:cNvSpPr>
          <p:nvPr>
            <p:ph type="title"/>
          </p:nvPr>
        </p:nvSpPr>
        <p:spPr/>
        <p:txBody>
          <a:bodyPr/>
          <a:lstStyle/>
          <a:p>
            <a:r>
              <a:rPr lang="de-DE" sz="2800" dirty="0"/>
              <a:t>ANGEBOTE FÜR DEN </a:t>
            </a:r>
            <a:br>
              <a:rPr lang="de-DE" sz="2800" dirty="0"/>
            </a:br>
            <a:r>
              <a:rPr lang="de-DE" sz="2800" dirty="0"/>
              <a:t>WISSENSCHAFTLICHEN NACHWUCHS</a:t>
            </a:r>
          </a:p>
        </p:txBody>
      </p:sp>
      <p:sp>
        <p:nvSpPr>
          <p:cNvPr id="5" name="Flussdiagramm: Manuelle Eingabe 4">
            <a:extLst>
              <a:ext uri="{FF2B5EF4-FFF2-40B4-BE49-F238E27FC236}">
                <a16:creationId xmlns:a16="http://schemas.microsoft.com/office/drawing/2014/main" id="{5ACE92E4-FC45-4CE6-9965-AD342C239355}"/>
              </a:ext>
            </a:extLst>
          </p:cNvPr>
          <p:cNvSpPr/>
          <p:nvPr/>
        </p:nvSpPr>
        <p:spPr>
          <a:xfrm rot="16200000">
            <a:off x="6726909" y="1188654"/>
            <a:ext cx="6857998" cy="4480685"/>
          </a:xfrm>
          <a:prstGeom prst="flowChartManualInput">
            <a:avLst/>
          </a:prstGeom>
          <a:blipFill dpi="0" rotWithShape="0">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6" name="Grafik 5">
            <a:extLst>
              <a:ext uri="{FF2B5EF4-FFF2-40B4-BE49-F238E27FC236}">
                <a16:creationId xmlns:a16="http://schemas.microsoft.com/office/drawing/2014/main" id="{8DB85782-7D99-4C13-86AE-0BEA7DC6E19F}"/>
              </a:ext>
            </a:extLst>
          </p:cNvPr>
          <p:cNvPicPr>
            <a:picLocks noChangeAspect="1"/>
          </p:cNvPicPr>
          <p:nvPr/>
        </p:nvPicPr>
        <p:blipFill>
          <a:blip r:embed="rId4" cstate="email">
            <a:alphaModFix amt="10000"/>
            <a:extLst>
              <a:ext uri="{28A0092B-C50C-407E-A947-70E740481C1C}">
                <a14:useLocalDpi xmlns:a14="http://schemas.microsoft.com/office/drawing/2010/main"/>
              </a:ext>
            </a:extLst>
          </a:blip>
          <a:stretch>
            <a:fillRect/>
          </a:stretch>
        </p:blipFill>
        <p:spPr>
          <a:xfrm>
            <a:off x="-17748" y="4822219"/>
            <a:ext cx="12192000" cy="2053123"/>
          </a:xfrm>
          <a:prstGeom prst="rect">
            <a:avLst/>
          </a:prstGeom>
        </p:spPr>
      </p:pic>
      <p:sp>
        <p:nvSpPr>
          <p:cNvPr id="10" name="Textfeld 9">
            <a:extLst>
              <a:ext uri="{FF2B5EF4-FFF2-40B4-BE49-F238E27FC236}">
                <a16:creationId xmlns:a16="http://schemas.microsoft.com/office/drawing/2014/main" id="{F53770CC-8B15-4269-AED6-862BC014200E}"/>
              </a:ext>
            </a:extLst>
          </p:cNvPr>
          <p:cNvSpPr txBox="1"/>
          <p:nvPr/>
        </p:nvSpPr>
        <p:spPr>
          <a:xfrm>
            <a:off x="731838" y="1341438"/>
            <a:ext cx="7200900" cy="4635156"/>
          </a:xfrm>
          <a:prstGeom prst="rect">
            <a:avLst/>
          </a:prstGeom>
        </p:spPr>
        <p:txBody>
          <a:bodyPr wrap="square" lIns="0" rIns="0" rtlCol="0" anchor="t">
            <a:normAutofit/>
          </a:bodyPr>
          <a:lstStyle/>
          <a:p>
            <a:pPr algn="l"/>
            <a:endParaRPr lang="de-DE" sz="2000" b="1" i="0" dirty="0">
              <a:solidFill>
                <a:srgbClr val="004A7D"/>
              </a:solidFill>
              <a:latin typeface="Spartan ExtraBold" pitchFamily="2" charset="77"/>
            </a:endParaRPr>
          </a:p>
        </p:txBody>
      </p:sp>
      <p:sp>
        <p:nvSpPr>
          <p:cNvPr id="13" name="Textfeld 12">
            <a:extLst>
              <a:ext uri="{FF2B5EF4-FFF2-40B4-BE49-F238E27FC236}">
                <a16:creationId xmlns:a16="http://schemas.microsoft.com/office/drawing/2014/main" id="{3ABF8948-2D9F-44C6-90AF-CD7B61A772A0}"/>
              </a:ext>
            </a:extLst>
          </p:cNvPr>
          <p:cNvSpPr txBox="1"/>
          <p:nvPr/>
        </p:nvSpPr>
        <p:spPr>
          <a:xfrm>
            <a:off x="621751" y="1503549"/>
            <a:ext cx="7432290" cy="3086999"/>
          </a:xfrm>
          <a:prstGeom prst="rect">
            <a:avLst/>
          </a:prstGeom>
          <a:noFill/>
        </p:spPr>
        <p:txBody>
          <a:bodyPr wrap="square">
            <a:spAutoFit/>
          </a:bodyPr>
          <a:lstStyle/>
          <a:p>
            <a:pPr marL="0" marR="0" lvl="0" indent="0" algn="l" defTabSz="914400" rtl="0" eaLnBrk="1" fontAlgn="auto" latinLnBrk="0" hangingPunct="1">
              <a:lnSpc>
                <a:spcPct val="90000"/>
              </a:lnSpc>
              <a:spcBef>
                <a:spcPts val="0"/>
              </a:spcBef>
              <a:spcAft>
                <a:spcPts val="600"/>
              </a:spcAft>
              <a:buClr>
                <a:srgbClr val="004A7D"/>
              </a:buClr>
              <a:buSzPct val="110000"/>
              <a:buFont typeface="Wingdings" pitchFamily="2" charset="2"/>
              <a:buNone/>
              <a:tabLst/>
              <a:defRPr/>
            </a:pPr>
            <a:r>
              <a:rPr kumimoji="0" lang="de-DE" sz="1800" b="1" i="0" u="none" strike="noStrike" kern="1200" cap="none" spc="0" normalizeH="0" baseline="0" noProof="0" dirty="0">
                <a:ln>
                  <a:noFill/>
                </a:ln>
                <a:solidFill>
                  <a:srgbClr val="5B9BD5">
                    <a:lumMod val="50000"/>
                  </a:srgbClr>
                </a:solidFill>
                <a:effectLst/>
                <a:uLnTx/>
                <a:uFillTx/>
                <a:latin typeface="Arial" panose="020B0604020202020204"/>
                <a:ea typeface="+mn-ea"/>
                <a:cs typeface="+mn-cs"/>
              </a:rPr>
              <a:t>Promotionen</a:t>
            </a:r>
          </a:p>
          <a:p>
            <a:pPr marL="285750" marR="0" lvl="0" indent="-285750" algn="l" defTabSz="914400" rtl="0" eaLnBrk="1" fontAlgn="auto" latinLnBrk="0" hangingPunct="1">
              <a:lnSpc>
                <a:spcPct val="90000"/>
              </a:lnSpc>
              <a:spcBef>
                <a:spcPts val="0"/>
              </a:spcBef>
              <a:spcAft>
                <a:spcPts val="600"/>
              </a:spcAft>
              <a:buClr>
                <a:srgbClr val="004A7D"/>
              </a:buClr>
              <a:buSzPct val="110000"/>
              <a:buFont typeface="Courier New" panose="02070309020205020404" pitchFamily="49" charset="0"/>
              <a:buChar char="o"/>
              <a:tabLst/>
              <a:defRPr/>
            </a:pPr>
            <a:r>
              <a:rPr kumimoji="0" lang="de-DE" sz="1800" b="0" i="0" u="none" strike="noStrike" kern="1200" cap="none" spc="0" normalizeH="0" baseline="0" noProof="0" dirty="0">
                <a:ln>
                  <a:noFill/>
                </a:ln>
                <a:solidFill>
                  <a:srgbClr val="131313"/>
                </a:solidFill>
                <a:effectLst/>
                <a:uLnTx/>
                <a:uFillTx/>
                <a:latin typeface="Arial" panose="020B0604020202020204"/>
                <a:ea typeface="+mn-ea"/>
                <a:cs typeface="+mn-cs"/>
              </a:rPr>
              <a:t>Konventionelle Promotion oder </a:t>
            </a:r>
          </a:p>
          <a:p>
            <a:pPr marL="285750" marR="0" lvl="0" indent="-285750" algn="l" defTabSz="914400" rtl="0" eaLnBrk="1" fontAlgn="auto" latinLnBrk="0" hangingPunct="1">
              <a:lnSpc>
                <a:spcPct val="90000"/>
              </a:lnSpc>
              <a:spcBef>
                <a:spcPts val="0"/>
              </a:spcBef>
              <a:spcAft>
                <a:spcPts val="600"/>
              </a:spcAft>
              <a:buClr>
                <a:srgbClr val="004A7D"/>
              </a:buClr>
              <a:buSzPct val="110000"/>
              <a:buFont typeface="Courier New" panose="02070309020205020404" pitchFamily="49" charset="0"/>
              <a:buChar char="o"/>
              <a:tabLst/>
              <a:defRPr/>
            </a:pPr>
            <a:r>
              <a:rPr kumimoji="0" lang="de-DE" sz="1800" b="0" i="0" u="none" strike="noStrike" kern="1200" cap="none" spc="0" normalizeH="0" baseline="0" noProof="0" dirty="0">
                <a:ln>
                  <a:noFill/>
                </a:ln>
                <a:solidFill>
                  <a:srgbClr val="131313"/>
                </a:solidFill>
                <a:effectLst/>
                <a:uLnTx/>
                <a:uFillTx/>
                <a:latin typeface="Arial" panose="020B0604020202020204"/>
                <a:ea typeface="+mn-ea"/>
                <a:cs typeface="+mn-cs"/>
              </a:rPr>
              <a:t>Promotion im Rahmen einer strukturierten Doktorandenausbildung</a:t>
            </a:r>
          </a:p>
          <a:p>
            <a:pPr marL="0" marR="0" lvl="0" indent="0" algn="l" defTabSz="914400" rtl="0" eaLnBrk="1" fontAlgn="auto" latinLnBrk="0" hangingPunct="1">
              <a:lnSpc>
                <a:spcPct val="90000"/>
              </a:lnSpc>
              <a:spcBef>
                <a:spcPts val="1200"/>
              </a:spcBef>
              <a:spcAft>
                <a:spcPts val="600"/>
              </a:spcAft>
              <a:buClr>
                <a:srgbClr val="004A7D"/>
              </a:buClr>
              <a:buSzPct val="110000"/>
              <a:buFont typeface="Wingdings" pitchFamily="2" charset="2"/>
              <a:buNone/>
              <a:tabLst/>
              <a:defRPr/>
            </a:pPr>
            <a:r>
              <a:rPr kumimoji="0" lang="de-DE" sz="1800" b="1" i="0" u="none" strike="noStrike" kern="1200" cap="none" spc="0" normalizeH="0" baseline="0" noProof="0" dirty="0">
                <a:ln>
                  <a:noFill/>
                </a:ln>
                <a:solidFill>
                  <a:srgbClr val="5B9BD5">
                    <a:lumMod val="50000"/>
                  </a:srgbClr>
                </a:solidFill>
                <a:effectLst/>
                <a:uLnTx/>
                <a:uFillTx/>
                <a:latin typeface="Arial" panose="020B0604020202020204"/>
                <a:ea typeface="+mn-ea"/>
                <a:cs typeface="+mn-cs"/>
              </a:rPr>
              <a:t>Graduiertenprogramm</a:t>
            </a:r>
          </a:p>
          <a:p>
            <a:pPr marL="285750" marR="0" lvl="0" indent="-285750" algn="l" defTabSz="914400" rtl="0" eaLnBrk="1" fontAlgn="auto" latinLnBrk="0" hangingPunct="1">
              <a:lnSpc>
                <a:spcPct val="90000"/>
              </a:lnSpc>
              <a:spcBef>
                <a:spcPts val="0"/>
              </a:spcBef>
              <a:spcAft>
                <a:spcPts val="600"/>
              </a:spcAft>
              <a:buClr>
                <a:srgbClr val="004A7D"/>
              </a:buClr>
              <a:buSzPct val="110000"/>
              <a:buFont typeface="Courier New" panose="02070309020205020404" pitchFamily="49" charset="0"/>
              <a:buChar char="o"/>
              <a:tabLst/>
              <a:defRPr/>
            </a:pPr>
            <a:r>
              <a:rPr kumimoji="0" lang="de-DE" sz="1800" b="0" i="0" u="none" strike="noStrike" kern="1200" cap="none" spc="0" normalizeH="0" baseline="0" noProof="0" dirty="0">
                <a:ln>
                  <a:noFill/>
                </a:ln>
                <a:solidFill>
                  <a:prstClr val="black"/>
                </a:solidFill>
                <a:effectLst/>
                <a:uLnTx/>
                <a:uFillTx/>
                <a:latin typeface="Arial" panose="020B0604020202020204"/>
                <a:ea typeface="+mn-ea"/>
                <a:cs typeface="+mn-cs"/>
              </a:rPr>
              <a:t>Graduiertenschulen und</a:t>
            </a:r>
          </a:p>
          <a:p>
            <a:pPr marL="285750" marR="0" lvl="0" indent="-285750" algn="l" defTabSz="914400" rtl="0" eaLnBrk="1" fontAlgn="auto" latinLnBrk="0" hangingPunct="1">
              <a:lnSpc>
                <a:spcPct val="90000"/>
              </a:lnSpc>
              <a:spcBef>
                <a:spcPts val="0"/>
              </a:spcBef>
              <a:spcAft>
                <a:spcPts val="600"/>
              </a:spcAft>
              <a:buClr>
                <a:srgbClr val="004A7D"/>
              </a:buClr>
              <a:buSzPct val="110000"/>
              <a:buFont typeface="Courier New" panose="02070309020205020404" pitchFamily="49" charset="0"/>
              <a:buChar char="o"/>
              <a:tabLst/>
              <a:defRPr/>
            </a:pPr>
            <a:r>
              <a:rPr kumimoji="0" lang="de-DE" sz="1800" b="0" i="0" u="none" strike="noStrike" kern="1200" cap="none" spc="0" normalizeH="0" baseline="0" noProof="0" dirty="0">
                <a:ln>
                  <a:noFill/>
                </a:ln>
                <a:solidFill>
                  <a:prstClr val="black"/>
                </a:solidFill>
                <a:effectLst/>
                <a:uLnTx/>
                <a:uFillTx/>
                <a:latin typeface="Arial" panose="020B0604020202020204"/>
                <a:ea typeface="+mn-ea"/>
                <a:cs typeface="+mn-cs"/>
              </a:rPr>
              <a:t>Nachwuchsforschungsgruppen</a:t>
            </a:r>
          </a:p>
          <a:p>
            <a:pPr marL="0" marR="0" lvl="0" indent="0" algn="l" defTabSz="914400" rtl="0" eaLnBrk="1" fontAlgn="auto" latinLnBrk="0" hangingPunct="1">
              <a:lnSpc>
                <a:spcPct val="90000"/>
              </a:lnSpc>
              <a:spcBef>
                <a:spcPts val="1200"/>
              </a:spcBef>
              <a:spcAft>
                <a:spcPts val="600"/>
              </a:spcAft>
              <a:buClr>
                <a:srgbClr val="004A7D"/>
              </a:buClr>
              <a:buSzPct val="110000"/>
              <a:buFont typeface="Wingdings" pitchFamily="2" charset="2"/>
              <a:buNone/>
              <a:tabLst/>
              <a:defRPr/>
            </a:pPr>
            <a:r>
              <a:rPr kumimoji="0" lang="de-DE" sz="1800" b="1" i="0" u="none" strike="noStrike" kern="1200" cap="none" spc="0" normalizeH="0" baseline="0" noProof="0" dirty="0">
                <a:ln>
                  <a:noFill/>
                </a:ln>
                <a:solidFill>
                  <a:srgbClr val="5B9BD5">
                    <a:lumMod val="50000"/>
                  </a:srgbClr>
                </a:solidFill>
                <a:effectLst/>
                <a:uLnTx/>
                <a:uFillTx/>
                <a:latin typeface="Arial" panose="020B0604020202020204"/>
                <a:ea typeface="+mn-ea"/>
                <a:cs typeface="+mn-cs"/>
              </a:rPr>
              <a:t>Fortbildungsprogramm und Workshops</a:t>
            </a:r>
          </a:p>
          <a:p>
            <a:pPr marL="0" marR="0" lvl="0" indent="0" algn="l" defTabSz="914400" rtl="0" eaLnBrk="1" fontAlgn="auto" latinLnBrk="0" hangingPunct="1">
              <a:lnSpc>
                <a:spcPct val="90000"/>
              </a:lnSpc>
              <a:spcBef>
                <a:spcPts val="1200"/>
              </a:spcBef>
              <a:spcAft>
                <a:spcPts val="600"/>
              </a:spcAft>
              <a:buClr>
                <a:srgbClr val="004A7D"/>
              </a:buClr>
              <a:buSzPct val="110000"/>
              <a:buFont typeface="Wingdings" pitchFamily="2" charset="2"/>
              <a:buNone/>
              <a:tabLst/>
              <a:defRPr/>
            </a:pPr>
            <a:r>
              <a:rPr kumimoji="0" lang="de-DE" sz="1800" b="1" i="0" u="none" strike="noStrike" kern="1200" cap="none" spc="0" normalizeH="0" baseline="0" noProof="0" dirty="0">
                <a:ln>
                  <a:noFill/>
                </a:ln>
                <a:solidFill>
                  <a:srgbClr val="5B9BD5">
                    <a:lumMod val="50000"/>
                  </a:srgbClr>
                </a:solidFill>
                <a:effectLst/>
                <a:uLnTx/>
                <a:uFillTx/>
                <a:latin typeface="Arial" panose="020B0604020202020204"/>
                <a:ea typeface="+mn-ea"/>
                <a:cs typeface="+mn-cs"/>
              </a:rPr>
              <a:t>Beratung und Coaching</a:t>
            </a:r>
          </a:p>
        </p:txBody>
      </p:sp>
    </p:spTree>
    <p:extLst>
      <p:ext uri="{BB962C8B-B14F-4D97-AF65-F5344CB8AC3E}">
        <p14:creationId xmlns:p14="http://schemas.microsoft.com/office/powerpoint/2010/main" val="41607685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EDDDFB-0DA4-47B1-98F4-8B2F990EB022}"/>
              </a:ext>
            </a:extLst>
          </p:cNvPr>
          <p:cNvSpPr>
            <a:spLocks noGrp="1"/>
          </p:cNvSpPr>
          <p:nvPr>
            <p:ph type="ctrTitle"/>
          </p:nvPr>
        </p:nvSpPr>
        <p:spPr>
          <a:xfrm>
            <a:off x="6784350" y="1835115"/>
            <a:ext cx="4946329" cy="2180703"/>
          </a:xfrm>
          <a:noFill/>
        </p:spPr>
        <p:txBody>
          <a:bodyPr>
            <a:normAutofit fontScale="90000"/>
          </a:bodyPr>
          <a:lstStyle/>
          <a:p>
            <a:r>
              <a:rPr lang="de-DE" dirty="0"/>
              <a:t>Internationale </a:t>
            </a:r>
            <a:br>
              <a:rPr lang="de-DE" dirty="0"/>
            </a:br>
            <a:r>
              <a:rPr lang="de-DE" dirty="0"/>
              <a:t>AUSRICHTUNG </a:t>
            </a:r>
            <a:br>
              <a:rPr lang="de-DE" dirty="0"/>
            </a:br>
            <a:r>
              <a:rPr lang="de-DE" dirty="0"/>
              <a:t>UND VERNETZUNG</a:t>
            </a:r>
          </a:p>
        </p:txBody>
      </p:sp>
      <p:sp>
        <p:nvSpPr>
          <p:cNvPr id="3" name="Untertitel 2">
            <a:extLst>
              <a:ext uri="{FF2B5EF4-FFF2-40B4-BE49-F238E27FC236}">
                <a16:creationId xmlns:a16="http://schemas.microsoft.com/office/drawing/2014/main" id="{62EB93E2-F5D3-4FE4-A0B8-F2BBC6E85CFB}"/>
              </a:ext>
            </a:extLst>
          </p:cNvPr>
          <p:cNvSpPr>
            <a:spLocks noGrp="1"/>
          </p:cNvSpPr>
          <p:nvPr>
            <p:ph type="subTitle" idx="1"/>
          </p:nvPr>
        </p:nvSpPr>
        <p:spPr/>
        <p:txBody>
          <a:bodyPr/>
          <a:lstStyle/>
          <a:p>
            <a:endParaRPr lang="de-DE" dirty="0"/>
          </a:p>
        </p:txBody>
      </p:sp>
    </p:spTree>
    <p:extLst>
      <p:ext uri="{BB962C8B-B14F-4D97-AF65-F5344CB8AC3E}">
        <p14:creationId xmlns:p14="http://schemas.microsoft.com/office/powerpoint/2010/main" val="3889424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B92611CC-86B8-4239-8193-32D25D97067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9237" y="1126736"/>
            <a:ext cx="8498561" cy="4925995"/>
          </a:xfrm>
          <a:prstGeom prst="rect">
            <a:avLst/>
          </a:prstGeom>
        </p:spPr>
      </p:pic>
      <p:sp>
        <p:nvSpPr>
          <p:cNvPr id="6" name="Flussdiagramm: Manuelle Eingabe 5">
            <a:extLst>
              <a:ext uri="{FF2B5EF4-FFF2-40B4-BE49-F238E27FC236}">
                <a16:creationId xmlns:a16="http://schemas.microsoft.com/office/drawing/2014/main" id="{B33E6D50-A240-4280-B6B9-F67A848F0370}"/>
              </a:ext>
            </a:extLst>
          </p:cNvPr>
          <p:cNvSpPr/>
          <p:nvPr/>
        </p:nvSpPr>
        <p:spPr>
          <a:xfrm rot="16200000">
            <a:off x="6615910" y="1299656"/>
            <a:ext cx="6857998" cy="4258687"/>
          </a:xfrm>
          <a:prstGeom prst="flowChartManualInput">
            <a:avLst/>
          </a:prstGeom>
          <a:blipFill dpi="0" rotWithShape="0">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Titel 2">
            <a:extLst>
              <a:ext uri="{FF2B5EF4-FFF2-40B4-BE49-F238E27FC236}">
                <a16:creationId xmlns:a16="http://schemas.microsoft.com/office/drawing/2014/main" id="{F0AB7072-70FD-CCC2-244B-660AD5402E74}"/>
              </a:ext>
            </a:extLst>
          </p:cNvPr>
          <p:cNvSpPr>
            <a:spLocks noGrp="1"/>
          </p:cNvSpPr>
          <p:nvPr>
            <p:ph type="title"/>
          </p:nvPr>
        </p:nvSpPr>
        <p:spPr/>
        <p:txBody>
          <a:bodyPr/>
          <a:lstStyle/>
          <a:p>
            <a:r>
              <a:rPr lang="de-DE" dirty="0"/>
              <a:t>STUDIERENDE AUS ALLEN KONTINENTEN</a:t>
            </a:r>
          </a:p>
        </p:txBody>
      </p:sp>
      <p:pic>
        <p:nvPicPr>
          <p:cNvPr id="7" name="Grafik 6">
            <a:extLst>
              <a:ext uri="{FF2B5EF4-FFF2-40B4-BE49-F238E27FC236}">
                <a16:creationId xmlns:a16="http://schemas.microsoft.com/office/drawing/2014/main" id="{A14CE07B-2095-462C-9B7D-99CACE3C60AD}"/>
              </a:ext>
            </a:extLst>
          </p:cNvPr>
          <p:cNvPicPr>
            <a:picLocks noChangeAspect="1"/>
          </p:cNvPicPr>
          <p:nvPr/>
        </p:nvPicPr>
        <p:blipFill>
          <a:blip r:embed="rId4"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sp>
        <p:nvSpPr>
          <p:cNvPr id="4" name="Textfeld 3">
            <a:extLst>
              <a:ext uri="{FF2B5EF4-FFF2-40B4-BE49-F238E27FC236}">
                <a16:creationId xmlns:a16="http://schemas.microsoft.com/office/drawing/2014/main" id="{5D315A2C-A7E1-4019-B4B8-E359ABF3AC16}"/>
              </a:ext>
            </a:extLst>
          </p:cNvPr>
          <p:cNvSpPr txBox="1"/>
          <p:nvPr/>
        </p:nvSpPr>
        <p:spPr>
          <a:xfrm>
            <a:off x="7093527" y="5624800"/>
            <a:ext cx="2031519" cy="315121"/>
          </a:xfrm>
          <a:prstGeom prst="rect">
            <a:avLst/>
          </a:prstGeom>
        </p:spPr>
        <p:txBody>
          <a:bodyPr wrap="square" lIns="0" rIns="0" rtlCol="0" anchor="t">
            <a:normAutofit/>
          </a:bodyPr>
          <a:lstStyle/>
          <a:p>
            <a:pPr algn="l"/>
            <a:r>
              <a:rPr lang="de-DE" sz="1200" i="0" dirty="0"/>
              <a:t>Stand: 01.05.2024</a:t>
            </a:r>
          </a:p>
        </p:txBody>
      </p:sp>
      <p:sp>
        <p:nvSpPr>
          <p:cNvPr id="13" name="Inhaltsplatzhalter 12">
            <a:extLst>
              <a:ext uri="{FF2B5EF4-FFF2-40B4-BE49-F238E27FC236}">
                <a16:creationId xmlns:a16="http://schemas.microsoft.com/office/drawing/2014/main" id="{AAFEE4BD-62AC-474D-8070-D8DFBCC454A3}"/>
              </a:ext>
            </a:extLst>
          </p:cNvPr>
          <p:cNvSpPr>
            <a:spLocks noGrp="1"/>
          </p:cNvSpPr>
          <p:nvPr>
            <p:ph idx="12"/>
          </p:nvPr>
        </p:nvSpPr>
        <p:spPr/>
        <p:txBody>
          <a:bodyPr/>
          <a:lstStyle/>
          <a:p>
            <a:endParaRPr lang="de-DE" dirty="0"/>
          </a:p>
        </p:txBody>
      </p:sp>
    </p:spTree>
    <p:extLst>
      <p:ext uri="{BB962C8B-B14F-4D97-AF65-F5344CB8AC3E}">
        <p14:creationId xmlns:p14="http://schemas.microsoft.com/office/powerpoint/2010/main" val="41513359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ussdiagramm: Manuelle Eingabe 7">
            <a:extLst>
              <a:ext uri="{FF2B5EF4-FFF2-40B4-BE49-F238E27FC236}">
                <a16:creationId xmlns:a16="http://schemas.microsoft.com/office/drawing/2014/main" id="{44D30BB4-5EF3-40C6-A649-08A2CB3EFC84}"/>
              </a:ext>
            </a:extLst>
          </p:cNvPr>
          <p:cNvSpPr/>
          <p:nvPr/>
        </p:nvSpPr>
        <p:spPr>
          <a:xfrm rot="16200000">
            <a:off x="6633369" y="1299369"/>
            <a:ext cx="6858000" cy="4259262"/>
          </a:xfrm>
          <a:prstGeom prst="flowChartManualInput">
            <a:avLst/>
          </a:prstGeom>
          <a:blipFill dpi="0" rotWithShape="0">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Titel 2">
            <a:extLst>
              <a:ext uri="{FF2B5EF4-FFF2-40B4-BE49-F238E27FC236}">
                <a16:creationId xmlns:a16="http://schemas.microsoft.com/office/drawing/2014/main" id="{F0AB7072-70FD-CCC2-244B-660AD5402E74}"/>
              </a:ext>
            </a:extLst>
          </p:cNvPr>
          <p:cNvSpPr>
            <a:spLocks noGrp="1"/>
          </p:cNvSpPr>
          <p:nvPr>
            <p:ph type="title"/>
          </p:nvPr>
        </p:nvSpPr>
        <p:spPr/>
        <p:txBody>
          <a:bodyPr/>
          <a:lstStyle/>
          <a:p>
            <a:r>
              <a:rPr lang="de-DE" dirty="0"/>
              <a:t>INTERNATIONALE MOBILITÄT</a:t>
            </a:r>
          </a:p>
        </p:txBody>
      </p:sp>
      <p:sp>
        <p:nvSpPr>
          <p:cNvPr id="4" name="Textfeld 3">
            <a:extLst>
              <a:ext uri="{FF2B5EF4-FFF2-40B4-BE49-F238E27FC236}">
                <a16:creationId xmlns:a16="http://schemas.microsoft.com/office/drawing/2014/main" id="{910B12F5-E551-4B0B-9808-0FBD58A2001A}"/>
              </a:ext>
            </a:extLst>
          </p:cNvPr>
          <p:cNvSpPr txBox="1"/>
          <p:nvPr/>
        </p:nvSpPr>
        <p:spPr>
          <a:xfrm>
            <a:off x="5375564" y="1364456"/>
            <a:ext cx="6096000" cy="4482162"/>
          </a:xfrm>
          <a:prstGeom prst="rect">
            <a:avLst/>
          </a:prstGeom>
        </p:spPr>
        <p:txBody>
          <a:bodyPr wrap="square" lIns="0" rIns="0" rtlCol="0" anchor="t">
            <a:normAutofit/>
          </a:bodyPr>
          <a:lstStyle/>
          <a:p>
            <a:pPr algn="l"/>
            <a:endParaRPr lang="de-DE" sz="2000" b="1" i="0" dirty="0">
              <a:solidFill>
                <a:srgbClr val="004A7D"/>
              </a:solidFill>
              <a:latin typeface="Spartan ExtraBold" pitchFamily="2" charset="77"/>
            </a:endParaRPr>
          </a:p>
        </p:txBody>
      </p:sp>
      <p:sp>
        <p:nvSpPr>
          <p:cNvPr id="7" name="Textfeld 6">
            <a:extLst>
              <a:ext uri="{FF2B5EF4-FFF2-40B4-BE49-F238E27FC236}">
                <a16:creationId xmlns:a16="http://schemas.microsoft.com/office/drawing/2014/main" id="{AD53A539-ECC2-4C0B-8513-16171BF697F9}"/>
              </a:ext>
            </a:extLst>
          </p:cNvPr>
          <p:cNvSpPr txBox="1"/>
          <p:nvPr/>
        </p:nvSpPr>
        <p:spPr>
          <a:xfrm>
            <a:off x="746787" y="1373049"/>
            <a:ext cx="7750668" cy="4632037"/>
          </a:xfrm>
          <a:prstGeom prst="rect">
            <a:avLst/>
          </a:prstGeom>
          <a:noFill/>
        </p:spPr>
        <p:txBody>
          <a:bodyPr wrap="square">
            <a:spAutoFit/>
          </a:bodyPr>
          <a:lstStyle/>
          <a:p>
            <a:pPr>
              <a:spcAft>
                <a:spcPts val="600"/>
              </a:spcAft>
            </a:pPr>
            <a:r>
              <a:rPr lang="de-DE" b="1" i="0" dirty="0">
                <a:solidFill>
                  <a:schemeClr val="accent5">
                    <a:lumMod val="50000"/>
                  </a:schemeClr>
                </a:solidFill>
                <a:effectLst/>
              </a:rPr>
              <a:t>255 Partnerhochschulen </a:t>
            </a:r>
          </a:p>
          <a:p>
            <a:pPr marL="285750" indent="-285750">
              <a:buClr>
                <a:srgbClr val="0070C0"/>
              </a:buClr>
              <a:buFont typeface="Courier New" panose="02070309020205020404" pitchFamily="49" charset="0"/>
              <a:buChar char="o"/>
            </a:pPr>
            <a:r>
              <a:rPr lang="de-DE" i="0" dirty="0">
                <a:solidFill>
                  <a:srgbClr val="131313"/>
                </a:solidFill>
                <a:effectLst/>
              </a:rPr>
              <a:t>auf </a:t>
            </a:r>
            <a:r>
              <a:rPr lang="de-DE" dirty="0">
                <a:solidFill>
                  <a:srgbClr val="131313"/>
                </a:solidFill>
              </a:rPr>
              <a:t>sechs</a:t>
            </a:r>
            <a:r>
              <a:rPr lang="de-DE" i="0" dirty="0">
                <a:solidFill>
                  <a:srgbClr val="131313"/>
                </a:solidFill>
                <a:effectLst/>
              </a:rPr>
              <a:t> Kontinenten in 70 Ländern</a:t>
            </a:r>
          </a:p>
          <a:p>
            <a:pPr>
              <a:spcBef>
                <a:spcPts val="1200"/>
              </a:spcBef>
              <a:spcAft>
                <a:spcPts val="600"/>
              </a:spcAft>
            </a:pPr>
            <a:r>
              <a:rPr lang="de-DE" b="1" i="0" dirty="0">
                <a:solidFill>
                  <a:schemeClr val="accent5">
                    <a:lumMod val="50000"/>
                  </a:schemeClr>
                </a:solidFill>
                <a:effectLst/>
              </a:rPr>
              <a:t>Erasmus</a:t>
            </a:r>
            <a:r>
              <a:rPr lang="de-DE" b="1" i="0" baseline="30000" dirty="0">
                <a:solidFill>
                  <a:schemeClr val="accent5">
                    <a:lumMod val="50000"/>
                  </a:schemeClr>
                </a:solidFill>
                <a:effectLst/>
              </a:rPr>
              <a:t>+-</a:t>
            </a:r>
            <a:r>
              <a:rPr lang="de-DE" b="1" i="0" dirty="0">
                <a:solidFill>
                  <a:schemeClr val="accent5">
                    <a:lumMod val="50000"/>
                  </a:schemeClr>
                </a:solidFill>
                <a:effectLst/>
              </a:rPr>
              <a:t>Studium und Praktikum weltweit</a:t>
            </a:r>
          </a:p>
          <a:p>
            <a:pPr>
              <a:spcBef>
                <a:spcPts val="1200"/>
              </a:spcBef>
              <a:spcAft>
                <a:spcPts val="600"/>
              </a:spcAft>
            </a:pPr>
            <a:r>
              <a:rPr lang="de-DE" b="1" i="0" dirty="0">
                <a:solidFill>
                  <a:schemeClr val="accent5">
                    <a:lumMod val="50000"/>
                  </a:schemeClr>
                </a:solidFill>
                <a:effectLst/>
              </a:rPr>
              <a:t>Erasmus+ Mehrfachabschlussprogramme</a:t>
            </a:r>
          </a:p>
          <a:p>
            <a:pPr marL="285750" indent="-285750">
              <a:buClr>
                <a:schemeClr val="accent5">
                  <a:lumMod val="75000"/>
                </a:schemeClr>
              </a:buClr>
              <a:buFont typeface="Courier New" panose="02070309020205020404" pitchFamily="49" charset="0"/>
              <a:buChar char="o"/>
            </a:pPr>
            <a:r>
              <a:rPr lang="en-US" sz="1600" i="0" dirty="0">
                <a:solidFill>
                  <a:srgbClr val="131313"/>
                </a:solidFill>
                <a:effectLst/>
              </a:rPr>
              <a:t>ENTER – M. Sc. in Engineering, Entrepreneurship and Resources</a:t>
            </a:r>
          </a:p>
          <a:p>
            <a:pPr marL="285750" indent="-285750">
              <a:buClr>
                <a:schemeClr val="accent5">
                  <a:lumMod val="75000"/>
                </a:schemeClr>
              </a:buClr>
              <a:buFont typeface="Courier New" panose="02070309020205020404" pitchFamily="49" charset="0"/>
              <a:buChar char="o"/>
            </a:pPr>
            <a:r>
              <a:rPr lang="en-US" sz="1600" i="0" dirty="0">
                <a:solidFill>
                  <a:srgbClr val="131313"/>
                </a:solidFill>
                <a:effectLst/>
              </a:rPr>
              <a:t>EMerald – M. Sc. in Georesources Engineering</a:t>
            </a:r>
          </a:p>
          <a:p>
            <a:pPr marL="285750" indent="-285750">
              <a:buClr>
                <a:schemeClr val="accent5">
                  <a:lumMod val="75000"/>
                </a:schemeClr>
              </a:buClr>
              <a:buFont typeface="Courier New" panose="02070309020205020404" pitchFamily="49" charset="0"/>
              <a:buChar char="o"/>
            </a:pPr>
            <a:r>
              <a:rPr lang="en-US" sz="1600" i="0" dirty="0">
                <a:solidFill>
                  <a:srgbClr val="131313"/>
                </a:solidFill>
                <a:effectLst/>
              </a:rPr>
              <a:t>SINReM – M. Sc. in Sustainable and Innovative Natural Resource Management</a:t>
            </a:r>
          </a:p>
          <a:p>
            <a:pPr>
              <a:buClr>
                <a:schemeClr val="accent5">
                  <a:lumMod val="75000"/>
                </a:schemeClr>
              </a:buClr>
            </a:pPr>
            <a:endParaRPr lang="en-US" altLang="de-DE" sz="1600" b="1" dirty="0">
              <a:solidFill>
                <a:srgbClr val="131313"/>
              </a:solidFill>
            </a:endParaRPr>
          </a:p>
          <a:p>
            <a:pPr>
              <a:spcAft>
                <a:spcPts val="600"/>
              </a:spcAft>
              <a:buClr>
                <a:schemeClr val="accent5">
                  <a:lumMod val="75000"/>
                </a:schemeClr>
              </a:buClr>
            </a:pPr>
            <a:r>
              <a:rPr lang="de-DE" altLang="de-DE" b="1" dirty="0">
                <a:solidFill>
                  <a:schemeClr val="accent5">
                    <a:lumMod val="50000"/>
                  </a:schemeClr>
                </a:solidFill>
              </a:rPr>
              <a:t>International Office </a:t>
            </a:r>
            <a:endParaRPr lang="de-DE" altLang="de-DE" sz="1600" b="1" dirty="0">
              <a:solidFill>
                <a:schemeClr val="accent5">
                  <a:lumMod val="50000"/>
                </a:schemeClr>
              </a:solidFill>
            </a:endParaRPr>
          </a:p>
          <a:p>
            <a:pPr>
              <a:spcAft>
                <a:spcPts val="600"/>
              </a:spcAft>
              <a:buClr>
                <a:schemeClr val="accent5">
                  <a:lumMod val="75000"/>
                </a:schemeClr>
              </a:buClr>
            </a:pPr>
            <a:r>
              <a:rPr lang="en-US" sz="1600" dirty="0"/>
              <a:t>Service center for incoming and outgoing</a:t>
            </a:r>
          </a:p>
          <a:p>
            <a:pPr>
              <a:lnSpc>
                <a:spcPct val="100000"/>
              </a:lnSpc>
              <a:spcBef>
                <a:spcPts val="1200"/>
              </a:spcBef>
              <a:spcAft>
                <a:spcPts val="600"/>
              </a:spcAft>
            </a:pPr>
            <a:r>
              <a:rPr lang="de-DE" altLang="de-DE" b="1" dirty="0">
                <a:solidFill>
                  <a:schemeClr val="accent5">
                    <a:lumMod val="50000"/>
                  </a:schemeClr>
                </a:solidFill>
              </a:rPr>
              <a:t>Welcome Center für internationale Studierende</a:t>
            </a:r>
            <a:br>
              <a:rPr lang="de-DE" altLang="de-DE" sz="1600" b="1" dirty="0">
                <a:solidFill>
                  <a:schemeClr val="accent5">
                    <a:lumMod val="50000"/>
                  </a:schemeClr>
                </a:solidFill>
              </a:rPr>
            </a:br>
            <a:endParaRPr lang="de-DE" altLang="de-DE" sz="1600" dirty="0"/>
          </a:p>
          <a:p>
            <a:pPr>
              <a:lnSpc>
                <a:spcPct val="100000"/>
              </a:lnSpc>
              <a:spcBef>
                <a:spcPts val="1800"/>
              </a:spcBef>
            </a:pPr>
            <a:endParaRPr lang="de-DE" altLang="de-DE" sz="1600" dirty="0"/>
          </a:p>
        </p:txBody>
      </p:sp>
      <p:pic>
        <p:nvPicPr>
          <p:cNvPr id="6" name="Grafik 5">
            <a:extLst>
              <a:ext uri="{FF2B5EF4-FFF2-40B4-BE49-F238E27FC236}">
                <a16:creationId xmlns:a16="http://schemas.microsoft.com/office/drawing/2014/main" id="{28ED8DCF-5FE8-4EC6-B56B-29F57CFCCF1C}"/>
              </a:ext>
            </a:extLst>
          </p:cNvPr>
          <p:cNvPicPr>
            <a:picLocks noChangeAspect="1"/>
          </p:cNvPicPr>
          <p:nvPr/>
        </p:nvPicPr>
        <p:blipFill>
          <a:blip r:embed="rId3"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spTree>
    <p:extLst>
      <p:ext uri="{BB962C8B-B14F-4D97-AF65-F5344CB8AC3E}">
        <p14:creationId xmlns:p14="http://schemas.microsoft.com/office/powerpoint/2010/main" val="5618450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nhaltsplatzhalter 4">
            <a:extLst>
              <a:ext uri="{FF2B5EF4-FFF2-40B4-BE49-F238E27FC236}">
                <a16:creationId xmlns:a16="http://schemas.microsoft.com/office/drawing/2014/main" id="{23768AB4-966E-4C05-9602-6F0699C8D5AD}"/>
              </a:ext>
            </a:extLst>
          </p:cNvPr>
          <p:cNvPicPr>
            <a:picLocks noGrp="1" noChangeAspect="1"/>
          </p:cNvPicPr>
          <p:nvPr/>
        </p:nvPicPr>
        <p:blipFill>
          <a:blip r:embed="rId3" cstate="email">
            <a:extLst>
              <a:ext uri="{28A0092B-C50C-407E-A947-70E740481C1C}">
                <a14:useLocalDpi xmlns:a14="http://schemas.microsoft.com/office/drawing/2010/main"/>
              </a:ext>
            </a:extLst>
          </a:blip>
          <a:stretch>
            <a:fillRect/>
          </a:stretch>
        </p:blipFill>
        <p:spPr>
          <a:xfrm>
            <a:off x="1320349" y="1939309"/>
            <a:ext cx="7398776" cy="4319397"/>
          </a:xfrm>
          <a:prstGeom prst="rect">
            <a:avLst/>
          </a:prstGeom>
        </p:spPr>
      </p:pic>
      <p:pic>
        <p:nvPicPr>
          <p:cNvPr id="13" name="Grafik 12">
            <a:extLst>
              <a:ext uri="{FF2B5EF4-FFF2-40B4-BE49-F238E27FC236}">
                <a16:creationId xmlns:a16="http://schemas.microsoft.com/office/drawing/2014/main" id="{23AB84AC-85A9-4051-8E26-E13AFB8F33EA}"/>
              </a:ext>
            </a:extLst>
          </p:cNvPr>
          <p:cNvPicPr>
            <a:picLocks noChangeAspect="1"/>
          </p:cNvPicPr>
          <p:nvPr/>
        </p:nvPicPr>
        <p:blipFill>
          <a:blip r:embed="rId4" cstate="email">
            <a:alphaModFix amt="10000"/>
            <a:extLst>
              <a:ext uri="{28A0092B-C50C-407E-A947-70E740481C1C}">
                <a14:useLocalDpi xmlns:a14="http://schemas.microsoft.com/office/drawing/2010/main"/>
              </a:ext>
            </a:extLst>
          </a:blip>
          <a:stretch>
            <a:fillRect/>
          </a:stretch>
        </p:blipFill>
        <p:spPr>
          <a:xfrm>
            <a:off x="0" y="4813050"/>
            <a:ext cx="12192000" cy="2053123"/>
          </a:xfrm>
          <a:prstGeom prst="rect">
            <a:avLst/>
          </a:prstGeom>
        </p:spPr>
      </p:pic>
      <p:sp>
        <p:nvSpPr>
          <p:cNvPr id="3" name="Titel 2"/>
          <p:cNvSpPr>
            <a:spLocks noGrp="1"/>
          </p:cNvSpPr>
          <p:nvPr>
            <p:ph type="title"/>
          </p:nvPr>
        </p:nvSpPr>
        <p:spPr>
          <a:xfrm>
            <a:off x="731838" y="605760"/>
            <a:ext cx="10828004" cy="781764"/>
          </a:xfrm>
        </p:spPr>
        <p:txBody>
          <a:bodyPr/>
          <a:lstStyle/>
          <a:p>
            <a:r>
              <a:rPr lang="de-DE" sz="2800" dirty="0"/>
              <a:t>SÄCHSISCHE VERBINDUNGSBÜROS WELTWEIT</a:t>
            </a:r>
            <a:endParaRPr lang="de-DE" sz="2800" b="0" dirty="0"/>
          </a:p>
        </p:txBody>
      </p:sp>
      <p:sp>
        <p:nvSpPr>
          <p:cNvPr id="10" name="Textfeld 9">
            <a:extLst>
              <a:ext uri="{FF2B5EF4-FFF2-40B4-BE49-F238E27FC236}">
                <a16:creationId xmlns:a16="http://schemas.microsoft.com/office/drawing/2014/main" id="{9D74F09E-7D79-4309-A883-1A86C6102B8E}"/>
              </a:ext>
            </a:extLst>
          </p:cNvPr>
          <p:cNvSpPr txBox="1"/>
          <p:nvPr/>
        </p:nvSpPr>
        <p:spPr>
          <a:xfrm>
            <a:off x="5124341" y="4626849"/>
            <a:ext cx="2773090" cy="781764"/>
          </a:xfrm>
          <a:prstGeom prst="rect">
            <a:avLst/>
          </a:prstGeom>
        </p:spPr>
        <p:txBody>
          <a:bodyPr wrap="none" lIns="0" rIns="0" rtlCol="0" anchor="t">
            <a:normAutofit/>
          </a:bodyPr>
          <a:lstStyle/>
          <a:p>
            <a:r>
              <a:rPr lang="de-DE" sz="2400" dirty="0">
                <a:solidFill>
                  <a:srgbClr val="004A7D"/>
                </a:solidFill>
                <a:latin typeface="+mj-lt"/>
              </a:rPr>
              <a:t>TUBAF / Univ. Lpz. / HAW: </a:t>
            </a:r>
          </a:p>
          <a:p>
            <a:r>
              <a:rPr lang="de-DE" dirty="0">
                <a:latin typeface="+mj-lt"/>
              </a:rPr>
              <a:t>Afrika, Ägypten, </a:t>
            </a:r>
            <a:r>
              <a:rPr lang="de-DE" sz="2000" dirty="0">
                <a:latin typeface="+mj-lt"/>
              </a:rPr>
              <a:t>…</a:t>
            </a:r>
          </a:p>
          <a:p>
            <a:pPr algn="l"/>
            <a:endParaRPr lang="de-DE" sz="2000" b="1" i="0" dirty="0">
              <a:solidFill>
                <a:srgbClr val="004A7D"/>
              </a:solidFill>
              <a:latin typeface="Spartan ExtraBold" pitchFamily="2" charset="77"/>
            </a:endParaRPr>
          </a:p>
        </p:txBody>
      </p:sp>
      <p:sp>
        <p:nvSpPr>
          <p:cNvPr id="9" name="Textfeld 8">
            <a:extLst>
              <a:ext uri="{FF2B5EF4-FFF2-40B4-BE49-F238E27FC236}">
                <a16:creationId xmlns:a16="http://schemas.microsoft.com/office/drawing/2014/main" id="{5CEA8DE7-39D1-412E-8937-4C1E995474D2}"/>
              </a:ext>
            </a:extLst>
          </p:cNvPr>
          <p:cNvSpPr txBox="1"/>
          <p:nvPr/>
        </p:nvSpPr>
        <p:spPr>
          <a:xfrm>
            <a:off x="7688978" y="1993283"/>
            <a:ext cx="3133886" cy="1252655"/>
          </a:xfrm>
          <a:prstGeom prst="rect">
            <a:avLst/>
          </a:prstGeom>
        </p:spPr>
        <p:txBody>
          <a:bodyPr wrap="none" lIns="0" rIns="0" rtlCol="0" anchor="t">
            <a:normAutofit fontScale="77500" lnSpcReduction="20000"/>
          </a:bodyPr>
          <a:lstStyle/>
          <a:p>
            <a:pPr algn="l"/>
            <a:r>
              <a:rPr lang="de-DE" sz="3100" i="0" dirty="0">
                <a:solidFill>
                  <a:srgbClr val="004A7D"/>
                </a:solidFill>
                <a:latin typeface="+mj-lt"/>
              </a:rPr>
              <a:t>TUBAF: </a:t>
            </a:r>
            <a:br>
              <a:rPr lang="de-DE" sz="3100" i="0" dirty="0">
                <a:solidFill>
                  <a:srgbClr val="004A7D"/>
                </a:solidFill>
                <a:latin typeface="+mj-lt"/>
              </a:rPr>
            </a:br>
            <a:r>
              <a:rPr lang="de-DE" sz="2300" i="0" dirty="0">
                <a:latin typeface="+mj-lt"/>
              </a:rPr>
              <a:t>Usbekistan: Taschkent </a:t>
            </a:r>
            <a:br>
              <a:rPr lang="de-DE" sz="2300" i="0" dirty="0">
                <a:latin typeface="+mj-lt"/>
              </a:rPr>
            </a:br>
            <a:r>
              <a:rPr lang="de-DE" sz="2300" dirty="0">
                <a:latin typeface="+mj-lt"/>
              </a:rPr>
              <a:t>Mongolei: Ulaanbaatar</a:t>
            </a:r>
          </a:p>
          <a:p>
            <a:pPr algn="l"/>
            <a:endParaRPr lang="de-DE" sz="2000" i="0" dirty="0">
              <a:latin typeface="Spartan ExtraBold" pitchFamily="2" charset="77"/>
            </a:endParaRPr>
          </a:p>
          <a:p>
            <a:pPr algn="l"/>
            <a:r>
              <a:rPr lang="de-DE" sz="2000" dirty="0">
                <a:latin typeface="Spartan ExtraBold" pitchFamily="2" charset="77"/>
              </a:rPr>
              <a:t>	</a:t>
            </a:r>
            <a:endParaRPr lang="de-DE" sz="2000" i="0" dirty="0">
              <a:latin typeface="Spartan ExtraBold" pitchFamily="2" charset="77"/>
            </a:endParaRPr>
          </a:p>
        </p:txBody>
      </p:sp>
      <p:sp>
        <p:nvSpPr>
          <p:cNvPr id="2" name="Textfeld 1">
            <a:extLst>
              <a:ext uri="{FF2B5EF4-FFF2-40B4-BE49-F238E27FC236}">
                <a16:creationId xmlns:a16="http://schemas.microsoft.com/office/drawing/2014/main" id="{35E853F4-7C30-43FA-833A-5DD29FFD8345}"/>
              </a:ext>
            </a:extLst>
          </p:cNvPr>
          <p:cNvSpPr txBox="1"/>
          <p:nvPr/>
        </p:nvSpPr>
        <p:spPr>
          <a:xfrm>
            <a:off x="1338606" y="3516463"/>
            <a:ext cx="3361885" cy="2073125"/>
          </a:xfrm>
          <a:prstGeom prst="rect">
            <a:avLst/>
          </a:prstGeom>
        </p:spPr>
        <p:txBody>
          <a:bodyPr wrap="square" lIns="0" rIns="0" rtlCol="0" anchor="t">
            <a:normAutofit/>
          </a:bodyPr>
          <a:lstStyle/>
          <a:p>
            <a:pPr algn="l"/>
            <a:endParaRPr lang="de-DE" sz="2000" b="1" i="0" dirty="0">
              <a:solidFill>
                <a:srgbClr val="004A7D"/>
              </a:solidFill>
              <a:latin typeface="Spartan ExtraBold" pitchFamily="2" charset="77"/>
            </a:endParaRPr>
          </a:p>
        </p:txBody>
      </p:sp>
      <p:sp>
        <p:nvSpPr>
          <p:cNvPr id="14" name="Flussdiagramm: Manuelle Eingabe 13">
            <a:extLst>
              <a:ext uri="{FF2B5EF4-FFF2-40B4-BE49-F238E27FC236}">
                <a16:creationId xmlns:a16="http://schemas.microsoft.com/office/drawing/2014/main" id="{D958BF5B-E3E7-42C3-9448-EB0189CB66AD}"/>
              </a:ext>
            </a:extLst>
          </p:cNvPr>
          <p:cNvSpPr/>
          <p:nvPr/>
        </p:nvSpPr>
        <p:spPr>
          <a:xfrm rot="16200000">
            <a:off x="6633657" y="1299657"/>
            <a:ext cx="6857998" cy="4258687"/>
          </a:xfrm>
          <a:prstGeom prst="flowChartManualInput">
            <a:avLst/>
          </a:prstGeom>
          <a:solidFill>
            <a:srgbClr val="0069B4">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Inhaltsplatzhalter 6">
            <a:extLst>
              <a:ext uri="{FF2B5EF4-FFF2-40B4-BE49-F238E27FC236}">
                <a16:creationId xmlns:a16="http://schemas.microsoft.com/office/drawing/2014/main" id="{CD14C670-0252-401A-A1BF-630A1243F045}"/>
              </a:ext>
            </a:extLst>
          </p:cNvPr>
          <p:cNvSpPr>
            <a:spLocks noGrp="1"/>
          </p:cNvSpPr>
          <p:nvPr>
            <p:ph idx="12"/>
          </p:nvPr>
        </p:nvSpPr>
        <p:spPr>
          <a:xfrm>
            <a:off x="731838" y="1304925"/>
            <a:ext cx="9502515" cy="4213234"/>
          </a:xfrm>
        </p:spPr>
        <p:txBody>
          <a:bodyPr/>
          <a:lstStyle/>
          <a:p>
            <a:pPr>
              <a:spcBef>
                <a:spcPts val="1800"/>
              </a:spcBef>
            </a:pPr>
            <a:r>
              <a:rPr lang="de-DE" sz="2000" b="1" dirty="0">
                <a:solidFill>
                  <a:srgbClr val="004A7D"/>
                </a:solidFill>
              </a:rPr>
              <a:t>SAXON SCIENCE LIAISON </a:t>
            </a:r>
            <a:br>
              <a:rPr lang="de-DE" sz="2000" dirty="0"/>
            </a:br>
            <a:r>
              <a:rPr lang="de-DE" sz="1800" dirty="0"/>
              <a:t>Gewinnung Studierender für ein Studium </a:t>
            </a:r>
            <a:br>
              <a:rPr lang="de-DE" sz="1800" dirty="0"/>
            </a:br>
            <a:r>
              <a:rPr lang="de-DE" sz="1800" dirty="0"/>
              <a:t>an einer sächsischen Hochschule</a:t>
            </a:r>
          </a:p>
          <a:p>
            <a:pPr>
              <a:spcBef>
                <a:spcPts val="1200"/>
              </a:spcBef>
            </a:pPr>
            <a:r>
              <a:rPr lang="de-DE" sz="1800" dirty="0">
                <a:solidFill>
                  <a:srgbClr val="004A7D"/>
                </a:solidFill>
              </a:rPr>
              <a:t>Büros der sächsischen Hochschulen:</a:t>
            </a:r>
          </a:p>
          <a:p>
            <a:pPr algn="l"/>
            <a:r>
              <a:rPr lang="de-DE" sz="1800" dirty="0">
                <a:latin typeface="+mj-lt"/>
              </a:rPr>
              <a:t>TU Dresden: :</a:t>
            </a:r>
            <a:br>
              <a:rPr lang="de-DE" sz="1800" dirty="0">
                <a:latin typeface="+mj-lt"/>
              </a:rPr>
            </a:br>
            <a:r>
              <a:rPr lang="de-DE" sz="1800" dirty="0">
                <a:latin typeface="+mj-lt"/>
              </a:rPr>
              <a:t>Taiwan, Indien, </a:t>
            </a:r>
            <a:r>
              <a:rPr lang="de-DE" sz="1800" i="0" dirty="0">
                <a:latin typeface="+mj-lt"/>
              </a:rPr>
              <a:t>Chennai</a:t>
            </a:r>
          </a:p>
          <a:p>
            <a:r>
              <a:rPr lang="de-DE" sz="1800" i="0" dirty="0">
                <a:latin typeface="+mj-lt"/>
              </a:rPr>
              <a:t>TU Chemnitz: </a:t>
            </a:r>
            <a:br>
              <a:rPr lang="de-DE" sz="1800" i="0" dirty="0">
                <a:latin typeface="+mj-lt"/>
              </a:rPr>
            </a:br>
            <a:r>
              <a:rPr lang="de-DE" sz="1800" i="0" dirty="0">
                <a:latin typeface="+mj-lt"/>
              </a:rPr>
              <a:t>Chile, Santiago</a:t>
            </a:r>
          </a:p>
          <a:p>
            <a:pPr algn="l"/>
            <a:r>
              <a:rPr lang="de-DE" sz="1800" i="0" dirty="0"/>
              <a:t>Universität Leipzig:</a:t>
            </a:r>
            <a:br>
              <a:rPr lang="de-DE" sz="1800" i="0" dirty="0"/>
            </a:br>
            <a:r>
              <a:rPr lang="de-DE" sz="1800" dirty="0"/>
              <a:t>Vietnam, Hanoi</a:t>
            </a:r>
            <a:endParaRPr lang="de-DE" sz="1800" i="0" dirty="0"/>
          </a:p>
          <a:p>
            <a:pPr algn="l"/>
            <a:r>
              <a:rPr lang="de-DE" sz="1800" dirty="0">
                <a:latin typeface="Spartan ExtraBold" pitchFamily="2" charset="77"/>
              </a:rPr>
              <a:t>	</a:t>
            </a:r>
            <a:endParaRPr lang="de-DE" sz="1800" i="0" dirty="0">
              <a:latin typeface="Spartan ExtraBold" pitchFamily="2" charset="77"/>
            </a:endParaRPr>
          </a:p>
          <a:p>
            <a:endParaRPr lang="de-DE" dirty="0"/>
          </a:p>
        </p:txBody>
      </p:sp>
    </p:spTree>
    <p:extLst>
      <p:ext uri="{BB962C8B-B14F-4D97-AF65-F5344CB8AC3E}">
        <p14:creationId xmlns:p14="http://schemas.microsoft.com/office/powerpoint/2010/main" val="21617920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BDAED1-0D27-422F-9878-6F2F83EA8466}"/>
              </a:ext>
            </a:extLst>
          </p:cNvPr>
          <p:cNvSpPr>
            <a:spLocks noGrp="1"/>
          </p:cNvSpPr>
          <p:nvPr>
            <p:ph type="ctrTitle"/>
          </p:nvPr>
        </p:nvSpPr>
        <p:spPr>
          <a:xfrm>
            <a:off x="1333595" y="1979827"/>
            <a:ext cx="10397085" cy="1936391"/>
          </a:xfrm>
        </p:spPr>
        <p:txBody>
          <a:bodyPr>
            <a:normAutofit fontScale="90000"/>
          </a:bodyPr>
          <a:lstStyle/>
          <a:p>
            <a:r>
              <a:rPr lang="de-DE" dirty="0">
                <a:solidFill>
                  <a:schemeClr val="bg1"/>
                </a:solidFill>
              </a:rPr>
              <a:t>WISSENSCHAFT </a:t>
            </a:r>
            <a:br>
              <a:rPr lang="de-DE" dirty="0">
                <a:solidFill>
                  <a:schemeClr val="bg1"/>
                </a:solidFill>
              </a:rPr>
            </a:br>
            <a:r>
              <a:rPr lang="de-DE" dirty="0">
                <a:solidFill>
                  <a:schemeClr val="bg1"/>
                </a:solidFill>
              </a:rPr>
              <a:t>UND </a:t>
            </a:r>
            <a:br>
              <a:rPr lang="de-DE" dirty="0">
                <a:solidFill>
                  <a:schemeClr val="bg1"/>
                </a:solidFill>
              </a:rPr>
            </a:br>
            <a:r>
              <a:rPr lang="de-DE" dirty="0">
                <a:solidFill>
                  <a:schemeClr val="bg1"/>
                </a:solidFill>
              </a:rPr>
              <a:t>Forschung</a:t>
            </a:r>
            <a:br>
              <a:rPr lang="de-DE" dirty="0">
                <a:solidFill>
                  <a:schemeClr val="bg1"/>
                </a:solidFill>
              </a:rPr>
            </a:br>
            <a:endParaRPr lang="de-DE" dirty="0">
              <a:solidFill>
                <a:schemeClr val="bg1"/>
              </a:solidFill>
            </a:endParaRPr>
          </a:p>
        </p:txBody>
      </p:sp>
      <p:sp>
        <p:nvSpPr>
          <p:cNvPr id="3" name="Untertitel 2">
            <a:extLst>
              <a:ext uri="{FF2B5EF4-FFF2-40B4-BE49-F238E27FC236}">
                <a16:creationId xmlns:a16="http://schemas.microsoft.com/office/drawing/2014/main" id="{9EEA9145-B56B-449E-9B26-DCBA0624C7FA}"/>
              </a:ext>
            </a:extLst>
          </p:cNvPr>
          <p:cNvSpPr>
            <a:spLocks noGrp="1"/>
          </p:cNvSpPr>
          <p:nvPr>
            <p:ph type="subTitle" idx="1"/>
          </p:nvPr>
        </p:nvSpPr>
        <p:spPr/>
        <p:txBody>
          <a:bodyPr/>
          <a:lstStyle/>
          <a:p>
            <a:endParaRPr lang="de-DE" dirty="0"/>
          </a:p>
        </p:txBody>
      </p:sp>
    </p:spTree>
    <p:extLst>
      <p:ext uri="{BB962C8B-B14F-4D97-AF65-F5344CB8AC3E}">
        <p14:creationId xmlns:p14="http://schemas.microsoft.com/office/powerpoint/2010/main" val="15560261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 5">
            <a:extLst>
              <a:ext uri="{FF2B5EF4-FFF2-40B4-BE49-F238E27FC236}">
                <a16:creationId xmlns:a16="http://schemas.microsoft.com/office/drawing/2014/main" id="{434279C2-7EA0-4B2D-B579-F11145B97AE2}"/>
              </a:ext>
            </a:extLst>
          </p:cNvPr>
          <p:cNvGraphicFramePr/>
          <p:nvPr>
            <p:extLst>
              <p:ext uri="{D42A27DB-BD31-4B8C-83A1-F6EECF244321}">
                <p14:modId xmlns:p14="http://schemas.microsoft.com/office/powerpoint/2010/main" val="2939931088"/>
              </p:ext>
            </p:extLst>
          </p:nvPr>
        </p:nvGraphicFramePr>
        <p:xfrm>
          <a:off x="3499497" y="1361603"/>
          <a:ext cx="4947915" cy="4134793"/>
        </p:xfrm>
        <a:graphic>
          <a:graphicData uri="http://schemas.openxmlformats.org/drawingml/2006/chart">
            <c:chart xmlns:c="http://schemas.openxmlformats.org/drawingml/2006/chart" xmlns:r="http://schemas.openxmlformats.org/officeDocument/2006/relationships" r:id="rId2"/>
          </a:graphicData>
        </a:graphic>
      </p:graphicFrame>
      <p:sp>
        <p:nvSpPr>
          <p:cNvPr id="16" name="Flussdiagramm: Manuelle Eingabe 15">
            <a:extLst>
              <a:ext uri="{FF2B5EF4-FFF2-40B4-BE49-F238E27FC236}">
                <a16:creationId xmlns:a16="http://schemas.microsoft.com/office/drawing/2014/main" id="{AB90821F-FE9F-494B-8151-96718EBDE1CE}"/>
              </a:ext>
            </a:extLst>
          </p:cNvPr>
          <p:cNvSpPr/>
          <p:nvPr/>
        </p:nvSpPr>
        <p:spPr>
          <a:xfrm rot="16200000">
            <a:off x="6669384" y="1249918"/>
            <a:ext cx="6857998" cy="4258687"/>
          </a:xfrm>
          <a:prstGeom prst="flowChartManualInput">
            <a:avLst/>
          </a:prstGeom>
          <a:solidFill>
            <a:srgbClr val="0069B4">
              <a:alpha val="7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004A7D"/>
              </a:solidFill>
            </a:endParaRPr>
          </a:p>
        </p:txBody>
      </p:sp>
      <p:sp>
        <p:nvSpPr>
          <p:cNvPr id="3" name="Titel 2">
            <a:extLst>
              <a:ext uri="{FF2B5EF4-FFF2-40B4-BE49-F238E27FC236}">
                <a16:creationId xmlns:a16="http://schemas.microsoft.com/office/drawing/2014/main" id="{6D2EB379-BA33-4F64-B29B-B951DBC6E21C}"/>
              </a:ext>
            </a:extLst>
          </p:cNvPr>
          <p:cNvSpPr>
            <a:spLocks noGrp="1"/>
          </p:cNvSpPr>
          <p:nvPr>
            <p:ph type="title"/>
          </p:nvPr>
        </p:nvSpPr>
        <p:spPr/>
        <p:txBody>
          <a:bodyPr/>
          <a:lstStyle/>
          <a:p>
            <a:r>
              <a:rPr lang="de-DE" dirty="0"/>
              <a:t>KOMPETENZFELDER</a:t>
            </a:r>
          </a:p>
        </p:txBody>
      </p:sp>
      <p:pic>
        <p:nvPicPr>
          <p:cNvPr id="42" name="Grafik 41">
            <a:extLst>
              <a:ext uri="{FF2B5EF4-FFF2-40B4-BE49-F238E27FC236}">
                <a16:creationId xmlns:a16="http://schemas.microsoft.com/office/drawing/2014/main" id="{91366D9F-6293-4C71-8939-A2B92042D36A}"/>
              </a:ext>
            </a:extLst>
          </p:cNvPr>
          <p:cNvPicPr>
            <a:picLocks noChangeAspect="1"/>
          </p:cNvPicPr>
          <p:nvPr/>
        </p:nvPicPr>
        <p:blipFill>
          <a:blip r:embed="rId3" cstate="email">
            <a:alphaModFix amt="10000"/>
            <a:extLst>
              <a:ext uri="{28A0092B-C50C-407E-A947-70E740481C1C}">
                <a14:useLocalDpi xmlns:a14="http://schemas.microsoft.com/office/drawing/2010/main"/>
              </a:ext>
            </a:extLst>
          </a:blip>
          <a:stretch>
            <a:fillRect/>
          </a:stretch>
        </p:blipFill>
        <p:spPr>
          <a:xfrm>
            <a:off x="-2689" y="4787799"/>
            <a:ext cx="12192000" cy="2053123"/>
          </a:xfrm>
          <a:prstGeom prst="rect">
            <a:avLst/>
          </a:prstGeom>
        </p:spPr>
      </p:pic>
      <p:sp>
        <p:nvSpPr>
          <p:cNvPr id="17" name="Inhaltsplatzhalter 1">
            <a:extLst>
              <a:ext uri="{FF2B5EF4-FFF2-40B4-BE49-F238E27FC236}">
                <a16:creationId xmlns:a16="http://schemas.microsoft.com/office/drawing/2014/main" id="{28E77B2A-E153-4804-913F-0390086F4BE8}"/>
              </a:ext>
            </a:extLst>
          </p:cNvPr>
          <p:cNvSpPr txBox="1">
            <a:spLocks/>
          </p:cNvSpPr>
          <p:nvPr/>
        </p:nvSpPr>
        <p:spPr>
          <a:xfrm>
            <a:off x="8413367" y="1984442"/>
            <a:ext cx="3348218" cy="432000"/>
          </a:xfrm>
          <a:prstGeom prst="rect">
            <a:avLst/>
          </a:prstGeom>
        </p:spPr>
        <p:txBody>
          <a:bodyPr lIns="0" rIns="0"/>
          <a:lstStyle>
            <a:lvl1pPr marL="0" indent="0" algn="l" defTabSz="914400" rtl="0" eaLnBrk="1" latinLnBrk="0" hangingPunct="1">
              <a:lnSpc>
                <a:spcPct val="90000"/>
              </a:lnSpc>
              <a:spcBef>
                <a:spcPts val="1000"/>
              </a:spcBef>
              <a:buClr>
                <a:srgbClr val="004A7D"/>
              </a:buClr>
              <a:buSzPct val="110000"/>
              <a:buFont typeface="Wingdings" pitchFamily="2" charset="2"/>
              <a:buNone/>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de-DE" dirty="0">
                <a:solidFill>
                  <a:srgbClr val="004A7D"/>
                </a:solidFill>
              </a:rPr>
              <a:t>Energie und </a:t>
            </a:r>
            <a:br>
              <a:rPr lang="de-DE" dirty="0">
                <a:solidFill>
                  <a:srgbClr val="004A7D"/>
                </a:solidFill>
              </a:rPr>
            </a:br>
            <a:r>
              <a:rPr lang="de-DE" dirty="0">
                <a:solidFill>
                  <a:srgbClr val="004A7D"/>
                </a:solidFill>
              </a:rPr>
              <a:t>Energiesysteme</a:t>
            </a:r>
          </a:p>
        </p:txBody>
      </p:sp>
      <p:sp>
        <p:nvSpPr>
          <p:cNvPr id="18" name="Inhaltsplatzhalter 1">
            <a:extLst>
              <a:ext uri="{FF2B5EF4-FFF2-40B4-BE49-F238E27FC236}">
                <a16:creationId xmlns:a16="http://schemas.microsoft.com/office/drawing/2014/main" id="{53D39388-1888-482F-A447-0DAA9BB61416}"/>
              </a:ext>
            </a:extLst>
          </p:cNvPr>
          <p:cNvSpPr txBox="1">
            <a:spLocks/>
          </p:cNvSpPr>
          <p:nvPr/>
        </p:nvSpPr>
        <p:spPr>
          <a:xfrm>
            <a:off x="1864877" y="2184149"/>
            <a:ext cx="2871384" cy="432000"/>
          </a:xfrm>
          <a:prstGeom prst="rect">
            <a:avLst/>
          </a:prstGeom>
        </p:spPr>
        <p:txBody>
          <a:bodyPr lIns="0" rIns="0"/>
          <a:lstStyle>
            <a:lvl1pPr marL="0" indent="0" algn="l" defTabSz="914400" rtl="0" eaLnBrk="1" latinLnBrk="0" hangingPunct="1">
              <a:lnSpc>
                <a:spcPct val="90000"/>
              </a:lnSpc>
              <a:spcBef>
                <a:spcPts val="1000"/>
              </a:spcBef>
              <a:buClr>
                <a:srgbClr val="004A7D"/>
              </a:buClr>
              <a:buSzPct val="110000"/>
              <a:buFont typeface="Wingdings" pitchFamily="2" charset="2"/>
              <a:buNone/>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solidFill>
                  <a:srgbClr val="004A7D"/>
                </a:solidFill>
              </a:rPr>
              <a:t>Klima und Umwelt</a:t>
            </a:r>
          </a:p>
        </p:txBody>
      </p:sp>
      <p:sp>
        <p:nvSpPr>
          <p:cNvPr id="19" name="Inhaltsplatzhalter 1">
            <a:extLst>
              <a:ext uri="{FF2B5EF4-FFF2-40B4-BE49-F238E27FC236}">
                <a16:creationId xmlns:a16="http://schemas.microsoft.com/office/drawing/2014/main" id="{59214A9A-B35B-4446-A2E9-0A71F6B758CA}"/>
              </a:ext>
            </a:extLst>
          </p:cNvPr>
          <p:cNvSpPr txBox="1">
            <a:spLocks/>
          </p:cNvSpPr>
          <p:nvPr/>
        </p:nvSpPr>
        <p:spPr>
          <a:xfrm>
            <a:off x="8603901" y="3577805"/>
            <a:ext cx="2611637" cy="432000"/>
          </a:xfrm>
          <a:prstGeom prst="rect">
            <a:avLst/>
          </a:prstGeom>
        </p:spPr>
        <p:txBody>
          <a:bodyPr lIns="0" rIns="0"/>
          <a:lstStyle>
            <a:lvl1pPr marL="0" indent="0" algn="l" defTabSz="914400" rtl="0" eaLnBrk="1" latinLnBrk="0" hangingPunct="1">
              <a:lnSpc>
                <a:spcPct val="90000"/>
              </a:lnSpc>
              <a:spcBef>
                <a:spcPts val="1000"/>
              </a:spcBef>
              <a:buClr>
                <a:srgbClr val="004A7D"/>
              </a:buClr>
              <a:buSzPct val="110000"/>
              <a:buFont typeface="Wingdings" pitchFamily="2" charset="2"/>
              <a:buNone/>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solidFill>
                  <a:srgbClr val="004A7D"/>
                </a:solidFill>
              </a:rPr>
              <a:t>Robotik</a:t>
            </a:r>
            <a:r>
              <a:rPr lang="de-DE" sz="1400" b="1" dirty="0">
                <a:solidFill>
                  <a:srgbClr val="004A7D"/>
                </a:solidFill>
              </a:rPr>
              <a:t> u</a:t>
            </a:r>
            <a:r>
              <a:rPr lang="de-DE" dirty="0">
                <a:solidFill>
                  <a:srgbClr val="004A7D"/>
                </a:solidFill>
              </a:rPr>
              <a:t>nd </a:t>
            </a:r>
            <a:r>
              <a:rPr lang="de-DE" dirty="0" err="1">
                <a:solidFill>
                  <a:srgbClr val="004A7D"/>
                </a:solidFill>
              </a:rPr>
              <a:t>Ki</a:t>
            </a:r>
            <a:endParaRPr lang="de-DE" dirty="0">
              <a:solidFill>
                <a:srgbClr val="004A7D"/>
              </a:solidFill>
            </a:endParaRPr>
          </a:p>
        </p:txBody>
      </p:sp>
      <p:sp>
        <p:nvSpPr>
          <p:cNvPr id="20" name="Inhaltsplatzhalter 1">
            <a:extLst>
              <a:ext uri="{FF2B5EF4-FFF2-40B4-BE49-F238E27FC236}">
                <a16:creationId xmlns:a16="http://schemas.microsoft.com/office/drawing/2014/main" id="{3D4BC6F4-6940-4DE0-95B7-B71FE275D214}"/>
              </a:ext>
            </a:extLst>
          </p:cNvPr>
          <p:cNvSpPr txBox="1">
            <a:spLocks/>
          </p:cNvSpPr>
          <p:nvPr/>
        </p:nvSpPr>
        <p:spPr>
          <a:xfrm>
            <a:off x="1608863" y="4551088"/>
            <a:ext cx="2907347" cy="911536"/>
          </a:xfrm>
          <a:prstGeom prst="rect">
            <a:avLst/>
          </a:prstGeom>
        </p:spPr>
        <p:txBody>
          <a:bodyPr lIns="0" rIns="0"/>
          <a:lstStyle>
            <a:lvl1pPr marL="0" indent="0" algn="l" defTabSz="914400" rtl="0" eaLnBrk="1" latinLnBrk="0" hangingPunct="1">
              <a:lnSpc>
                <a:spcPct val="90000"/>
              </a:lnSpc>
              <a:spcBef>
                <a:spcPts val="1000"/>
              </a:spcBef>
              <a:buClr>
                <a:srgbClr val="004A7D"/>
              </a:buClr>
              <a:buSzPct val="110000"/>
              <a:buFont typeface="Wingdings" pitchFamily="2" charset="2"/>
              <a:buNone/>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solidFill>
                  <a:srgbClr val="004A7D"/>
                </a:solidFill>
              </a:rPr>
              <a:t>Rohstoffe, Materialien </a:t>
            </a:r>
            <a:br>
              <a:rPr lang="de-DE" dirty="0">
                <a:solidFill>
                  <a:srgbClr val="004A7D"/>
                </a:solidFill>
              </a:rPr>
            </a:br>
            <a:r>
              <a:rPr lang="de-DE" dirty="0">
                <a:solidFill>
                  <a:srgbClr val="004A7D"/>
                </a:solidFill>
              </a:rPr>
              <a:t>und Werkstoffe</a:t>
            </a:r>
          </a:p>
        </p:txBody>
      </p:sp>
      <p:sp>
        <p:nvSpPr>
          <p:cNvPr id="21" name="Inhaltsplatzhalter 1">
            <a:extLst>
              <a:ext uri="{FF2B5EF4-FFF2-40B4-BE49-F238E27FC236}">
                <a16:creationId xmlns:a16="http://schemas.microsoft.com/office/drawing/2014/main" id="{16D3DB86-FF38-44B1-AA4C-6A0BB2AF439E}"/>
              </a:ext>
            </a:extLst>
          </p:cNvPr>
          <p:cNvSpPr txBox="1">
            <a:spLocks/>
          </p:cNvSpPr>
          <p:nvPr/>
        </p:nvSpPr>
        <p:spPr>
          <a:xfrm>
            <a:off x="7651995" y="5006856"/>
            <a:ext cx="2475109" cy="432000"/>
          </a:xfrm>
          <a:prstGeom prst="rect">
            <a:avLst/>
          </a:prstGeom>
        </p:spPr>
        <p:txBody>
          <a:bodyPr lIns="0" rIns="0"/>
          <a:lstStyle>
            <a:lvl1pPr marL="0" indent="0" algn="l" defTabSz="914400" rtl="0" eaLnBrk="1" latinLnBrk="0" hangingPunct="1">
              <a:lnSpc>
                <a:spcPct val="90000"/>
              </a:lnSpc>
              <a:spcBef>
                <a:spcPts val="1000"/>
              </a:spcBef>
              <a:buClr>
                <a:srgbClr val="004A7D"/>
              </a:buClr>
              <a:buSzPct val="110000"/>
              <a:buFont typeface="Wingdings" pitchFamily="2" charset="2"/>
              <a:buNone/>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solidFill>
                  <a:srgbClr val="004A7D"/>
                </a:solidFill>
              </a:rPr>
              <a:t>Wirtschaft und Recht</a:t>
            </a:r>
          </a:p>
        </p:txBody>
      </p:sp>
      <p:sp>
        <p:nvSpPr>
          <p:cNvPr id="27" name="Inhaltsplatzhalter 1">
            <a:extLst>
              <a:ext uri="{FF2B5EF4-FFF2-40B4-BE49-F238E27FC236}">
                <a16:creationId xmlns:a16="http://schemas.microsoft.com/office/drawing/2014/main" id="{7B05031D-6EA1-436C-AB1C-066E5C1371DE}"/>
              </a:ext>
            </a:extLst>
          </p:cNvPr>
          <p:cNvSpPr txBox="1">
            <a:spLocks/>
          </p:cNvSpPr>
          <p:nvPr/>
        </p:nvSpPr>
        <p:spPr>
          <a:xfrm>
            <a:off x="1358695" y="3346816"/>
            <a:ext cx="2871383" cy="432000"/>
          </a:xfrm>
          <a:prstGeom prst="rect">
            <a:avLst/>
          </a:prstGeom>
        </p:spPr>
        <p:txBody>
          <a:bodyPr lIns="0" rIns="0"/>
          <a:lstStyle>
            <a:lvl1pPr marL="0" indent="0" algn="l" defTabSz="914400" rtl="0" eaLnBrk="1" latinLnBrk="0" hangingPunct="1">
              <a:lnSpc>
                <a:spcPct val="90000"/>
              </a:lnSpc>
              <a:spcBef>
                <a:spcPts val="1000"/>
              </a:spcBef>
              <a:buClr>
                <a:srgbClr val="004A7D"/>
              </a:buClr>
              <a:buSzPct val="110000"/>
              <a:buFont typeface="Wingdings" pitchFamily="2" charset="2"/>
              <a:buNone/>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solidFill>
                  <a:srgbClr val="004A7D"/>
                </a:solidFill>
              </a:rPr>
              <a:t>Technik / Technologien</a:t>
            </a:r>
          </a:p>
        </p:txBody>
      </p:sp>
      <p:cxnSp>
        <p:nvCxnSpPr>
          <p:cNvPr id="8" name="Gerader Verbinder 7">
            <a:extLst>
              <a:ext uri="{FF2B5EF4-FFF2-40B4-BE49-F238E27FC236}">
                <a16:creationId xmlns:a16="http://schemas.microsoft.com/office/drawing/2014/main" id="{1386D05E-83AF-424D-A32A-C04E134DAE9B}"/>
              </a:ext>
            </a:extLst>
          </p:cNvPr>
          <p:cNvCxnSpPr/>
          <p:nvPr/>
        </p:nvCxnSpPr>
        <p:spPr>
          <a:xfrm>
            <a:off x="1864877" y="2160297"/>
            <a:ext cx="2941634" cy="0"/>
          </a:xfrm>
          <a:prstGeom prst="line">
            <a:avLst/>
          </a:prstGeom>
          <a:ln>
            <a:solidFill>
              <a:schemeClr val="accent5">
                <a:lumMod val="50000"/>
              </a:schemeClr>
            </a:solidFill>
          </a:ln>
        </p:spPr>
        <p:style>
          <a:lnRef idx="1">
            <a:schemeClr val="dk1"/>
          </a:lnRef>
          <a:fillRef idx="0">
            <a:schemeClr val="dk1"/>
          </a:fillRef>
          <a:effectRef idx="0">
            <a:schemeClr val="dk1"/>
          </a:effectRef>
          <a:fontRef idx="minor">
            <a:schemeClr val="tx1"/>
          </a:fontRef>
        </p:style>
      </p:cxnSp>
      <p:cxnSp>
        <p:nvCxnSpPr>
          <p:cNvPr id="10" name="Gerader Verbinder 9">
            <a:extLst>
              <a:ext uri="{FF2B5EF4-FFF2-40B4-BE49-F238E27FC236}">
                <a16:creationId xmlns:a16="http://schemas.microsoft.com/office/drawing/2014/main" id="{DF20BB8F-E511-481B-BA0A-90637E3B5351}"/>
              </a:ext>
            </a:extLst>
          </p:cNvPr>
          <p:cNvCxnSpPr>
            <a:cxnSpLocks/>
          </p:cNvCxnSpPr>
          <p:nvPr/>
        </p:nvCxnSpPr>
        <p:spPr>
          <a:xfrm flipV="1">
            <a:off x="1379897" y="3332489"/>
            <a:ext cx="2915287" cy="9799"/>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C273C45F-BA8E-4D22-8B05-F39178C40F1D}"/>
              </a:ext>
            </a:extLst>
          </p:cNvPr>
          <p:cNvCxnSpPr>
            <a:cxnSpLocks/>
          </p:cNvCxnSpPr>
          <p:nvPr/>
        </p:nvCxnSpPr>
        <p:spPr>
          <a:xfrm flipV="1">
            <a:off x="1608863" y="4519370"/>
            <a:ext cx="3131478" cy="22291"/>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C3EC07FB-2E47-49E9-B04A-74553083D566}"/>
              </a:ext>
            </a:extLst>
          </p:cNvPr>
          <p:cNvCxnSpPr>
            <a:cxnSpLocks/>
          </p:cNvCxnSpPr>
          <p:nvPr/>
        </p:nvCxnSpPr>
        <p:spPr>
          <a:xfrm>
            <a:off x="6934452" y="1984442"/>
            <a:ext cx="3153024" cy="0"/>
          </a:xfrm>
          <a:prstGeom prst="line">
            <a:avLst/>
          </a:prstGeom>
          <a:ln>
            <a:solidFill>
              <a:schemeClr val="accent5">
                <a:lumMod val="50000"/>
              </a:schemeClr>
            </a:solidFill>
          </a:ln>
        </p:spPr>
        <p:style>
          <a:lnRef idx="1">
            <a:schemeClr val="dk1"/>
          </a:lnRef>
          <a:fillRef idx="0">
            <a:schemeClr val="dk1"/>
          </a:fillRef>
          <a:effectRef idx="0">
            <a:schemeClr val="dk1"/>
          </a:effectRef>
          <a:fontRef idx="minor">
            <a:schemeClr val="tx1"/>
          </a:fontRef>
        </p:style>
      </p:cxnSp>
      <p:cxnSp>
        <p:nvCxnSpPr>
          <p:cNvPr id="15" name="Gerader Verbinder 14">
            <a:extLst>
              <a:ext uri="{FF2B5EF4-FFF2-40B4-BE49-F238E27FC236}">
                <a16:creationId xmlns:a16="http://schemas.microsoft.com/office/drawing/2014/main" id="{0BF44FCC-E152-4B25-B49B-658E2244A633}"/>
              </a:ext>
            </a:extLst>
          </p:cNvPr>
          <p:cNvCxnSpPr>
            <a:cxnSpLocks/>
          </p:cNvCxnSpPr>
          <p:nvPr/>
        </p:nvCxnSpPr>
        <p:spPr>
          <a:xfrm>
            <a:off x="7548277" y="3534711"/>
            <a:ext cx="2539199" cy="0"/>
          </a:xfrm>
          <a:prstGeom prst="line">
            <a:avLst/>
          </a:prstGeom>
          <a:ln>
            <a:solidFill>
              <a:schemeClr val="accent5">
                <a:lumMod val="50000"/>
              </a:schemeClr>
            </a:solidFill>
          </a:ln>
        </p:spPr>
        <p:style>
          <a:lnRef idx="1">
            <a:schemeClr val="dk1"/>
          </a:lnRef>
          <a:fillRef idx="0">
            <a:schemeClr val="dk1"/>
          </a:fillRef>
          <a:effectRef idx="0">
            <a:schemeClr val="dk1"/>
          </a:effectRef>
          <a:fontRef idx="minor">
            <a:schemeClr val="tx1"/>
          </a:fontRef>
        </p:style>
      </p:cxnSp>
      <p:cxnSp>
        <p:nvCxnSpPr>
          <p:cNvPr id="24" name="Gerader Verbinder 23">
            <a:extLst>
              <a:ext uri="{FF2B5EF4-FFF2-40B4-BE49-F238E27FC236}">
                <a16:creationId xmlns:a16="http://schemas.microsoft.com/office/drawing/2014/main" id="{9339141C-230C-472A-BDC9-1828410AEC75}"/>
              </a:ext>
            </a:extLst>
          </p:cNvPr>
          <p:cNvCxnSpPr>
            <a:cxnSpLocks/>
          </p:cNvCxnSpPr>
          <p:nvPr/>
        </p:nvCxnSpPr>
        <p:spPr>
          <a:xfrm>
            <a:off x="6740137" y="4967272"/>
            <a:ext cx="3050556" cy="10937"/>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nvGrpSpPr>
          <p:cNvPr id="34" name="Gruppieren 33">
            <a:extLst>
              <a:ext uri="{FF2B5EF4-FFF2-40B4-BE49-F238E27FC236}">
                <a16:creationId xmlns:a16="http://schemas.microsoft.com/office/drawing/2014/main" id="{81FDD1FE-5287-4886-8F04-6DCB0170585F}"/>
              </a:ext>
            </a:extLst>
          </p:cNvPr>
          <p:cNvGrpSpPr>
            <a:grpSpLocks noChangeAspect="1"/>
          </p:cNvGrpSpPr>
          <p:nvPr/>
        </p:nvGrpSpPr>
        <p:grpSpPr>
          <a:xfrm>
            <a:off x="5172178" y="2135027"/>
            <a:ext cx="421922" cy="432000"/>
            <a:chOff x="1252984" y="11980725"/>
            <a:chExt cx="218624" cy="223475"/>
          </a:xfrm>
          <a:solidFill>
            <a:schemeClr val="bg1">
              <a:alpha val="95000"/>
            </a:schemeClr>
          </a:solidFill>
        </p:grpSpPr>
        <p:sp>
          <p:nvSpPr>
            <p:cNvPr id="35" name="Freihandform 78">
              <a:extLst>
                <a:ext uri="{FF2B5EF4-FFF2-40B4-BE49-F238E27FC236}">
                  <a16:creationId xmlns:a16="http://schemas.microsoft.com/office/drawing/2014/main" id="{F4935D19-6734-4608-BB25-6A77550AD87E}"/>
                </a:ext>
              </a:extLst>
            </p:cNvPr>
            <p:cNvSpPr/>
            <p:nvPr/>
          </p:nvSpPr>
          <p:spPr>
            <a:xfrm>
              <a:off x="1252984" y="12133975"/>
              <a:ext cx="218624" cy="70225"/>
            </a:xfrm>
            <a:custGeom>
              <a:avLst/>
              <a:gdLst>
                <a:gd name="connsiteX0" fmla="*/ 91541 w 218624"/>
                <a:gd name="connsiteY0" fmla="*/ 40005 h 70225"/>
                <a:gd name="connsiteX1" fmla="*/ 99732 w 218624"/>
                <a:gd name="connsiteY1" fmla="*/ 43434 h 70225"/>
                <a:gd name="connsiteX2" fmla="*/ 134022 w 218624"/>
                <a:gd name="connsiteY2" fmla="*/ 47530 h 70225"/>
                <a:gd name="connsiteX3" fmla="*/ 156501 w 218624"/>
                <a:gd name="connsiteY3" fmla="*/ 43815 h 70225"/>
                <a:gd name="connsiteX4" fmla="*/ 168693 w 218624"/>
                <a:gd name="connsiteY4" fmla="*/ 38005 h 70225"/>
                <a:gd name="connsiteX5" fmla="*/ 171836 w 218624"/>
                <a:gd name="connsiteY5" fmla="*/ 26003 h 70225"/>
                <a:gd name="connsiteX6" fmla="*/ 163931 w 218624"/>
                <a:gd name="connsiteY6" fmla="*/ 20193 h 70225"/>
                <a:gd name="connsiteX7" fmla="*/ 155453 w 218624"/>
                <a:gd name="connsiteY7" fmla="*/ 17716 h 70225"/>
                <a:gd name="connsiteX8" fmla="*/ 179742 w 218624"/>
                <a:gd name="connsiteY8" fmla="*/ 8763 h 70225"/>
                <a:gd name="connsiteX9" fmla="*/ 185457 w 218624"/>
                <a:gd name="connsiteY9" fmla="*/ 9430 h 70225"/>
                <a:gd name="connsiteX10" fmla="*/ 187743 w 218624"/>
                <a:gd name="connsiteY10" fmla="*/ 9049 h 70225"/>
                <a:gd name="connsiteX11" fmla="*/ 207841 w 218624"/>
                <a:gd name="connsiteY11" fmla="*/ 3238 h 70225"/>
                <a:gd name="connsiteX12" fmla="*/ 214223 w 218624"/>
                <a:gd name="connsiteY12" fmla="*/ 3238 h 70225"/>
                <a:gd name="connsiteX13" fmla="*/ 218604 w 218624"/>
                <a:gd name="connsiteY13" fmla="*/ 7429 h 70225"/>
                <a:gd name="connsiteX14" fmla="*/ 215651 w 218624"/>
                <a:gd name="connsiteY14" fmla="*/ 12954 h 70225"/>
                <a:gd name="connsiteX15" fmla="*/ 197935 w 218624"/>
                <a:gd name="connsiteY15" fmla="*/ 25051 h 70225"/>
                <a:gd name="connsiteX16" fmla="*/ 182981 w 218624"/>
                <a:gd name="connsiteY16" fmla="*/ 37528 h 70225"/>
                <a:gd name="connsiteX17" fmla="*/ 152882 w 218624"/>
                <a:gd name="connsiteY17" fmla="*/ 55435 h 70225"/>
                <a:gd name="connsiteX18" fmla="*/ 133832 w 218624"/>
                <a:gd name="connsiteY18" fmla="*/ 65246 h 70225"/>
                <a:gd name="connsiteX19" fmla="*/ 106019 w 218624"/>
                <a:gd name="connsiteY19" fmla="*/ 67913 h 70225"/>
                <a:gd name="connsiteX20" fmla="*/ 80873 w 218624"/>
                <a:gd name="connsiteY20" fmla="*/ 57531 h 70225"/>
                <a:gd name="connsiteX21" fmla="*/ 65347 w 218624"/>
                <a:gd name="connsiteY21" fmla="*/ 50863 h 70225"/>
                <a:gd name="connsiteX22" fmla="*/ 17150 w 218624"/>
                <a:gd name="connsiteY22" fmla="*/ 49625 h 70225"/>
                <a:gd name="connsiteX23" fmla="*/ 9816 w 218624"/>
                <a:gd name="connsiteY23" fmla="*/ 51340 h 70225"/>
                <a:gd name="connsiteX24" fmla="*/ 672 w 218624"/>
                <a:gd name="connsiteY24" fmla="*/ 44767 h 70225"/>
                <a:gd name="connsiteX25" fmla="*/ 482 w 218624"/>
                <a:gd name="connsiteY25" fmla="*/ 40005 h 70225"/>
                <a:gd name="connsiteX26" fmla="*/ 5 w 218624"/>
                <a:gd name="connsiteY26" fmla="*/ 21717 h 70225"/>
                <a:gd name="connsiteX27" fmla="*/ 12959 w 218624"/>
                <a:gd name="connsiteY27" fmla="*/ 7239 h 70225"/>
                <a:gd name="connsiteX28" fmla="*/ 56679 w 218624"/>
                <a:gd name="connsiteY28" fmla="*/ 1333 h 70225"/>
                <a:gd name="connsiteX29" fmla="*/ 89826 w 218624"/>
                <a:gd name="connsiteY29" fmla="*/ 2095 h 70225"/>
                <a:gd name="connsiteX30" fmla="*/ 99732 w 218624"/>
                <a:gd name="connsiteY30" fmla="*/ 6667 h 70225"/>
                <a:gd name="connsiteX31" fmla="*/ 102590 w 218624"/>
                <a:gd name="connsiteY31" fmla="*/ 9525 h 70225"/>
                <a:gd name="connsiteX32" fmla="*/ 112400 w 218624"/>
                <a:gd name="connsiteY32" fmla="*/ 16097 h 70225"/>
                <a:gd name="connsiteX33" fmla="*/ 129545 w 218624"/>
                <a:gd name="connsiteY33" fmla="*/ 18288 h 70225"/>
                <a:gd name="connsiteX34" fmla="*/ 157073 w 218624"/>
                <a:gd name="connsiteY34" fmla="*/ 22955 h 70225"/>
                <a:gd name="connsiteX35" fmla="*/ 161168 w 218624"/>
                <a:gd name="connsiteY35" fmla="*/ 24193 h 70225"/>
                <a:gd name="connsiteX36" fmla="*/ 165836 w 218624"/>
                <a:gd name="connsiteY36" fmla="*/ 30956 h 70225"/>
                <a:gd name="connsiteX37" fmla="*/ 161549 w 218624"/>
                <a:gd name="connsiteY37" fmla="*/ 36195 h 70225"/>
                <a:gd name="connsiteX38" fmla="*/ 153358 w 218624"/>
                <a:gd name="connsiteY38" fmla="*/ 38195 h 70225"/>
                <a:gd name="connsiteX39" fmla="*/ 98780 w 218624"/>
                <a:gd name="connsiteY39" fmla="*/ 40291 h 70225"/>
                <a:gd name="connsiteX40" fmla="*/ 91541 w 218624"/>
                <a:gd name="connsiteY40" fmla="*/ 39624 h 70225"/>
                <a:gd name="connsiteX41" fmla="*/ 91445 w 218624"/>
                <a:gd name="connsiteY41" fmla="*/ 40100 h 7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18624" h="70225">
                  <a:moveTo>
                    <a:pt x="91541" y="40005"/>
                  </a:moveTo>
                  <a:cubicBezTo>
                    <a:pt x="94208" y="41243"/>
                    <a:pt x="97160" y="42481"/>
                    <a:pt x="99732" y="43434"/>
                  </a:cubicBezTo>
                  <a:cubicBezTo>
                    <a:pt x="111162" y="46291"/>
                    <a:pt x="122687" y="47815"/>
                    <a:pt x="134022" y="47530"/>
                  </a:cubicBezTo>
                  <a:cubicBezTo>
                    <a:pt x="141166" y="47244"/>
                    <a:pt x="149738" y="46577"/>
                    <a:pt x="156501" y="43815"/>
                  </a:cubicBezTo>
                  <a:cubicBezTo>
                    <a:pt x="162026" y="42100"/>
                    <a:pt x="165359" y="40386"/>
                    <a:pt x="168693" y="38005"/>
                  </a:cubicBezTo>
                  <a:cubicBezTo>
                    <a:pt x="172598" y="35242"/>
                    <a:pt x="173551" y="30385"/>
                    <a:pt x="171836" y="26003"/>
                  </a:cubicBezTo>
                  <a:cubicBezTo>
                    <a:pt x="170408" y="22288"/>
                    <a:pt x="168979" y="21907"/>
                    <a:pt x="163931" y="20193"/>
                  </a:cubicBezTo>
                  <a:cubicBezTo>
                    <a:pt x="161930" y="19526"/>
                    <a:pt x="155168" y="17812"/>
                    <a:pt x="155453" y="17716"/>
                  </a:cubicBezTo>
                  <a:cubicBezTo>
                    <a:pt x="163264" y="14002"/>
                    <a:pt x="171074" y="10001"/>
                    <a:pt x="179742" y="8763"/>
                  </a:cubicBezTo>
                  <a:cubicBezTo>
                    <a:pt x="181552" y="8477"/>
                    <a:pt x="183552" y="9239"/>
                    <a:pt x="185457" y="9430"/>
                  </a:cubicBezTo>
                  <a:cubicBezTo>
                    <a:pt x="186219" y="9430"/>
                    <a:pt x="187076" y="9335"/>
                    <a:pt x="187743" y="9049"/>
                  </a:cubicBezTo>
                  <a:cubicBezTo>
                    <a:pt x="194411" y="7049"/>
                    <a:pt x="201078" y="4953"/>
                    <a:pt x="207841" y="3238"/>
                  </a:cubicBezTo>
                  <a:cubicBezTo>
                    <a:pt x="209841" y="2762"/>
                    <a:pt x="212127" y="2953"/>
                    <a:pt x="214223" y="3238"/>
                  </a:cubicBezTo>
                  <a:cubicBezTo>
                    <a:pt x="216890" y="3619"/>
                    <a:pt x="218414" y="5239"/>
                    <a:pt x="218604" y="7429"/>
                  </a:cubicBezTo>
                  <a:cubicBezTo>
                    <a:pt x="218795" y="9906"/>
                    <a:pt x="217652" y="11525"/>
                    <a:pt x="215651" y="12954"/>
                  </a:cubicBezTo>
                  <a:cubicBezTo>
                    <a:pt x="209746" y="16954"/>
                    <a:pt x="203650" y="20764"/>
                    <a:pt x="197935" y="25051"/>
                  </a:cubicBezTo>
                  <a:cubicBezTo>
                    <a:pt x="192791" y="28956"/>
                    <a:pt x="187743" y="33052"/>
                    <a:pt x="182981" y="37528"/>
                  </a:cubicBezTo>
                  <a:cubicBezTo>
                    <a:pt x="174218" y="45720"/>
                    <a:pt x="163740" y="50863"/>
                    <a:pt x="152882" y="55435"/>
                  </a:cubicBezTo>
                  <a:cubicBezTo>
                    <a:pt x="146309" y="58198"/>
                    <a:pt x="139928" y="61341"/>
                    <a:pt x="133832" y="65246"/>
                  </a:cubicBezTo>
                  <a:cubicBezTo>
                    <a:pt x="125164" y="70676"/>
                    <a:pt x="115734" y="71818"/>
                    <a:pt x="106019" y="67913"/>
                  </a:cubicBezTo>
                  <a:cubicBezTo>
                    <a:pt x="97637" y="64580"/>
                    <a:pt x="89255" y="60960"/>
                    <a:pt x="80873" y="57531"/>
                  </a:cubicBezTo>
                  <a:cubicBezTo>
                    <a:pt x="77539" y="56198"/>
                    <a:pt x="67061" y="51435"/>
                    <a:pt x="65347" y="50863"/>
                  </a:cubicBezTo>
                  <a:cubicBezTo>
                    <a:pt x="49440" y="45720"/>
                    <a:pt x="33343" y="45434"/>
                    <a:pt x="17150" y="49625"/>
                  </a:cubicBezTo>
                  <a:cubicBezTo>
                    <a:pt x="14674" y="50292"/>
                    <a:pt x="12293" y="50863"/>
                    <a:pt x="9816" y="51340"/>
                  </a:cubicBezTo>
                  <a:cubicBezTo>
                    <a:pt x="5149" y="52292"/>
                    <a:pt x="1244" y="49435"/>
                    <a:pt x="672" y="44767"/>
                  </a:cubicBezTo>
                  <a:cubicBezTo>
                    <a:pt x="482" y="43148"/>
                    <a:pt x="482" y="41624"/>
                    <a:pt x="482" y="40005"/>
                  </a:cubicBezTo>
                  <a:cubicBezTo>
                    <a:pt x="386" y="33909"/>
                    <a:pt x="196" y="27813"/>
                    <a:pt x="5" y="21717"/>
                  </a:cubicBezTo>
                  <a:cubicBezTo>
                    <a:pt x="-185" y="13525"/>
                    <a:pt x="4768" y="8191"/>
                    <a:pt x="12959" y="7239"/>
                  </a:cubicBezTo>
                  <a:cubicBezTo>
                    <a:pt x="27533" y="5429"/>
                    <a:pt x="42106" y="3238"/>
                    <a:pt x="56679" y="1333"/>
                  </a:cubicBezTo>
                  <a:cubicBezTo>
                    <a:pt x="67728" y="-190"/>
                    <a:pt x="78872" y="-952"/>
                    <a:pt x="89826" y="2095"/>
                  </a:cubicBezTo>
                  <a:cubicBezTo>
                    <a:pt x="93255" y="3048"/>
                    <a:pt x="96494" y="4953"/>
                    <a:pt x="99732" y="6667"/>
                  </a:cubicBezTo>
                  <a:cubicBezTo>
                    <a:pt x="100875" y="7239"/>
                    <a:pt x="102113" y="8382"/>
                    <a:pt x="102590" y="9525"/>
                  </a:cubicBezTo>
                  <a:cubicBezTo>
                    <a:pt x="104495" y="13906"/>
                    <a:pt x="108305" y="15335"/>
                    <a:pt x="112400" y="16097"/>
                  </a:cubicBezTo>
                  <a:cubicBezTo>
                    <a:pt x="118115" y="17145"/>
                    <a:pt x="123830" y="18288"/>
                    <a:pt x="129545" y="18288"/>
                  </a:cubicBezTo>
                  <a:cubicBezTo>
                    <a:pt x="139070" y="18288"/>
                    <a:pt x="148214" y="19907"/>
                    <a:pt x="157073" y="22955"/>
                  </a:cubicBezTo>
                  <a:cubicBezTo>
                    <a:pt x="158406" y="23431"/>
                    <a:pt x="159835" y="23717"/>
                    <a:pt x="161168" y="24193"/>
                  </a:cubicBezTo>
                  <a:cubicBezTo>
                    <a:pt x="164216" y="25336"/>
                    <a:pt x="165645" y="27813"/>
                    <a:pt x="165836" y="30956"/>
                  </a:cubicBezTo>
                  <a:cubicBezTo>
                    <a:pt x="165931" y="33814"/>
                    <a:pt x="163931" y="35433"/>
                    <a:pt x="161549" y="36195"/>
                  </a:cubicBezTo>
                  <a:cubicBezTo>
                    <a:pt x="158882" y="37148"/>
                    <a:pt x="156120" y="37910"/>
                    <a:pt x="153358" y="38195"/>
                  </a:cubicBezTo>
                  <a:cubicBezTo>
                    <a:pt x="135165" y="39624"/>
                    <a:pt x="116972" y="40957"/>
                    <a:pt x="98780" y="40291"/>
                  </a:cubicBezTo>
                  <a:cubicBezTo>
                    <a:pt x="96398" y="40291"/>
                    <a:pt x="93922" y="39814"/>
                    <a:pt x="91541" y="39624"/>
                  </a:cubicBezTo>
                  <a:cubicBezTo>
                    <a:pt x="91541" y="39814"/>
                    <a:pt x="91541" y="39910"/>
                    <a:pt x="91445" y="40100"/>
                  </a:cubicBezTo>
                </a:path>
              </a:pathLst>
            </a:custGeom>
            <a:grpFill/>
            <a:ln w="0" cap="flat">
              <a:noFill/>
              <a:prstDash val="solid"/>
              <a:miter/>
            </a:ln>
          </p:spPr>
          <p:txBody>
            <a:bodyPr rtlCol="0" anchor="ctr"/>
            <a:lstStyle/>
            <a:p>
              <a:endParaRPr lang="de-DE" dirty="0"/>
            </a:p>
          </p:txBody>
        </p:sp>
        <p:sp>
          <p:nvSpPr>
            <p:cNvPr id="36" name="Freihandform 79">
              <a:extLst>
                <a:ext uri="{FF2B5EF4-FFF2-40B4-BE49-F238E27FC236}">
                  <a16:creationId xmlns:a16="http://schemas.microsoft.com/office/drawing/2014/main" id="{59044377-6054-43B5-B489-E4D8E0C33D36}"/>
                </a:ext>
              </a:extLst>
            </p:cNvPr>
            <p:cNvSpPr/>
            <p:nvPr/>
          </p:nvSpPr>
          <p:spPr>
            <a:xfrm>
              <a:off x="1298507" y="11980725"/>
              <a:ext cx="155351" cy="188439"/>
            </a:xfrm>
            <a:custGeom>
              <a:avLst/>
              <a:gdLst>
                <a:gd name="connsiteX0" fmla="*/ 59829 w 155351"/>
                <a:gd name="connsiteY0" fmla="*/ 123913 h 188439"/>
                <a:gd name="connsiteX1" fmla="*/ 68211 w 155351"/>
                <a:gd name="connsiteY1" fmla="*/ 119531 h 188439"/>
                <a:gd name="connsiteX2" fmla="*/ 68211 w 155351"/>
                <a:gd name="connsiteY2" fmla="*/ 130771 h 188439"/>
                <a:gd name="connsiteX3" fmla="*/ 64687 w 155351"/>
                <a:gd name="connsiteY3" fmla="*/ 132009 h 188439"/>
                <a:gd name="connsiteX4" fmla="*/ 59638 w 155351"/>
                <a:gd name="connsiteY4" fmla="*/ 126770 h 188439"/>
                <a:gd name="connsiteX5" fmla="*/ 59924 w 155351"/>
                <a:gd name="connsiteY5" fmla="*/ 123913 h 188439"/>
                <a:gd name="connsiteX6" fmla="*/ 84689 w 155351"/>
                <a:gd name="connsiteY6" fmla="*/ 117626 h 188439"/>
                <a:gd name="connsiteX7" fmla="*/ 84213 w 155351"/>
                <a:gd name="connsiteY7" fmla="*/ 116483 h 188439"/>
                <a:gd name="connsiteX8" fmla="*/ 84213 w 155351"/>
                <a:gd name="connsiteY8" fmla="*/ 116293 h 188439"/>
                <a:gd name="connsiteX9" fmla="*/ 90118 w 155351"/>
                <a:gd name="connsiteY9" fmla="*/ 117817 h 188439"/>
                <a:gd name="connsiteX10" fmla="*/ 87832 w 155351"/>
                <a:gd name="connsiteY10" fmla="*/ 123437 h 188439"/>
                <a:gd name="connsiteX11" fmla="*/ 86023 w 155351"/>
                <a:gd name="connsiteY11" fmla="*/ 124294 h 188439"/>
                <a:gd name="connsiteX12" fmla="*/ 84784 w 155351"/>
                <a:gd name="connsiteY12" fmla="*/ 122675 h 188439"/>
                <a:gd name="connsiteX13" fmla="*/ 84594 w 155351"/>
                <a:gd name="connsiteY13" fmla="*/ 117722 h 188439"/>
                <a:gd name="connsiteX14" fmla="*/ 12109 w 155351"/>
                <a:gd name="connsiteY14" fmla="*/ 96767 h 188439"/>
                <a:gd name="connsiteX15" fmla="*/ 23634 w 155351"/>
                <a:gd name="connsiteY15" fmla="*/ 118388 h 188439"/>
                <a:gd name="connsiteX16" fmla="*/ 28301 w 155351"/>
                <a:gd name="connsiteY16" fmla="*/ 121913 h 188439"/>
                <a:gd name="connsiteX17" fmla="*/ 44779 w 155351"/>
                <a:gd name="connsiteY17" fmla="*/ 126294 h 188439"/>
                <a:gd name="connsiteX18" fmla="*/ 49542 w 155351"/>
                <a:gd name="connsiteY18" fmla="*/ 128485 h 188439"/>
                <a:gd name="connsiteX19" fmla="*/ 63544 w 155351"/>
                <a:gd name="connsiteY19" fmla="*/ 142677 h 188439"/>
                <a:gd name="connsiteX20" fmla="*/ 68401 w 155351"/>
                <a:gd name="connsiteY20" fmla="*/ 154583 h 188439"/>
                <a:gd name="connsiteX21" fmla="*/ 68401 w 155351"/>
                <a:gd name="connsiteY21" fmla="*/ 184492 h 188439"/>
                <a:gd name="connsiteX22" fmla="*/ 72402 w 155351"/>
                <a:gd name="connsiteY22" fmla="*/ 188397 h 188439"/>
                <a:gd name="connsiteX23" fmla="*/ 81070 w 155351"/>
                <a:gd name="connsiteY23" fmla="*/ 188397 h 188439"/>
                <a:gd name="connsiteX24" fmla="*/ 84880 w 155351"/>
                <a:gd name="connsiteY24" fmla="*/ 184587 h 188439"/>
                <a:gd name="connsiteX25" fmla="*/ 84880 w 155351"/>
                <a:gd name="connsiteY25" fmla="*/ 149059 h 188439"/>
                <a:gd name="connsiteX26" fmla="*/ 88404 w 155351"/>
                <a:gd name="connsiteY26" fmla="*/ 134771 h 188439"/>
                <a:gd name="connsiteX27" fmla="*/ 96024 w 155351"/>
                <a:gd name="connsiteY27" fmla="*/ 120103 h 188439"/>
                <a:gd name="connsiteX28" fmla="*/ 100786 w 155351"/>
                <a:gd name="connsiteY28" fmla="*/ 117912 h 188439"/>
                <a:gd name="connsiteX29" fmla="*/ 112216 w 155351"/>
                <a:gd name="connsiteY29" fmla="*/ 119531 h 188439"/>
                <a:gd name="connsiteX30" fmla="*/ 112597 w 155351"/>
                <a:gd name="connsiteY30" fmla="*/ 119627 h 188439"/>
                <a:gd name="connsiteX31" fmla="*/ 153174 w 155351"/>
                <a:gd name="connsiteY31" fmla="*/ 93052 h 188439"/>
                <a:gd name="connsiteX32" fmla="*/ 140506 w 155351"/>
                <a:gd name="connsiteY32" fmla="*/ 50094 h 188439"/>
                <a:gd name="connsiteX33" fmla="*/ 133838 w 155351"/>
                <a:gd name="connsiteY33" fmla="*/ 47141 h 188439"/>
                <a:gd name="connsiteX34" fmla="*/ 129361 w 155351"/>
                <a:gd name="connsiteY34" fmla="*/ 42093 h 188439"/>
                <a:gd name="connsiteX35" fmla="*/ 92119 w 155351"/>
                <a:gd name="connsiteY35" fmla="*/ 564 h 188439"/>
                <a:gd name="connsiteX36" fmla="*/ 38779 w 155351"/>
                <a:gd name="connsiteY36" fmla="*/ 21424 h 188439"/>
                <a:gd name="connsiteX37" fmla="*/ 34492 w 155351"/>
                <a:gd name="connsiteY37" fmla="*/ 23615 h 188439"/>
                <a:gd name="connsiteX38" fmla="*/ 13633 w 155351"/>
                <a:gd name="connsiteY38" fmla="*/ 29425 h 188439"/>
                <a:gd name="connsiteX39" fmla="*/ 2012 w 155351"/>
                <a:gd name="connsiteY39" fmla="*/ 63334 h 188439"/>
                <a:gd name="connsiteX40" fmla="*/ 1536 w 155351"/>
                <a:gd name="connsiteY40" fmla="*/ 74097 h 188439"/>
                <a:gd name="connsiteX41" fmla="*/ 12299 w 155351"/>
                <a:gd name="connsiteY41" fmla="*/ 96862 h 18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5351" h="188439">
                  <a:moveTo>
                    <a:pt x="59829" y="123913"/>
                  </a:moveTo>
                  <a:cubicBezTo>
                    <a:pt x="62305" y="122389"/>
                    <a:pt x="64972" y="121151"/>
                    <a:pt x="68211" y="119531"/>
                  </a:cubicBezTo>
                  <a:cubicBezTo>
                    <a:pt x="68211" y="123627"/>
                    <a:pt x="68401" y="127151"/>
                    <a:pt x="68211" y="130771"/>
                  </a:cubicBezTo>
                  <a:cubicBezTo>
                    <a:pt x="68020" y="132866"/>
                    <a:pt x="66401" y="133628"/>
                    <a:pt x="64687" y="132009"/>
                  </a:cubicBezTo>
                  <a:cubicBezTo>
                    <a:pt x="62877" y="130390"/>
                    <a:pt x="61162" y="128675"/>
                    <a:pt x="59638" y="126770"/>
                  </a:cubicBezTo>
                  <a:cubicBezTo>
                    <a:pt x="59162" y="126199"/>
                    <a:pt x="59353" y="124199"/>
                    <a:pt x="59924" y="123913"/>
                  </a:cubicBezTo>
                  <a:moveTo>
                    <a:pt x="84689" y="117626"/>
                  </a:moveTo>
                  <a:cubicBezTo>
                    <a:pt x="84689" y="117626"/>
                    <a:pt x="84499" y="116864"/>
                    <a:pt x="84213" y="116483"/>
                  </a:cubicBezTo>
                  <a:cubicBezTo>
                    <a:pt x="84213" y="116483"/>
                    <a:pt x="84213" y="116293"/>
                    <a:pt x="84213" y="116293"/>
                  </a:cubicBezTo>
                  <a:cubicBezTo>
                    <a:pt x="86499" y="118007"/>
                    <a:pt x="88404" y="118388"/>
                    <a:pt x="90118" y="117817"/>
                  </a:cubicBezTo>
                  <a:cubicBezTo>
                    <a:pt x="89356" y="119722"/>
                    <a:pt x="88690" y="121532"/>
                    <a:pt x="87832" y="123437"/>
                  </a:cubicBezTo>
                  <a:cubicBezTo>
                    <a:pt x="87642" y="123913"/>
                    <a:pt x="86499" y="124484"/>
                    <a:pt x="86023" y="124294"/>
                  </a:cubicBezTo>
                  <a:cubicBezTo>
                    <a:pt x="85546" y="124199"/>
                    <a:pt x="84880" y="123246"/>
                    <a:pt x="84784" y="122675"/>
                  </a:cubicBezTo>
                  <a:cubicBezTo>
                    <a:pt x="84594" y="121055"/>
                    <a:pt x="84975" y="119341"/>
                    <a:pt x="84594" y="117722"/>
                  </a:cubicBezTo>
                  <a:moveTo>
                    <a:pt x="12109" y="96767"/>
                  </a:moveTo>
                  <a:cubicBezTo>
                    <a:pt x="10394" y="106958"/>
                    <a:pt x="15252" y="115436"/>
                    <a:pt x="23634" y="118388"/>
                  </a:cubicBezTo>
                  <a:cubicBezTo>
                    <a:pt x="25158" y="119627"/>
                    <a:pt x="26682" y="120865"/>
                    <a:pt x="28301" y="121913"/>
                  </a:cubicBezTo>
                  <a:cubicBezTo>
                    <a:pt x="33349" y="125056"/>
                    <a:pt x="38969" y="125913"/>
                    <a:pt x="44779" y="126294"/>
                  </a:cubicBezTo>
                  <a:cubicBezTo>
                    <a:pt x="46494" y="126389"/>
                    <a:pt x="48399" y="127342"/>
                    <a:pt x="49542" y="128485"/>
                  </a:cubicBezTo>
                  <a:cubicBezTo>
                    <a:pt x="54304" y="133057"/>
                    <a:pt x="58781" y="138010"/>
                    <a:pt x="63544" y="142677"/>
                  </a:cubicBezTo>
                  <a:cubicBezTo>
                    <a:pt x="66973" y="146011"/>
                    <a:pt x="68401" y="149916"/>
                    <a:pt x="68401" y="154583"/>
                  </a:cubicBezTo>
                  <a:cubicBezTo>
                    <a:pt x="68401" y="164585"/>
                    <a:pt x="68401" y="174491"/>
                    <a:pt x="68401" y="184492"/>
                  </a:cubicBezTo>
                  <a:cubicBezTo>
                    <a:pt x="68401" y="187540"/>
                    <a:pt x="69354" y="188683"/>
                    <a:pt x="72402" y="188397"/>
                  </a:cubicBezTo>
                  <a:cubicBezTo>
                    <a:pt x="75259" y="188207"/>
                    <a:pt x="78212" y="188207"/>
                    <a:pt x="81070" y="188397"/>
                  </a:cubicBezTo>
                  <a:cubicBezTo>
                    <a:pt x="83927" y="188588"/>
                    <a:pt x="84975" y="187445"/>
                    <a:pt x="84880" y="184587"/>
                  </a:cubicBezTo>
                  <a:cubicBezTo>
                    <a:pt x="84784" y="172776"/>
                    <a:pt x="84880" y="160870"/>
                    <a:pt x="84880" y="149059"/>
                  </a:cubicBezTo>
                  <a:cubicBezTo>
                    <a:pt x="84880" y="143915"/>
                    <a:pt x="85927" y="139248"/>
                    <a:pt x="88404" y="134771"/>
                  </a:cubicBezTo>
                  <a:cubicBezTo>
                    <a:pt x="91071" y="129914"/>
                    <a:pt x="93643" y="125056"/>
                    <a:pt x="96024" y="120103"/>
                  </a:cubicBezTo>
                  <a:cubicBezTo>
                    <a:pt x="97167" y="117817"/>
                    <a:pt x="98215" y="117150"/>
                    <a:pt x="100786" y="117912"/>
                  </a:cubicBezTo>
                  <a:cubicBezTo>
                    <a:pt x="104596" y="119055"/>
                    <a:pt x="108502" y="119531"/>
                    <a:pt x="112216" y="119531"/>
                  </a:cubicBezTo>
                  <a:cubicBezTo>
                    <a:pt x="112312" y="119531"/>
                    <a:pt x="112407" y="119531"/>
                    <a:pt x="112597" y="119627"/>
                  </a:cubicBezTo>
                  <a:cubicBezTo>
                    <a:pt x="128695" y="124770"/>
                    <a:pt x="146887" y="112864"/>
                    <a:pt x="153174" y="93052"/>
                  </a:cubicBezTo>
                  <a:cubicBezTo>
                    <a:pt x="158794" y="75431"/>
                    <a:pt x="153174" y="57524"/>
                    <a:pt x="140506" y="50094"/>
                  </a:cubicBezTo>
                  <a:cubicBezTo>
                    <a:pt x="138601" y="48761"/>
                    <a:pt x="136315" y="47713"/>
                    <a:pt x="133838" y="47141"/>
                  </a:cubicBezTo>
                  <a:cubicBezTo>
                    <a:pt x="130790" y="46475"/>
                    <a:pt x="129647" y="45522"/>
                    <a:pt x="129361" y="42093"/>
                  </a:cubicBezTo>
                  <a:cubicBezTo>
                    <a:pt x="127552" y="20471"/>
                    <a:pt x="112788" y="3136"/>
                    <a:pt x="92119" y="564"/>
                  </a:cubicBezTo>
                  <a:cubicBezTo>
                    <a:pt x="71068" y="-2008"/>
                    <a:pt x="52495" y="4088"/>
                    <a:pt x="38779" y="21424"/>
                  </a:cubicBezTo>
                  <a:cubicBezTo>
                    <a:pt x="37826" y="22567"/>
                    <a:pt x="35921" y="23615"/>
                    <a:pt x="34492" y="23615"/>
                  </a:cubicBezTo>
                  <a:cubicBezTo>
                    <a:pt x="27063" y="23900"/>
                    <a:pt x="20014" y="25615"/>
                    <a:pt x="13633" y="29425"/>
                  </a:cubicBezTo>
                  <a:cubicBezTo>
                    <a:pt x="2107" y="36378"/>
                    <a:pt x="-2369" y="49046"/>
                    <a:pt x="2012" y="63334"/>
                  </a:cubicBezTo>
                  <a:cubicBezTo>
                    <a:pt x="3155" y="67144"/>
                    <a:pt x="3441" y="70097"/>
                    <a:pt x="1536" y="74097"/>
                  </a:cubicBezTo>
                  <a:cubicBezTo>
                    <a:pt x="-2846" y="83146"/>
                    <a:pt x="2584" y="93909"/>
                    <a:pt x="12299" y="96862"/>
                  </a:cubicBezTo>
                </a:path>
              </a:pathLst>
            </a:custGeom>
            <a:grpFill/>
            <a:ln w="0" cap="flat">
              <a:noFill/>
              <a:prstDash val="solid"/>
              <a:miter/>
            </a:ln>
          </p:spPr>
          <p:txBody>
            <a:bodyPr rtlCol="0" anchor="ctr"/>
            <a:lstStyle/>
            <a:p>
              <a:endParaRPr lang="de-DE" dirty="0"/>
            </a:p>
          </p:txBody>
        </p:sp>
      </p:grpSp>
      <p:grpSp>
        <p:nvGrpSpPr>
          <p:cNvPr id="37" name="Gruppieren 36">
            <a:extLst>
              <a:ext uri="{FF2B5EF4-FFF2-40B4-BE49-F238E27FC236}">
                <a16:creationId xmlns:a16="http://schemas.microsoft.com/office/drawing/2014/main" id="{CA8225AD-635F-4D45-A19A-CDF6908624AE}"/>
              </a:ext>
            </a:extLst>
          </p:cNvPr>
          <p:cNvGrpSpPr>
            <a:grpSpLocks noChangeAspect="1"/>
          </p:cNvGrpSpPr>
          <p:nvPr/>
        </p:nvGrpSpPr>
        <p:grpSpPr>
          <a:xfrm>
            <a:off x="4637286" y="3222740"/>
            <a:ext cx="443663" cy="432000"/>
            <a:chOff x="6076504" y="8341127"/>
            <a:chExt cx="237506" cy="225099"/>
          </a:xfrm>
          <a:solidFill>
            <a:schemeClr val="bg1">
              <a:alpha val="95000"/>
            </a:schemeClr>
          </a:solidFill>
        </p:grpSpPr>
        <p:sp>
          <p:nvSpPr>
            <p:cNvPr id="38" name="Freihandform 432">
              <a:extLst>
                <a:ext uri="{FF2B5EF4-FFF2-40B4-BE49-F238E27FC236}">
                  <a16:creationId xmlns:a16="http://schemas.microsoft.com/office/drawing/2014/main" id="{11FA67A2-FD80-445A-BA5A-0A6B54A2E50C}"/>
                </a:ext>
              </a:extLst>
            </p:cNvPr>
            <p:cNvSpPr/>
            <p:nvPr/>
          </p:nvSpPr>
          <p:spPr>
            <a:xfrm>
              <a:off x="6169516" y="8341127"/>
              <a:ext cx="102108" cy="92606"/>
            </a:xfrm>
            <a:custGeom>
              <a:avLst/>
              <a:gdLst>
                <a:gd name="connsiteX0" fmla="*/ 8858 w 102108"/>
                <a:gd name="connsiteY0" fmla="*/ 7644 h 92606"/>
                <a:gd name="connsiteX1" fmla="*/ 41910 w 102108"/>
                <a:gd name="connsiteY1" fmla="*/ 63746 h 92606"/>
                <a:gd name="connsiteX2" fmla="*/ 41148 w 102108"/>
                <a:gd name="connsiteY2" fmla="*/ 66223 h 92606"/>
                <a:gd name="connsiteX3" fmla="*/ 25051 w 102108"/>
                <a:gd name="connsiteY3" fmla="*/ 75176 h 92606"/>
                <a:gd name="connsiteX4" fmla="*/ 23241 w 102108"/>
                <a:gd name="connsiteY4" fmla="*/ 76319 h 92606"/>
                <a:gd name="connsiteX5" fmla="*/ 85249 w 102108"/>
                <a:gd name="connsiteY5" fmla="*/ 92607 h 92606"/>
                <a:gd name="connsiteX6" fmla="*/ 102108 w 102108"/>
                <a:gd name="connsiteY6" fmla="*/ 32314 h 92606"/>
                <a:gd name="connsiteX7" fmla="*/ 82391 w 102108"/>
                <a:gd name="connsiteY7" fmla="*/ 43172 h 92606"/>
                <a:gd name="connsiteX8" fmla="*/ 81248 w 102108"/>
                <a:gd name="connsiteY8" fmla="*/ 41267 h 92606"/>
                <a:gd name="connsiteX9" fmla="*/ 61722 w 102108"/>
                <a:gd name="connsiteY9" fmla="*/ 8215 h 92606"/>
                <a:gd name="connsiteX10" fmla="*/ 47339 w 102108"/>
                <a:gd name="connsiteY10" fmla="*/ 119 h 92606"/>
                <a:gd name="connsiteX11" fmla="*/ 4477 w 102108"/>
                <a:gd name="connsiteY11" fmla="*/ 24 h 92606"/>
                <a:gd name="connsiteX12" fmla="*/ 0 w 102108"/>
                <a:gd name="connsiteY12" fmla="*/ 595 h 92606"/>
                <a:gd name="connsiteX13" fmla="*/ 0 w 102108"/>
                <a:gd name="connsiteY13" fmla="*/ 1072 h 92606"/>
                <a:gd name="connsiteX14" fmla="*/ 8858 w 102108"/>
                <a:gd name="connsiteY14" fmla="*/ 7739 h 92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108" h="92606">
                  <a:moveTo>
                    <a:pt x="8858" y="7644"/>
                  </a:moveTo>
                  <a:cubicBezTo>
                    <a:pt x="19907" y="26313"/>
                    <a:pt x="30861" y="45077"/>
                    <a:pt x="41910" y="63746"/>
                  </a:cubicBezTo>
                  <a:cubicBezTo>
                    <a:pt x="42672" y="64984"/>
                    <a:pt x="42482" y="65556"/>
                    <a:pt x="41148" y="66223"/>
                  </a:cubicBezTo>
                  <a:cubicBezTo>
                    <a:pt x="35719" y="69175"/>
                    <a:pt x="30385" y="72128"/>
                    <a:pt x="25051" y="75176"/>
                  </a:cubicBezTo>
                  <a:cubicBezTo>
                    <a:pt x="24575" y="75462"/>
                    <a:pt x="24098" y="75748"/>
                    <a:pt x="23241" y="76319"/>
                  </a:cubicBezTo>
                  <a:cubicBezTo>
                    <a:pt x="44101" y="81844"/>
                    <a:pt x="64675" y="87178"/>
                    <a:pt x="85249" y="92607"/>
                  </a:cubicBezTo>
                  <a:cubicBezTo>
                    <a:pt x="90869" y="72604"/>
                    <a:pt x="96488" y="52697"/>
                    <a:pt x="102108" y="32314"/>
                  </a:cubicBezTo>
                  <a:cubicBezTo>
                    <a:pt x="95250" y="36028"/>
                    <a:pt x="88868" y="39553"/>
                    <a:pt x="82391" y="43172"/>
                  </a:cubicBezTo>
                  <a:cubicBezTo>
                    <a:pt x="81915" y="42410"/>
                    <a:pt x="81534" y="41839"/>
                    <a:pt x="81248" y="41267"/>
                  </a:cubicBezTo>
                  <a:cubicBezTo>
                    <a:pt x="74771" y="30218"/>
                    <a:pt x="68294" y="19169"/>
                    <a:pt x="61722" y="8215"/>
                  </a:cubicBezTo>
                  <a:cubicBezTo>
                    <a:pt x="58579" y="2977"/>
                    <a:pt x="53626" y="119"/>
                    <a:pt x="47339" y="119"/>
                  </a:cubicBezTo>
                  <a:cubicBezTo>
                    <a:pt x="33052" y="-71"/>
                    <a:pt x="18764" y="24"/>
                    <a:pt x="4477" y="24"/>
                  </a:cubicBezTo>
                  <a:cubicBezTo>
                    <a:pt x="2953" y="24"/>
                    <a:pt x="1524" y="405"/>
                    <a:pt x="0" y="595"/>
                  </a:cubicBezTo>
                  <a:cubicBezTo>
                    <a:pt x="0" y="786"/>
                    <a:pt x="0" y="881"/>
                    <a:pt x="0" y="1072"/>
                  </a:cubicBezTo>
                  <a:cubicBezTo>
                    <a:pt x="4191" y="1738"/>
                    <a:pt x="6858" y="4405"/>
                    <a:pt x="8858" y="7739"/>
                  </a:cubicBezTo>
                </a:path>
              </a:pathLst>
            </a:custGeom>
            <a:grpFill/>
            <a:ln w="0" cap="flat">
              <a:noFill/>
              <a:prstDash val="solid"/>
              <a:miter/>
            </a:ln>
          </p:spPr>
          <p:txBody>
            <a:bodyPr rtlCol="0" anchor="ctr"/>
            <a:lstStyle/>
            <a:p>
              <a:endParaRPr lang="de-DE" dirty="0"/>
            </a:p>
          </p:txBody>
        </p:sp>
        <p:sp>
          <p:nvSpPr>
            <p:cNvPr id="39" name="Freihandform 433">
              <a:extLst>
                <a:ext uri="{FF2B5EF4-FFF2-40B4-BE49-F238E27FC236}">
                  <a16:creationId xmlns:a16="http://schemas.microsoft.com/office/drawing/2014/main" id="{E4CD1C22-259C-4A91-A1E8-72C0B47605E7}"/>
                </a:ext>
              </a:extLst>
            </p:cNvPr>
            <p:cNvSpPr/>
            <p:nvPr/>
          </p:nvSpPr>
          <p:spPr>
            <a:xfrm>
              <a:off x="6189233" y="8478311"/>
              <a:ext cx="124777" cy="87915"/>
            </a:xfrm>
            <a:custGeom>
              <a:avLst/>
              <a:gdLst>
                <a:gd name="connsiteX0" fmla="*/ 113157 w 124777"/>
                <a:gd name="connsiteY0" fmla="*/ 21145 h 87915"/>
                <a:gd name="connsiteX1" fmla="*/ 47149 w 124777"/>
                <a:gd name="connsiteY1" fmla="*/ 21527 h 87915"/>
                <a:gd name="connsiteX2" fmla="*/ 45339 w 124777"/>
                <a:gd name="connsiteY2" fmla="*/ 19717 h 87915"/>
                <a:gd name="connsiteX3" fmla="*/ 45339 w 124777"/>
                <a:gd name="connsiteY3" fmla="*/ 8001 h 87915"/>
                <a:gd name="connsiteX4" fmla="*/ 45339 w 124777"/>
                <a:gd name="connsiteY4" fmla="*/ 95 h 87915"/>
                <a:gd name="connsiteX5" fmla="*/ 44863 w 124777"/>
                <a:gd name="connsiteY5" fmla="*/ 0 h 87915"/>
                <a:gd name="connsiteX6" fmla="*/ 0 w 124777"/>
                <a:gd name="connsiteY6" fmla="*/ 44101 h 87915"/>
                <a:gd name="connsiteX7" fmla="*/ 45910 w 124777"/>
                <a:gd name="connsiteY7" fmla="*/ 87916 h 87915"/>
                <a:gd name="connsiteX8" fmla="*/ 45910 w 124777"/>
                <a:gd name="connsiteY8" fmla="*/ 85249 h 87915"/>
                <a:gd name="connsiteX9" fmla="*/ 45910 w 124777"/>
                <a:gd name="connsiteY9" fmla="*/ 68199 h 87915"/>
                <a:gd name="connsiteX10" fmla="*/ 48292 w 124777"/>
                <a:gd name="connsiteY10" fmla="*/ 65818 h 87915"/>
                <a:gd name="connsiteX11" fmla="*/ 87058 w 124777"/>
                <a:gd name="connsiteY11" fmla="*/ 65532 h 87915"/>
                <a:gd name="connsiteX12" fmla="*/ 101917 w 124777"/>
                <a:gd name="connsiteY12" fmla="*/ 57245 h 87915"/>
                <a:gd name="connsiteX13" fmla="*/ 122873 w 124777"/>
                <a:gd name="connsiteY13" fmla="*/ 21527 h 87915"/>
                <a:gd name="connsiteX14" fmla="*/ 124778 w 124777"/>
                <a:gd name="connsiteY14" fmla="*/ 17145 h 87915"/>
                <a:gd name="connsiteX15" fmla="*/ 124396 w 124777"/>
                <a:gd name="connsiteY15" fmla="*/ 16859 h 87915"/>
                <a:gd name="connsiteX16" fmla="*/ 113252 w 124777"/>
                <a:gd name="connsiteY16" fmla="*/ 21241 h 87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4777" h="87915">
                  <a:moveTo>
                    <a:pt x="113157" y="21145"/>
                  </a:moveTo>
                  <a:cubicBezTo>
                    <a:pt x="91154" y="21241"/>
                    <a:pt x="69151" y="21336"/>
                    <a:pt x="47149" y="21527"/>
                  </a:cubicBezTo>
                  <a:cubicBezTo>
                    <a:pt x="45625" y="21527"/>
                    <a:pt x="45339" y="20955"/>
                    <a:pt x="45339" y="19717"/>
                  </a:cubicBezTo>
                  <a:cubicBezTo>
                    <a:pt x="45339" y="15811"/>
                    <a:pt x="45339" y="11906"/>
                    <a:pt x="45339" y="8001"/>
                  </a:cubicBezTo>
                  <a:cubicBezTo>
                    <a:pt x="45339" y="5334"/>
                    <a:pt x="45339" y="2667"/>
                    <a:pt x="45339" y="95"/>
                  </a:cubicBezTo>
                  <a:cubicBezTo>
                    <a:pt x="45148" y="95"/>
                    <a:pt x="44958" y="95"/>
                    <a:pt x="44863" y="0"/>
                  </a:cubicBezTo>
                  <a:cubicBezTo>
                    <a:pt x="29908" y="14668"/>
                    <a:pt x="15049" y="29337"/>
                    <a:pt x="0" y="44101"/>
                  </a:cubicBezTo>
                  <a:cubicBezTo>
                    <a:pt x="15335" y="58674"/>
                    <a:pt x="30385" y="73057"/>
                    <a:pt x="45910" y="87916"/>
                  </a:cubicBezTo>
                  <a:lnTo>
                    <a:pt x="45910" y="85249"/>
                  </a:lnTo>
                  <a:cubicBezTo>
                    <a:pt x="45910" y="79534"/>
                    <a:pt x="45910" y="73914"/>
                    <a:pt x="45910" y="68199"/>
                  </a:cubicBezTo>
                  <a:cubicBezTo>
                    <a:pt x="45910" y="65913"/>
                    <a:pt x="45910" y="65913"/>
                    <a:pt x="48292" y="65818"/>
                  </a:cubicBezTo>
                  <a:cubicBezTo>
                    <a:pt x="61246" y="65723"/>
                    <a:pt x="74200" y="65627"/>
                    <a:pt x="87058" y="65532"/>
                  </a:cubicBezTo>
                  <a:cubicBezTo>
                    <a:pt x="93631" y="65532"/>
                    <a:pt x="98679" y="62675"/>
                    <a:pt x="101917" y="57245"/>
                  </a:cubicBezTo>
                  <a:cubicBezTo>
                    <a:pt x="108966" y="45339"/>
                    <a:pt x="115919" y="33433"/>
                    <a:pt x="122873" y="21527"/>
                  </a:cubicBezTo>
                  <a:cubicBezTo>
                    <a:pt x="123634" y="20193"/>
                    <a:pt x="124111" y="18669"/>
                    <a:pt x="124778" y="17145"/>
                  </a:cubicBezTo>
                  <a:cubicBezTo>
                    <a:pt x="124682" y="17145"/>
                    <a:pt x="124587" y="16955"/>
                    <a:pt x="124396" y="16859"/>
                  </a:cubicBezTo>
                  <a:cubicBezTo>
                    <a:pt x="121539" y="20383"/>
                    <a:pt x="117538" y="21241"/>
                    <a:pt x="113252" y="21241"/>
                  </a:cubicBezTo>
                </a:path>
              </a:pathLst>
            </a:custGeom>
            <a:grpFill/>
            <a:ln w="0" cap="flat">
              <a:noFill/>
              <a:prstDash val="solid"/>
              <a:miter/>
            </a:ln>
          </p:spPr>
          <p:txBody>
            <a:bodyPr rtlCol="0" anchor="ctr"/>
            <a:lstStyle/>
            <a:p>
              <a:endParaRPr lang="de-DE" dirty="0"/>
            </a:p>
          </p:txBody>
        </p:sp>
        <p:sp>
          <p:nvSpPr>
            <p:cNvPr id="40" name="Freihandform 434">
              <a:extLst>
                <a:ext uri="{FF2B5EF4-FFF2-40B4-BE49-F238E27FC236}">
                  <a16:creationId xmlns:a16="http://schemas.microsoft.com/office/drawing/2014/main" id="{E2385773-AC3F-447C-AC04-17266B3B161A}"/>
                </a:ext>
              </a:extLst>
            </p:cNvPr>
            <p:cNvSpPr/>
            <p:nvPr/>
          </p:nvSpPr>
          <p:spPr>
            <a:xfrm>
              <a:off x="6076504" y="8422685"/>
              <a:ext cx="82248" cy="117824"/>
            </a:xfrm>
            <a:custGeom>
              <a:avLst/>
              <a:gdLst>
                <a:gd name="connsiteX0" fmla="*/ 28433 w 82248"/>
                <a:gd name="connsiteY0" fmla="*/ 106299 h 117824"/>
                <a:gd name="connsiteX1" fmla="*/ 61675 w 82248"/>
                <a:gd name="connsiteY1" fmla="*/ 50768 h 117824"/>
                <a:gd name="connsiteX2" fmla="*/ 64247 w 82248"/>
                <a:gd name="connsiteY2" fmla="*/ 50197 h 117824"/>
                <a:gd name="connsiteX3" fmla="*/ 79772 w 82248"/>
                <a:gd name="connsiteY3" fmla="*/ 58960 h 117824"/>
                <a:gd name="connsiteX4" fmla="*/ 82249 w 82248"/>
                <a:gd name="connsiteY4" fmla="*/ 60293 h 117824"/>
                <a:gd name="connsiteX5" fmla="*/ 65580 w 82248"/>
                <a:gd name="connsiteY5" fmla="*/ 0 h 117824"/>
                <a:gd name="connsiteX6" fmla="*/ 3382 w 82248"/>
                <a:gd name="connsiteY6" fmla="*/ 16193 h 117824"/>
                <a:gd name="connsiteX7" fmla="*/ 23003 w 82248"/>
                <a:gd name="connsiteY7" fmla="*/ 27242 h 117824"/>
                <a:gd name="connsiteX8" fmla="*/ 21956 w 82248"/>
                <a:gd name="connsiteY8" fmla="*/ 29146 h 117824"/>
                <a:gd name="connsiteX9" fmla="*/ 2334 w 82248"/>
                <a:gd name="connsiteY9" fmla="*/ 62103 h 117824"/>
                <a:gd name="connsiteX10" fmla="*/ 2239 w 82248"/>
                <a:gd name="connsiteY10" fmla="*/ 78105 h 117824"/>
                <a:gd name="connsiteX11" fmla="*/ 23765 w 82248"/>
                <a:gd name="connsiteY11" fmla="*/ 114205 h 117824"/>
                <a:gd name="connsiteX12" fmla="*/ 26623 w 82248"/>
                <a:gd name="connsiteY12" fmla="*/ 117824 h 117824"/>
                <a:gd name="connsiteX13" fmla="*/ 27004 w 82248"/>
                <a:gd name="connsiteY13" fmla="*/ 117634 h 117824"/>
                <a:gd name="connsiteX14" fmla="*/ 28623 w 82248"/>
                <a:gd name="connsiteY14" fmla="*/ 106394 h 117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248" h="117824">
                  <a:moveTo>
                    <a:pt x="28433" y="106299"/>
                  </a:moveTo>
                  <a:cubicBezTo>
                    <a:pt x="39482" y="87820"/>
                    <a:pt x="50626" y="69247"/>
                    <a:pt x="61675" y="50768"/>
                  </a:cubicBezTo>
                  <a:cubicBezTo>
                    <a:pt x="62437" y="49435"/>
                    <a:pt x="63104" y="49530"/>
                    <a:pt x="64247" y="50197"/>
                  </a:cubicBezTo>
                  <a:cubicBezTo>
                    <a:pt x="69390" y="53150"/>
                    <a:pt x="74629" y="56007"/>
                    <a:pt x="79772" y="58960"/>
                  </a:cubicBezTo>
                  <a:cubicBezTo>
                    <a:pt x="80439" y="59341"/>
                    <a:pt x="81106" y="59722"/>
                    <a:pt x="82249" y="60293"/>
                  </a:cubicBezTo>
                  <a:cubicBezTo>
                    <a:pt x="76629" y="40005"/>
                    <a:pt x="71105" y="20098"/>
                    <a:pt x="65580" y="0"/>
                  </a:cubicBezTo>
                  <a:cubicBezTo>
                    <a:pt x="44911" y="5429"/>
                    <a:pt x="24337" y="10668"/>
                    <a:pt x="3382" y="16193"/>
                  </a:cubicBezTo>
                  <a:cubicBezTo>
                    <a:pt x="10145" y="20003"/>
                    <a:pt x="16526" y="23622"/>
                    <a:pt x="23003" y="27242"/>
                  </a:cubicBezTo>
                  <a:cubicBezTo>
                    <a:pt x="22622" y="28004"/>
                    <a:pt x="22241" y="28575"/>
                    <a:pt x="21956" y="29146"/>
                  </a:cubicBezTo>
                  <a:cubicBezTo>
                    <a:pt x="15383" y="40100"/>
                    <a:pt x="8811" y="51054"/>
                    <a:pt x="2334" y="62103"/>
                  </a:cubicBezTo>
                  <a:cubicBezTo>
                    <a:pt x="-714" y="67342"/>
                    <a:pt x="-809" y="72866"/>
                    <a:pt x="2239" y="78105"/>
                  </a:cubicBezTo>
                  <a:cubicBezTo>
                    <a:pt x="9287" y="90202"/>
                    <a:pt x="16526" y="102203"/>
                    <a:pt x="23765" y="114205"/>
                  </a:cubicBezTo>
                  <a:cubicBezTo>
                    <a:pt x="24527" y="115538"/>
                    <a:pt x="25670" y="116586"/>
                    <a:pt x="26623" y="117824"/>
                  </a:cubicBezTo>
                  <a:cubicBezTo>
                    <a:pt x="26813" y="117824"/>
                    <a:pt x="26909" y="117729"/>
                    <a:pt x="27004" y="117634"/>
                  </a:cubicBezTo>
                  <a:cubicBezTo>
                    <a:pt x="25385" y="113538"/>
                    <a:pt x="26432" y="109919"/>
                    <a:pt x="28623" y="106394"/>
                  </a:cubicBezTo>
                </a:path>
              </a:pathLst>
            </a:custGeom>
            <a:grpFill/>
            <a:ln w="0" cap="flat">
              <a:noFill/>
              <a:prstDash val="solid"/>
              <a:miter/>
            </a:ln>
          </p:spPr>
          <p:txBody>
            <a:bodyPr rtlCol="0" anchor="ctr"/>
            <a:lstStyle/>
            <a:p>
              <a:endParaRPr lang="de-DE" dirty="0"/>
            </a:p>
          </p:txBody>
        </p:sp>
        <p:sp>
          <p:nvSpPr>
            <p:cNvPr id="41" name="Freihandform 435">
              <a:extLst>
                <a:ext uri="{FF2B5EF4-FFF2-40B4-BE49-F238E27FC236}">
                  <a16:creationId xmlns:a16="http://schemas.microsoft.com/office/drawing/2014/main" id="{CA71EAFF-C067-410F-BF82-B0324775BB4D}"/>
                </a:ext>
              </a:extLst>
            </p:cNvPr>
            <p:cNvSpPr/>
            <p:nvPr/>
          </p:nvSpPr>
          <p:spPr>
            <a:xfrm>
              <a:off x="6103361" y="8500314"/>
              <a:ext cx="72822" cy="44386"/>
            </a:xfrm>
            <a:custGeom>
              <a:avLst/>
              <a:gdLst>
                <a:gd name="connsiteX0" fmla="*/ 21197 w 72822"/>
                <a:gd name="connsiteY0" fmla="*/ 0 h 44386"/>
                <a:gd name="connsiteX1" fmla="*/ 18911 w 72822"/>
                <a:gd name="connsiteY1" fmla="*/ 1429 h 44386"/>
                <a:gd name="connsiteX2" fmla="*/ 2337 w 72822"/>
                <a:gd name="connsiteY2" fmla="*/ 29146 h 44386"/>
                <a:gd name="connsiteX3" fmla="*/ 242 w 72822"/>
                <a:gd name="connsiteY3" fmla="*/ 34385 h 44386"/>
                <a:gd name="connsiteX4" fmla="*/ 5195 w 72822"/>
                <a:gd name="connsiteY4" fmla="*/ 43244 h 44386"/>
                <a:gd name="connsiteX5" fmla="*/ 11481 w 72822"/>
                <a:gd name="connsiteY5" fmla="*/ 44387 h 44386"/>
                <a:gd name="connsiteX6" fmla="*/ 71203 w 72822"/>
                <a:gd name="connsiteY6" fmla="*/ 44387 h 44386"/>
                <a:gd name="connsiteX7" fmla="*/ 72822 w 72822"/>
                <a:gd name="connsiteY7" fmla="*/ 44291 h 44386"/>
                <a:gd name="connsiteX8" fmla="*/ 72822 w 72822"/>
                <a:gd name="connsiteY8" fmla="*/ 191 h 44386"/>
                <a:gd name="connsiteX9" fmla="*/ 71203 w 72822"/>
                <a:gd name="connsiteY9" fmla="*/ 95 h 44386"/>
                <a:gd name="connsiteX10" fmla="*/ 21197 w 72822"/>
                <a:gd name="connsiteY10" fmla="*/ 95 h 4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2" h="44386">
                  <a:moveTo>
                    <a:pt x="21197" y="0"/>
                  </a:moveTo>
                  <a:cubicBezTo>
                    <a:pt x="19959" y="0"/>
                    <a:pt x="19482" y="571"/>
                    <a:pt x="18911" y="1429"/>
                  </a:cubicBezTo>
                  <a:cubicBezTo>
                    <a:pt x="13386" y="10668"/>
                    <a:pt x="7767" y="19907"/>
                    <a:pt x="2337" y="29146"/>
                  </a:cubicBezTo>
                  <a:cubicBezTo>
                    <a:pt x="1385" y="30766"/>
                    <a:pt x="623" y="32576"/>
                    <a:pt x="242" y="34385"/>
                  </a:cubicBezTo>
                  <a:cubicBezTo>
                    <a:pt x="-711" y="38386"/>
                    <a:pt x="1194" y="41910"/>
                    <a:pt x="5195" y="43244"/>
                  </a:cubicBezTo>
                  <a:cubicBezTo>
                    <a:pt x="7195" y="43910"/>
                    <a:pt x="9386" y="44387"/>
                    <a:pt x="11481" y="44387"/>
                  </a:cubicBezTo>
                  <a:cubicBezTo>
                    <a:pt x="31389" y="44387"/>
                    <a:pt x="51296" y="44387"/>
                    <a:pt x="71203" y="44387"/>
                  </a:cubicBezTo>
                  <a:cubicBezTo>
                    <a:pt x="71775" y="44387"/>
                    <a:pt x="72251" y="44387"/>
                    <a:pt x="72822" y="44291"/>
                  </a:cubicBezTo>
                  <a:lnTo>
                    <a:pt x="72822" y="191"/>
                  </a:lnTo>
                  <a:cubicBezTo>
                    <a:pt x="72156" y="191"/>
                    <a:pt x="71679" y="95"/>
                    <a:pt x="71203" y="95"/>
                  </a:cubicBezTo>
                  <a:cubicBezTo>
                    <a:pt x="54534" y="95"/>
                    <a:pt x="37866" y="95"/>
                    <a:pt x="21197" y="95"/>
                  </a:cubicBezTo>
                </a:path>
              </a:pathLst>
            </a:custGeom>
            <a:grpFill/>
            <a:ln w="0" cap="flat">
              <a:noFill/>
              <a:prstDash val="solid"/>
              <a:miter/>
            </a:ln>
          </p:spPr>
          <p:txBody>
            <a:bodyPr rtlCol="0" anchor="ctr"/>
            <a:lstStyle/>
            <a:p>
              <a:endParaRPr lang="de-DE" dirty="0"/>
            </a:p>
          </p:txBody>
        </p:sp>
        <p:sp>
          <p:nvSpPr>
            <p:cNvPr id="43" name="Freihandform 436">
              <a:extLst>
                <a:ext uri="{FF2B5EF4-FFF2-40B4-BE49-F238E27FC236}">
                  <a16:creationId xmlns:a16="http://schemas.microsoft.com/office/drawing/2014/main" id="{EC8E7A05-A734-47FA-8C10-62B4E22EC068}"/>
                </a:ext>
              </a:extLst>
            </p:cNvPr>
            <p:cNvSpPr/>
            <p:nvPr/>
          </p:nvSpPr>
          <p:spPr>
            <a:xfrm>
              <a:off x="6241239" y="8432115"/>
              <a:ext cx="72730" cy="66675"/>
            </a:xfrm>
            <a:custGeom>
              <a:avLst/>
              <a:gdLst>
                <a:gd name="connsiteX0" fmla="*/ 476 w 72730"/>
                <a:gd name="connsiteY0" fmla="*/ 23336 h 66675"/>
                <a:gd name="connsiteX1" fmla="*/ 26003 w 72730"/>
                <a:gd name="connsiteY1" fmla="*/ 65532 h 66675"/>
                <a:gd name="connsiteX2" fmla="*/ 28194 w 72730"/>
                <a:gd name="connsiteY2" fmla="*/ 66675 h 66675"/>
                <a:gd name="connsiteX3" fmla="*/ 51530 w 72730"/>
                <a:gd name="connsiteY3" fmla="*/ 66580 h 66675"/>
                <a:gd name="connsiteX4" fmla="*/ 64389 w 72730"/>
                <a:gd name="connsiteY4" fmla="*/ 66294 h 66675"/>
                <a:gd name="connsiteX5" fmla="*/ 72676 w 72730"/>
                <a:gd name="connsiteY5" fmla="*/ 59245 h 66675"/>
                <a:gd name="connsiteX6" fmla="*/ 70771 w 72730"/>
                <a:gd name="connsiteY6" fmla="*/ 51911 h 66675"/>
                <a:gd name="connsiteX7" fmla="*/ 39815 w 72730"/>
                <a:gd name="connsiteY7" fmla="*/ 857 h 66675"/>
                <a:gd name="connsiteX8" fmla="*/ 39148 w 72730"/>
                <a:gd name="connsiteY8" fmla="*/ 0 h 66675"/>
                <a:gd name="connsiteX9" fmla="*/ 0 w 72730"/>
                <a:gd name="connsiteY9" fmla="*/ 22289 h 66675"/>
                <a:gd name="connsiteX10" fmla="*/ 571 w 72730"/>
                <a:gd name="connsiteY10" fmla="*/ 23336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730" h="66675">
                  <a:moveTo>
                    <a:pt x="476" y="23336"/>
                  </a:moveTo>
                  <a:cubicBezTo>
                    <a:pt x="9049" y="37433"/>
                    <a:pt x="17526" y="51435"/>
                    <a:pt x="26003" y="65532"/>
                  </a:cubicBezTo>
                  <a:cubicBezTo>
                    <a:pt x="26575" y="66389"/>
                    <a:pt x="27146" y="66675"/>
                    <a:pt x="28194" y="66675"/>
                  </a:cubicBezTo>
                  <a:cubicBezTo>
                    <a:pt x="36005" y="66675"/>
                    <a:pt x="43720" y="66675"/>
                    <a:pt x="51530" y="66580"/>
                  </a:cubicBezTo>
                  <a:cubicBezTo>
                    <a:pt x="55816" y="66580"/>
                    <a:pt x="60103" y="66580"/>
                    <a:pt x="64389" y="66294"/>
                  </a:cubicBezTo>
                  <a:cubicBezTo>
                    <a:pt x="69056" y="65913"/>
                    <a:pt x="72200" y="63056"/>
                    <a:pt x="72676" y="59245"/>
                  </a:cubicBezTo>
                  <a:cubicBezTo>
                    <a:pt x="72962" y="56674"/>
                    <a:pt x="72104" y="54197"/>
                    <a:pt x="70771" y="51911"/>
                  </a:cubicBezTo>
                  <a:cubicBezTo>
                    <a:pt x="60484" y="34862"/>
                    <a:pt x="50102" y="17812"/>
                    <a:pt x="39815" y="857"/>
                  </a:cubicBezTo>
                  <a:cubicBezTo>
                    <a:pt x="39624" y="571"/>
                    <a:pt x="39338" y="286"/>
                    <a:pt x="39148" y="0"/>
                  </a:cubicBezTo>
                  <a:cubicBezTo>
                    <a:pt x="26003" y="7430"/>
                    <a:pt x="13049" y="14859"/>
                    <a:pt x="0" y="22289"/>
                  </a:cubicBezTo>
                  <a:cubicBezTo>
                    <a:pt x="191" y="22765"/>
                    <a:pt x="381" y="23051"/>
                    <a:pt x="571" y="23336"/>
                  </a:cubicBezTo>
                </a:path>
              </a:pathLst>
            </a:custGeom>
            <a:grpFill/>
            <a:ln w="0" cap="flat">
              <a:noFill/>
              <a:prstDash val="solid"/>
              <a:miter/>
            </a:ln>
          </p:spPr>
          <p:txBody>
            <a:bodyPr rtlCol="0" anchor="ctr"/>
            <a:lstStyle/>
            <a:p>
              <a:endParaRPr lang="de-DE" dirty="0"/>
            </a:p>
          </p:txBody>
        </p:sp>
        <p:sp>
          <p:nvSpPr>
            <p:cNvPr id="44" name="Freihandform 437">
              <a:extLst>
                <a:ext uri="{FF2B5EF4-FFF2-40B4-BE49-F238E27FC236}">
                  <a16:creationId xmlns:a16="http://schemas.microsoft.com/office/drawing/2014/main" id="{80849B37-AE43-4635-8CAE-73C0B99CB617}"/>
                </a:ext>
              </a:extLst>
            </p:cNvPr>
            <p:cNvSpPr/>
            <p:nvPr/>
          </p:nvSpPr>
          <p:spPr>
            <a:xfrm>
              <a:off x="6128559" y="8342944"/>
              <a:ext cx="65983" cy="80217"/>
            </a:xfrm>
            <a:custGeom>
              <a:avLst/>
              <a:gdLst>
                <a:gd name="connsiteX0" fmla="*/ 40195 w 65983"/>
                <a:gd name="connsiteY0" fmla="*/ 79455 h 80217"/>
                <a:gd name="connsiteX1" fmla="*/ 65818 w 65983"/>
                <a:gd name="connsiteY1" fmla="*/ 36688 h 80217"/>
                <a:gd name="connsiteX2" fmla="*/ 65627 w 65983"/>
                <a:gd name="connsiteY2" fmla="*/ 34497 h 80217"/>
                <a:gd name="connsiteX3" fmla="*/ 49054 w 65983"/>
                <a:gd name="connsiteY3" fmla="*/ 6398 h 80217"/>
                <a:gd name="connsiteX4" fmla="*/ 44577 w 65983"/>
                <a:gd name="connsiteY4" fmla="*/ 1541 h 80217"/>
                <a:gd name="connsiteX5" fmla="*/ 35243 w 65983"/>
                <a:gd name="connsiteY5" fmla="*/ 1826 h 80217"/>
                <a:gd name="connsiteX6" fmla="*/ 31432 w 65983"/>
                <a:gd name="connsiteY6" fmla="*/ 5922 h 80217"/>
                <a:gd name="connsiteX7" fmla="*/ 6667 w 65983"/>
                <a:gd name="connsiteY7" fmla="*/ 46975 h 80217"/>
                <a:gd name="connsiteX8" fmla="*/ 0 w 65983"/>
                <a:gd name="connsiteY8" fmla="*/ 58024 h 80217"/>
                <a:gd name="connsiteX9" fmla="*/ 39433 w 65983"/>
                <a:gd name="connsiteY9" fmla="*/ 80217 h 80217"/>
                <a:gd name="connsiteX10" fmla="*/ 40005 w 65983"/>
                <a:gd name="connsiteY10" fmla="*/ 79550 h 80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83" h="80217">
                  <a:moveTo>
                    <a:pt x="40195" y="79455"/>
                  </a:moveTo>
                  <a:cubicBezTo>
                    <a:pt x="48768" y="65168"/>
                    <a:pt x="57341" y="50975"/>
                    <a:pt x="65818" y="36688"/>
                  </a:cubicBezTo>
                  <a:cubicBezTo>
                    <a:pt x="66104" y="36116"/>
                    <a:pt x="66008" y="35069"/>
                    <a:pt x="65627" y="34497"/>
                  </a:cubicBezTo>
                  <a:cubicBezTo>
                    <a:pt x="60198" y="25067"/>
                    <a:pt x="54673" y="15638"/>
                    <a:pt x="49054" y="6398"/>
                  </a:cubicBezTo>
                  <a:cubicBezTo>
                    <a:pt x="47911" y="4589"/>
                    <a:pt x="46387" y="2779"/>
                    <a:pt x="44577" y="1541"/>
                  </a:cubicBezTo>
                  <a:cubicBezTo>
                    <a:pt x="41624" y="-650"/>
                    <a:pt x="38100" y="-460"/>
                    <a:pt x="35243" y="1826"/>
                  </a:cubicBezTo>
                  <a:cubicBezTo>
                    <a:pt x="33814" y="2969"/>
                    <a:pt x="32385" y="4303"/>
                    <a:pt x="31432" y="5922"/>
                  </a:cubicBezTo>
                  <a:cubicBezTo>
                    <a:pt x="23146" y="19543"/>
                    <a:pt x="14954" y="33259"/>
                    <a:pt x="6667" y="46975"/>
                  </a:cubicBezTo>
                  <a:cubicBezTo>
                    <a:pt x="4477" y="50594"/>
                    <a:pt x="2286" y="54214"/>
                    <a:pt x="0" y="58024"/>
                  </a:cubicBezTo>
                  <a:cubicBezTo>
                    <a:pt x="13240" y="65453"/>
                    <a:pt x="26289" y="72883"/>
                    <a:pt x="39433" y="80217"/>
                  </a:cubicBezTo>
                  <a:cubicBezTo>
                    <a:pt x="39719" y="79836"/>
                    <a:pt x="39910" y="79741"/>
                    <a:pt x="40005" y="79550"/>
                  </a:cubicBezTo>
                </a:path>
              </a:pathLst>
            </a:custGeom>
            <a:grpFill/>
            <a:ln w="0" cap="flat">
              <a:noFill/>
              <a:prstDash val="solid"/>
              <a:miter/>
            </a:ln>
          </p:spPr>
          <p:txBody>
            <a:bodyPr rtlCol="0" anchor="ctr"/>
            <a:lstStyle/>
            <a:p>
              <a:endParaRPr lang="de-DE" dirty="0"/>
            </a:p>
          </p:txBody>
        </p:sp>
      </p:grpSp>
      <p:grpSp>
        <p:nvGrpSpPr>
          <p:cNvPr id="45" name="Gruppieren 44">
            <a:extLst>
              <a:ext uri="{FF2B5EF4-FFF2-40B4-BE49-F238E27FC236}">
                <a16:creationId xmlns:a16="http://schemas.microsoft.com/office/drawing/2014/main" id="{436F2701-5509-4DBF-BA92-F01F3F99C5F0}"/>
              </a:ext>
            </a:extLst>
          </p:cNvPr>
          <p:cNvGrpSpPr>
            <a:grpSpLocks noChangeAspect="1"/>
          </p:cNvGrpSpPr>
          <p:nvPr/>
        </p:nvGrpSpPr>
        <p:grpSpPr>
          <a:xfrm>
            <a:off x="5032690" y="4313291"/>
            <a:ext cx="521362" cy="341365"/>
            <a:chOff x="1224025" y="13851893"/>
            <a:chExt cx="286717" cy="132215"/>
          </a:xfrm>
          <a:solidFill>
            <a:schemeClr val="bg1">
              <a:alpha val="95000"/>
            </a:schemeClr>
          </a:solidFill>
        </p:grpSpPr>
        <p:sp>
          <p:nvSpPr>
            <p:cNvPr id="46" name="Freihandform 418">
              <a:extLst>
                <a:ext uri="{FF2B5EF4-FFF2-40B4-BE49-F238E27FC236}">
                  <a16:creationId xmlns:a16="http://schemas.microsoft.com/office/drawing/2014/main" id="{AE988A3A-ED54-4423-A700-C22677F69CC0}"/>
                </a:ext>
              </a:extLst>
            </p:cNvPr>
            <p:cNvSpPr/>
            <p:nvPr/>
          </p:nvSpPr>
          <p:spPr>
            <a:xfrm>
              <a:off x="1224025" y="13911814"/>
              <a:ext cx="55721" cy="19621"/>
            </a:xfrm>
            <a:custGeom>
              <a:avLst/>
              <a:gdLst>
                <a:gd name="connsiteX0" fmla="*/ 0 w 55721"/>
                <a:gd name="connsiteY0" fmla="*/ 0 h 19621"/>
                <a:gd name="connsiteX1" fmla="*/ 55721 w 55721"/>
                <a:gd name="connsiteY1" fmla="*/ 0 h 19621"/>
                <a:gd name="connsiteX2" fmla="*/ 55721 w 55721"/>
                <a:gd name="connsiteY2" fmla="*/ 19621 h 19621"/>
                <a:gd name="connsiteX3" fmla="*/ 0 w 55721"/>
                <a:gd name="connsiteY3" fmla="*/ 19621 h 19621"/>
              </a:gdLst>
              <a:ahLst/>
              <a:cxnLst>
                <a:cxn ang="0">
                  <a:pos x="connsiteX0" y="connsiteY0"/>
                </a:cxn>
                <a:cxn ang="0">
                  <a:pos x="connsiteX1" y="connsiteY1"/>
                </a:cxn>
                <a:cxn ang="0">
                  <a:pos x="connsiteX2" y="connsiteY2"/>
                </a:cxn>
                <a:cxn ang="0">
                  <a:pos x="connsiteX3" y="connsiteY3"/>
                </a:cxn>
              </a:cxnLst>
              <a:rect l="l" t="t" r="r" b="b"/>
              <a:pathLst>
                <a:path w="55721" h="19621">
                  <a:moveTo>
                    <a:pt x="0" y="0"/>
                  </a:moveTo>
                  <a:lnTo>
                    <a:pt x="55721" y="0"/>
                  </a:lnTo>
                  <a:lnTo>
                    <a:pt x="55721" y="19621"/>
                  </a:lnTo>
                  <a:lnTo>
                    <a:pt x="0" y="19621"/>
                  </a:lnTo>
                  <a:close/>
                </a:path>
              </a:pathLst>
            </a:custGeom>
            <a:grpFill/>
            <a:ln w="0" cap="flat">
              <a:noFill/>
              <a:prstDash val="solid"/>
              <a:miter/>
            </a:ln>
          </p:spPr>
          <p:txBody>
            <a:bodyPr rtlCol="0" anchor="ctr"/>
            <a:lstStyle/>
            <a:p>
              <a:endParaRPr lang="de-DE" dirty="0"/>
            </a:p>
          </p:txBody>
        </p:sp>
        <p:sp>
          <p:nvSpPr>
            <p:cNvPr id="47" name="Freihandform 419">
              <a:extLst>
                <a:ext uri="{FF2B5EF4-FFF2-40B4-BE49-F238E27FC236}">
                  <a16:creationId xmlns:a16="http://schemas.microsoft.com/office/drawing/2014/main" id="{748AAE82-4C10-48C2-8A49-1E26F7646E63}"/>
                </a:ext>
              </a:extLst>
            </p:cNvPr>
            <p:cNvSpPr/>
            <p:nvPr/>
          </p:nvSpPr>
          <p:spPr>
            <a:xfrm>
              <a:off x="1256410" y="13885049"/>
              <a:ext cx="55721" cy="19621"/>
            </a:xfrm>
            <a:custGeom>
              <a:avLst/>
              <a:gdLst>
                <a:gd name="connsiteX0" fmla="*/ 0 w 55721"/>
                <a:gd name="connsiteY0" fmla="*/ 0 h 19621"/>
                <a:gd name="connsiteX1" fmla="*/ 55721 w 55721"/>
                <a:gd name="connsiteY1" fmla="*/ 0 h 19621"/>
                <a:gd name="connsiteX2" fmla="*/ 55721 w 55721"/>
                <a:gd name="connsiteY2" fmla="*/ 19621 h 19621"/>
                <a:gd name="connsiteX3" fmla="*/ 0 w 55721"/>
                <a:gd name="connsiteY3" fmla="*/ 19621 h 19621"/>
              </a:gdLst>
              <a:ahLst/>
              <a:cxnLst>
                <a:cxn ang="0">
                  <a:pos x="connsiteX0" y="connsiteY0"/>
                </a:cxn>
                <a:cxn ang="0">
                  <a:pos x="connsiteX1" y="connsiteY1"/>
                </a:cxn>
                <a:cxn ang="0">
                  <a:pos x="connsiteX2" y="connsiteY2"/>
                </a:cxn>
                <a:cxn ang="0">
                  <a:pos x="connsiteX3" y="connsiteY3"/>
                </a:cxn>
              </a:cxnLst>
              <a:rect l="l" t="t" r="r" b="b"/>
              <a:pathLst>
                <a:path w="55721" h="19621">
                  <a:moveTo>
                    <a:pt x="0" y="0"/>
                  </a:moveTo>
                  <a:lnTo>
                    <a:pt x="55721" y="0"/>
                  </a:lnTo>
                  <a:lnTo>
                    <a:pt x="55721" y="19621"/>
                  </a:lnTo>
                  <a:lnTo>
                    <a:pt x="0" y="19621"/>
                  </a:lnTo>
                  <a:close/>
                </a:path>
              </a:pathLst>
            </a:custGeom>
            <a:grpFill/>
            <a:ln w="0" cap="flat">
              <a:noFill/>
              <a:prstDash val="solid"/>
              <a:miter/>
            </a:ln>
          </p:spPr>
          <p:txBody>
            <a:bodyPr rtlCol="0" anchor="ctr"/>
            <a:lstStyle/>
            <a:p>
              <a:endParaRPr lang="de-DE" dirty="0"/>
            </a:p>
          </p:txBody>
        </p:sp>
        <p:sp>
          <p:nvSpPr>
            <p:cNvPr id="48" name="Freihandform 429">
              <a:extLst>
                <a:ext uri="{FF2B5EF4-FFF2-40B4-BE49-F238E27FC236}">
                  <a16:creationId xmlns:a16="http://schemas.microsoft.com/office/drawing/2014/main" id="{878EAF03-8336-491E-ADDA-6D1A0A8700B6}"/>
                </a:ext>
              </a:extLst>
            </p:cNvPr>
            <p:cNvSpPr/>
            <p:nvPr/>
          </p:nvSpPr>
          <p:spPr>
            <a:xfrm>
              <a:off x="1321276" y="13885049"/>
              <a:ext cx="55721" cy="19621"/>
            </a:xfrm>
            <a:custGeom>
              <a:avLst/>
              <a:gdLst>
                <a:gd name="connsiteX0" fmla="*/ 0 w 55721"/>
                <a:gd name="connsiteY0" fmla="*/ 0 h 19621"/>
                <a:gd name="connsiteX1" fmla="*/ 55721 w 55721"/>
                <a:gd name="connsiteY1" fmla="*/ 0 h 19621"/>
                <a:gd name="connsiteX2" fmla="*/ 55721 w 55721"/>
                <a:gd name="connsiteY2" fmla="*/ 19621 h 19621"/>
                <a:gd name="connsiteX3" fmla="*/ 0 w 55721"/>
                <a:gd name="connsiteY3" fmla="*/ 19621 h 19621"/>
              </a:gdLst>
              <a:ahLst/>
              <a:cxnLst>
                <a:cxn ang="0">
                  <a:pos x="connsiteX0" y="connsiteY0"/>
                </a:cxn>
                <a:cxn ang="0">
                  <a:pos x="connsiteX1" y="connsiteY1"/>
                </a:cxn>
                <a:cxn ang="0">
                  <a:pos x="connsiteX2" y="connsiteY2"/>
                </a:cxn>
                <a:cxn ang="0">
                  <a:pos x="connsiteX3" y="connsiteY3"/>
                </a:cxn>
              </a:cxnLst>
              <a:rect l="l" t="t" r="r" b="b"/>
              <a:pathLst>
                <a:path w="55721" h="19621">
                  <a:moveTo>
                    <a:pt x="0" y="0"/>
                  </a:moveTo>
                  <a:lnTo>
                    <a:pt x="55721" y="0"/>
                  </a:lnTo>
                  <a:lnTo>
                    <a:pt x="55721" y="19621"/>
                  </a:lnTo>
                  <a:lnTo>
                    <a:pt x="0" y="19621"/>
                  </a:lnTo>
                  <a:close/>
                </a:path>
              </a:pathLst>
            </a:custGeom>
            <a:grpFill/>
            <a:ln w="0" cap="flat">
              <a:noFill/>
              <a:prstDash val="solid"/>
              <a:miter/>
            </a:ln>
          </p:spPr>
          <p:txBody>
            <a:bodyPr rtlCol="0" anchor="ctr"/>
            <a:lstStyle/>
            <a:p>
              <a:endParaRPr lang="de-DE" dirty="0"/>
            </a:p>
          </p:txBody>
        </p:sp>
        <p:sp>
          <p:nvSpPr>
            <p:cNvPr id="49" name="Freihandform 430">
              <a:extLst>
                <a:ext uri="{FF2B5EF4-FFF2-40B4-BE49-F238E27FC236}">
                  <a16:creationId xmlns:a16="http://schemas.microsoft.com/office/drawing/2014/main" id="{AB302869-1077-4AA4-9D98-FEA4DF25917A}"/>
                </a:ext>
              </a:extLst>
            </p:cNvPr>
            <p:cNvSpPr/>
            <p:nvPr/>
          </p:nvSpPr>
          <p:spPr>
            <a:xfrm>
              <a:off x="1288795" y="13858379"/>
              <a:ext cx="55721" cy="19621"/>
            </a:xfrm>
            <a:custGeom>
              <a:avLst/>
              <a:gdLst>
                <a:gd name="connsiteX0" fmla="*/ 0 w 55721"/>
                <a:gd name="connsiteY0" fmla="*/ 0 h 19621"/>
                <a:gd name="connsiteX1" fmla="*/ 55721 w 55721"/>
                <a:gd name="connsiteY1" fmla="*/ 0 h 19621"/>
                <a:gd name="connsiteX2" fmla="*/ 55721 w 55721"/>
                <a:gd name="connsiteY2" fmla="*/ 19622 h 19621"/>
                <a:gd name="connsiteX3" fmla="*/ 0 w 55721"/>
                <a:gd name="connsiteY3" fmla="*/ 19622 h 19621"/>
              </a:gdLst>
              <a:ahLst/>
              <a:cxnLst>
                <a:cxn ang="0">
                  <a:pos x="connsiteX0" y="connsiteY0"/>
                </a:cxn>
                <a:cxn ang="0">
                  <a:pos x="connsiteX1" y="connsiteY1"/>
                </a:cxn>
                <a:cxn ang="0">
                  <a:pos x="connsiteX2" y="connsiteY2"/>
                </a:cxn>
                <a:cxn ang="0">
                  <a:pos x="connsiteX3" y="connsiteY3"/>
                </a:cxn>
              </a:cxnLst>
              <a:rect l="l" t="t" r="r" b="b"/>
              <a:pathLst>
                <a:path w="55721" h="19621">
                  <a:moveTo>
                    <a:pt x="0" y="0"/>
                  </a:moveTo>
                  <a:lnTo>
                    <a:pt x="55721" y="0"/>
                  </a:lnTo>
                  <a:lnTo>
                    <a:pt x="55721" y="19622"/>
                  </a:lnTo>
                  <a:lnTo>
                    <a:pt x="0" y="19622"/>
                  </a:lnTo>
                  <a:close/>
                </a:path>
              </a:pathLst>
            </a:custGeom>
            <a:grpFill/>
            <a:ln w="0" cap="flat">
              <a:noFill/>
              <a:prstDash val="solid"/>
              <a:miter/>
            </a:ln>
          </p:spPr>
          <p:txBody>
            <a:bodyPr rtlCol="0" anchor="ctr"/>
            <a:lstStyle/>
            <a:p>
              <a:endParaRPr lang="de-DE" dirty="0"/>
            </a:p>
          </p:txBody>
        </p:sp>
        <p:sp>
          <p:nvSpPr>
            <p:cNvPr id="50" name="Freihandform 431">
              <a:extLst>
                <a:ext uri="{FF2B5EF4-FFF2-40B4-BE49-F238E27FC236}">
                  <a16:creationId xmlns:a16="http://schemas.microsoft.com/office/drawing/2014/main" id="{1256256E-C2D4-4578-B275-9965D1038A51}"/>
                </a:ext>
              </a:extLst>
            </p:cNvPr>
            <p:cNvSpPr/>
            <p:nvPr/>
          </p:nvSpPr>
          <p:spPr>
            <a:xfrm>
              <a:off x="1353660" y="13911814"/>
              <a:ext cx="32670" cy="9334"/>
            </a:xfrm>
            <a:custGeom>
              <a:avLst/>
              <a:gdLst>
                <a:gd name="connsiteX0" fmla="*/ 0 w 32670"/>
                <a:gd name="connsiteY0" fmla="*/ 0 h 9334"/>
                <a:gd name="connsiteX1" fmla="*/ 0 w 32670"/>
                <a:gd name="connsiteY1" fmla="*/ 9334 h 9334"/>
                <a:gd name="connsiteX2" fmla="*/ 32671 w 32670"/>
                <a:gd name="connsiteY2" fmla="*/ 0 h 9334"/>
                <a:gd name="connsiteX3" fmla="*/ 0 w 32670"/>
                <a:gd name="connsiteY3" fmla="*/ 0 h 9334"/>
              </a:gdLst>
              <a:ahLst/>
              <a:cxnLst>
                <a:cxn ang="0">
                  <a:pos x="connsiteX0" y="connsiteY0"/>
                </a:cxn>
                <a:cxn ang="0">
                  <a:pos x="connsiteX1" y="connsiteY1"/>
                </a:cxn>
                <a:cxn ang="0">
                  <a:pos x="connsiteX2" y="connsiteY2"/>
                </a:cxn>
                <a:cxn ang="0">
                  <a:pos x="connsiteX3" y="connsiteY3"/>
                </a:cxn>
              </a:cxnLst>
              <a:rect l="l" t="t" r="r" b="b"/>
              <a:pathLst>
                <a:path w="32670" h="9334">
                  <a:moveTo>
                    <a:pt x="0" y="0"/>
                  </a:moveTo>
                  <a:lnTo>
                    <a:pt x="0" y="9334"/>
                  </a:lnTo>
                  <a:lnTo>
                    <a:pt x="32671" y="0"/>
                  </a:lnTo>
                  <a:lnTo>
                    <a:pt x="0" y="0"/>
                  </a:lnTo>
                  <a:close/>
                </a:path>
              </a:pathLst>
            </a:custGeom>
            <a:grpFill/>
            <a:ln w="0" cap="flat">
              <a:noFill/>
              <a:prstDash val="solid"/>
              <a:miter/>
            </a:ln>
          </p:spPr>
          <p:txBody>
            <a:bodyPr rtlCol="0" anchor="ctr"/>
            <a:lstStyle/>
            <a:p>
              <a:endParaRPr lang="de-DE" dirty="0"/>
            </a:p>
          </p:txBody>
        </p:sp>
        <p:sp>
          <p:nvSpPr>
            <p:cNvPr id="51" name="Freihandform 438">
              <a:extLst>
                <a:ext uri="{FF2B5EF4-FFF2-40B4-BE49-F238E27FC236}">
                  <a16:creationId xmlns:a16="http://schemas.microsoft.com/office/drawing/2014/main" id="{AD19B743-546B-4577-82DC-377CD2A8B331}"/>
                </a:ext>
              </a:extLst>
            </p:cNvPr>
            <p:cNvSpPr/>
            <p:nvPr/>
          </p:nvSpPr>
          <p:spPr>
            <a:xfrm>
              <a:off x="1328610" y="13933912"/>
              <a:ext cx="50863" cy="50196"/>
            </a:xfrm>
            <a:custGeom>
              <a:avLst/>
              <a:gdLst>
                <a:gd name="connsiteX0" fmla="*/ 0 w 50863"/>
                <a:gd name="connsiteY0" fmla="*/ 25051 h 50196"/>
                <a:gd name="connsiteX1" fmla="*/ 25432 w 50863"/>
                <a:gd name="connsiteY1" fmla="*/ 50197 h 50196"/>
                <a:gd name="connsiteX2" fmla="*/ 50864 w 50863"/>
                <a:gd name="connsiteY2" fmla="*/ 25051 h 50196"/>
                <a:gd name="connsiteX3" fmla="*/ 25432 w 50863"/>
                <a:gd name="connsiteY3" fmla="*/ 0 h 50196"/>
                <a:gd name="connsiteX4" fmla="*/ 0 w 50863"/>
                <a:gd name="connsiteY4" fmla="*/ 25051 h 50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63" h="50196">
                  <a:moveTo>
                    <a:pt x="0" y="25051"/>
                  </a:moveTo>
                  <a:cubicBezTo>
                    <a:pt x="0" y="38957"/>
                    <a:pt x="11335" y="50197"/>
                    <a:pt x="25432" y="50197"/>
                  </a:cubicBezTo>
                  <a:cubicBezTo>
                    <a:pt x="39529" y="50197"/>
                    <a:pt x="50864" y="38957"/>
                    <a:pt x="50864" y="25051"/>
                  </a:cubicBezTo>
                  <a:cubicBezTo>
                    <a:pt x="50864" y="11144"/>
                    <a:pt x="39529" y="0"/>
                    <a:pt x="25432" y="0"/>
                  </a:cubicBezTo>
                  <a:cubicBezTo>
                    <a:pt x="11335" y="0"/>
                    <a:pt x="0" y="11240"/>
                    <a:pt x="0" y="25051"/>
                  </a:cubicBezTo>
                </a:path>
              </a:pathLst>
            </a:custGeom>
            <a:grpFill/>
            <a:ln w="0" cap="flat">
              <a:noFill/>
              <a:prstDash val="solid"/>
              <a:miter/>
            </a:ln>
          </p:spPr>
          <p:txBody>
            <a:bodyPr rtlCol="0" anchor="ctr"/>
            <a:lstStyle/>
            <a:p>
              <a:endParaRPr lang="de-DE" dirty="0"/>
            </a:p>
          </p:txBody>
        </p:sp>
        <p:sp>
          <p:nvSpPr>
            <p:cNvPr id="52" name="Freihandform 439">
              <a:extLst>
                <a:ext uri="{FF2B5EF4-FFF2-40B4-BE49-F238E27FC236}">
                  <a16:creationId xmlns:a16="http://schemas.microsoft.com/office/drawing/2014/main" id="{10841F9C-4454-410B-9044-DEA3D14F2640}"/>
                </a:ext>
              </a:extLst>
            </p:cNvPr>
            <p:cNvSpPr/>
            <p:nvPr/>
          </p:nvSpPr>
          <p:spPr>
            <a:xfrm>
              <a:off x="1356137" y="13895034"/>
              <a:ext cx="154605" cy="86122"/>
            </a:xfrm>
            <a:custGeom>
              <a:avLst/>
              <a:gdLst>
                <a:gd name="connsiteX0" fmla="*/ 0 w 154605"/>
                <a:gd name="connsiteY0" fmla="*/ 35354 h 86122"/>
                <a:gd name="connsiteX1" fmla="*/ 0 w 154605"/>
                <a:gd name="connsiteY1" fmla="*/ 35640 h 86122"/>
                <a:gd name="connsiteX2" fmla="*/ 29718 w 154605"/>
                <a:gd name="connsiteY2" fmla="*/ 54404 h 86122"/>
                <a:gd name="connsiteX3" fmla="*/ 14764 w 154605"/>
                <a:gd name="connsiteY3" fmla="*/ 85836 h 86122"/>
                <a:gd name="connsiteX4" fmla="*/ 14764 w 154605"/>
                <a:gd name="connsiteY4" fmla="*/ 86122 h 86122"/>
                <a:gd name="connsiteX5" fmla="*/ 135350 w 154605"/>
                <a:gd name="connsiteY5" fmla="*/ 51737 h 86122"/>
                <a:gd name="connsiteX6" fmla="*/ 153543 w 154605"/>
                <a:gd name="connsiteY6" fmla="*/ 19066 h 86122"/>
                <a:gd name="connsiteX7" fmla="*/ 120491 w 154605"/>
                <a:gd name="connsiteY7" fmla="*/ 1064 h 86122"/>
                <a:gd name="connsiteX8" fmla="*/ 0 w 154605"/>
                <a:gd name="connsiteY8" fmla="*/ 35449 h 86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605" h="86122">
                  <a:moveTo>
                    <a:pt x="0" y="35354"/>
                  </a:moveTo>
                  <a:lnTo>
                    <a:pt x="0" y="35640"/>
                  </a:lnTo>
                  <a:cubicBezTo>
                    <a:pt x="13145" y="33735"/>
                    <a:pt x="25908" y="41545"/>
                    <a:pt x="29718" y="54404"/>
                  </a:cubicBezTo>
                  <a:cubicBezTo>
                    <a:pt x="33433" y="67263"/>
                    <a:pt x="26860" y="80693"/>
                    <a:pt x="14764" y="85836"/>
                  </a:cubicBezTo>
                  <a:lnTo>
                    <a:pt x="14764" y="86122"/>
                  </a:lnTo>
                  <a:cubicBezTo>
                    <a:pt x="14764" y="86122"/>
                    <a:pt x="135350" y="51737"/>
                    <a:pt x="135350" y="51737"/>
                  </a:cubicBezTo>
                  <a:cubicBezTo>
                    <a:pt x="149543" y="47736"/>
                    <a:pt x="157639" y="33068"/>
                    <a:pt x="153543" y="19066"/>
                  </a:cubicBezTo>
                  <a:cubicBezTo>
                    <a:pt x="149447" y="5064"/>
                    <a:pt x="134684" y="-3032"/>
                    <a:pt x="120491" y="1064"/>
                  </a:cubicBezTo>
                  <a:lnTo>
                    <a:pt x="0" y="35449"/>
                  </a:lnTo>
                  <a:close/>
                </a:path>
              </a:pathLst>
            </a:custGeom>
            <a:grpFill/>
            <a:ln w="0" cap="flat">
              <a:noFill/>
              <a:prstDash val="solid"/>
              <a:miter/>
            </a:ln>
          </p:spPr>
          <p:txBody>
            <a:bodyPr rtlCol="0" anchor="ctr"/>
            <a:lstStyle/>
            <a:p>
              <a:endParaRPr lang="de-DE" dirty="0"/>
            </a:p>
          </p:txBody>
        </p:sp>
        <p:sp>
          <p:nvSpPr>
            <p:cNvPr id="53" name="Freihandform 440">
              <a:extLst>
                <a:ext uri="{FF2B5EF4-FFF2-40B4-BE49-F238E27FC236}">
                  <a16:creationId xmlns:a16="http://schemas.microsoft.com/office/drawing/2014/main" id="{4D2E3D24-2D8C-4C3E-938E-DA620A1B0C0A}"/>
                </a:ext>
              </a:extLst>
            </p:cNvPr>
            <p:cNvSpPr/>
            <p:nvPr/>
          </p:nvSpPr>
          <p:spPr>
            <a:xfrm>
              <a:off x="1386998" y="13873333"/>
              <a:ext cx="33909" cy="31167"/>
            </a:xfrm>
            <a:custGeom>
              <a:avLst/>
              <a:gdLst>
                <a:gd name="connsiteX0" fmla="*/ 0 w 33909"/>
                <a:gd name="connsiteY0" fmla="*/ 0 h 31167"/>
                <a:gd name="connsiteX1" fmla="*/ 17526 w 33909"/>
                <a:gd name="connsiteY1" fmla="*/ 6572 h 31167"/>
                <a:gd name="connsiteX2" fmla="*/ 32099 w 33909"/>
                <a:gd name="connsiteY2" fmla="*/ 17050 h 31167"/>
                <a:gd name="connsiteX3" fmla="*/ 33909 w 33909"/>
                <a:gd name="connsiteY3" fmla="*/ 24384 h 31167"/>
                <a:gd name="connsiteX4" fmla="*/ 16859 w 33909"/>
                <a:gd name="connsiteY4" fmla="*/ 18478 h 31167"/>
                <a:gd name="connsiteX5" fmla="*/ 33242 w 33909"/>
                <a:gd name="connsiteY5" fmla="*/ 27718 h 31167"/>
                <a:gd name="connsiteX6" fmla="*/ 22574 w 33909"/>
                <a:gd name="connsiteY6" fmla="*/ 31147 h 31167"/>
                <a:gd name="connsiteX7" fmla="*/ 12859 w 33909"/>
                <a:gd name="connsiteY7" fmla="*/ 27146 h 31167"/>
                <a:gd name="connsiteX8" fmla="*/ 1238 w 33909"/>
                <a:gd name="connsiteY8" fmla="*/ 6382 h 31167"/>
                <a:gd name="connsiteX9" fmla="*/ 95 w 33909"/>
                <a:gd name="connsiteY9" fmla="*/ 95 h 31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09" h="31167">
                  <a:moveTo>
                    <a:pt x="0" y="0"/>
                  </a:moveTo>
                  <a:cubicBezTo>
                    <a:pt x="5429" y="4667"/>
                    <a:pt x="11430" y="5620"/>
                    <a:pt x="17526" y="6572"/>
                  </a:cubicBezTo>
                  <a:cubicBezTo>
                    <a:pt x="24194" y="7620"/>
                    <a:pt x="29528" y="10573"/>
                    <a:pt x="32099" y="17050"/>
                  </a:cubicBezTo>
                  <a:cubicBezTo>
                    <a:pt x="32957" y="19240"/>
                    <a:pt x="33242" y="21622"/>
                    <a:pt x="33909" y="24384"/>
                  </a:cubicBezTo>
                  <a:cubicBezTo>
                    <a:pt x="27242" y="23717"/>
                    <a:pt x="21908" y="21527"/>
                    <a:pt x="16859" y="18478"/>
                  </a:cubicBezTo>
                  <a:cubicBezTo>
                    <a:pt x="21241" y="23051"/>
                    <a:pt x="26765" y="25717"/>
                    <a:pt x="33242" y="27718"/>
                  </a:cubicBezTo>
                  <a:cubicBezTo>
                    <a:pt x="29909" y="30194"/>
                    <a:pt x="26384" y="31337"/>
                    <a:pt x="22574" y="31147"/>
                  </a:cubicBezTo>
                  <a:cubicBezTo>
                    <a:pt x="18860" y="30956"/>
                    <a:pt x="15716" y="29337"/>
                    <a:pt x="12859" y="27146"/>
                  </a:cubicBezTo>
                  <a:cubicBezTo>
                    <a:pt x="6096" y="21812"/>
                    <a:pt x="2953" y="14478"/>
                    <a:pt x="1238" y="6382"/>
                  </a:cubicBezTo>
                  <a:cubicBezTo>
                    <a:pt x="857" y="4477"/>
                    <a:pt x="572" y="2667"/>
                    <a:pt x="95" y="95"/>
                  </a:cubicBezTo>
                </a:path>
              </a:pathLst>
            </a:custGeom>
            <a:grpFill/>
            <a:ln w="0" cap="flat">
              <a:noFill/>
              <a:prstDash val="solid"/>
              <a:miter/>
            </a:ln>
          </p:spPr>
          <p:txBody>
            <a:bodyPr rtlCol="0" anchor="ctr"/>
            <a:lstStyle/>
            <a:p>
              <a:endParaRPr lang="de-DE" dirty="0"/>
            </a:p>
          </p:txBody>
        </p:sp>
        <p:sp>
          <p:nvSpPr>
            <p:cNvPr id="54" name="Freihandform 575">
              <a:extLst>
                <a:ext uri="{FF2B5EF4-FFF2-40B4-BE49-F238E27FC236}">
                  <a16:creationId xmlns:a16="http://schemas.microsoft.com/office/drawing/2014/main" id="{666EA8DF-D90B-4462-B461-15AE4A6A472C}"/>
                </a:ext>
              </a:extLst>
            </p:cNvPr>
            <p:cNvSpPr/>
            <p:nvPr/>
          </p:nvSpPr>
          <p:spPr>
            <a:xfrm>
              <a:off x="1420936" y="13851893"/>
              <a:ext cx="57707" cy="65973"/>
            </a:xfrm>
            <a:custGeom>
              <a:avLst/>
              <a:gdLst>
                <a:gd name="connsiteX0" fmla="*/ 57502 w 57707"/>
                <a:gd name="connsiteY0" fmla="*/ 865 h 65973"/>
                <a:gd name="connsiteX1" fmla="*/ 47882 w 57707"/>
                <a:gd name="connsiteY1" fmla="*/ 18963 h 65973"/>
                <a:gd name="connsiteX2" fmla="*/ 45500 w 57707"/>
                <a:gd name="connsiteY2" fmla="*/ 31345 h 65973"/>
                <a:gd name="connsiteX3" fmla="*/ 34356 w 57707"/>
                <a:gd name="connsiteY3" fmla="*/ 46871 h 65973"/>
                <a:gd name="connsiteX4" fmla="*/ 19402 w 57707"/>
                <a:gd name="connsiteY4" fmla="*/ 50014 h 65973"/>
                <a:gd name="connsiteX5" fmla="*/ 13687 w 57707"/>
                <a:gd name="connsiteY5" fmla="*/ 49919 h 65973"/>
                <a:gd name="connsiteX6" fmla="*/ 13401 w 57707"/>
                <a:gd name="connsiteY6" fmla="*/ 50110 h 65973"/>
                <a:gd name="connsiteX7" fmla="*/ 9305 w 57707"/>
                <a:gd name="connsiteY7" fmla="*/ 62873 h 65973"/>
                <a:gd name="connsiteX8" fmla="*/ 3781 w 57707"/>
                <a:gd name="connsiteY8" fmla="*/ 64873 h 65973"/>
                <a:gd name="connsiteX9" fmla="*/ 3400 w 57707"/>
                <a:gd name="connsiteY9" fmla="*/ 64588 h 65973"/>
                <a:gd name="connsiteX10" fmla="*/ 3209 w 57707"/>
                <a:gd name="connsiteY10" fmla="*/ 63921 h 65973"/>
                <a:gd name="connsiteX11" fmla="*/ 3209 w 57707"/>
                <a:gd name="connsiteY11" fmla="*/ 63540 h 65973"/>
                <a:gd name="connsiteX12" fmla="*/ 3209 w 57707"/>
                <a:gd name="connsiteY12" fmla="*/ 62968 h 65973"/>
                <a:gd name="connsiteX13" fmla="*/ 10163 w 57707"/>
                <a:gd name="connsiteY13" fmla="*/ 44299 h 65973"/>
                <a:gd name="connsiteX14" fmla="*/ 38738 w 57707"/>
                <a:gd name="connsiteY14" fmla="*/ 13629 h 65973"/>
                <a:gd name="connsiteX15" fmla="*/ 40071 w 57707"/>
                <a:gd name="connsiteY15" fmla="*/ 12581 h 65973"/>
                <a:gd name="connsiteX16" fmla="*/ 2733 w 57707"/>
                <a:gd name="connsiteY16" fmla="*/ 43061 h 65973"/>
                <a:gd name="connsiteX17" fmla="*/ 2066 w 57707"/>
                <a:gd name="connsiteY17" fmla="*/ 43061 h 65973"/>
                <a:gd name="connsiteX18" fmla="*/ 352 w 57707"/>
                <a:gd name="connsiteY18" fmla="*/ 29059 h 65973"/>
                <a:gd name="connsiteX19" fmla="*/ 13877 w 57707"/>
                <a:gd name="connsiteY19" fmla="*/ 10486 h 65973"/>
                <a:gd name="connsiteX20" fmla="*/ 52739 w 57707"/>
                <a:gd name="connsiteY20" fmla="*/ 8 h 65973"/>
                <a:gd name="connsiteX21" fmla="*/ 57597 w 57707"/>
                <a:gd name="connsiteY21" fmla="*/ 675 h 65973"/>
                <a:gd name="connsiteX22" fmla="*/ 57597 w 57707"/>
                <a:gd name="connsiteY22" fmla="*/ 961 h 65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707" h="65973">
                  <a:moveTo>
                    <a:pt x="57502" y="865"/>
                  </a:moveTo>
                  <a:cubicBezTo>
                    <a:pt x="52168" y="5818"/>
                    <a:pt x="49310" y="12010"/>
                    <a:pt x="47882" y="18963"/>
                  </a:cubicBezTo>
                  <a:cubicBezTo>
                    <a:pt x="47024" y="23059"/>
                    <a:pt x="46358" y="27250"/>
                    <a:pt x="45500" y="31345"/>
                  </a:cubicBezTo>
                  <a:cubicBezTo>
                    <a:pt x="44072" y="38013"/>
                    <a:pt x="40928" y="43633"/>
                    <a:pt x="34356" y="46871"/>
                  </a:cubicBezTo>
                  <a:cubicBezTo>
                    <a:pt x="29689" y="49157"/>
                    <a:pt x="24641" y="49919"/>
                    <a:pt x="19402" y="50014"/>
                  </a:cubicBezTo>
                  <a:cubicBezTo>
                    <a:pt x="17497" y="50014"/>
                    <a:pt x="15687" y="50014"/>
                    <a:pt x="13687" y="49919"/>
                  </a:cubicBezTo>
                  <a:cubicBezTo>
                    <a:pt x="13592" y="49919"/>
                    <a:pt x="13401" y="49919"/>
                    <a:pt x="13401" y="50110"/>
                  </a:cubicBezTo>
                  <a:cubicBezTo>
                    <a:pt x="11591" y="54205"/>
                    <a:pt x="10163" y="58492"/>
                    <a:pt x="9305" y="62873"/>
                  </a:cubicBezTo>
                  <a:cubicBezTo>
                    <a:pt x="8639" y="66112"/>
                    <a:pt x="6638" y="66874"/>
                    <a:pt x="3781" y="64873"/>
                  </a:cubicBezTo>
                  <a:cubicBezTo>
                    <a:pt x="3686" y="64873"/>
                    <a:pt x="3495" y="64683"/>
                    <a:pt x="3400" y="64588"/>
                  </a:cubicBezTo>
                  <a:cubicBezTo>
                    <a:pt x="3209" y="64302"/>
                    <a:pt x="3305" y="64302"/>
                    <a:pt x="3209" y="63921"/>
                  </a:cubicBezTo>
                  <a:cubicBezTo>
                    <a:pt x="3209" y="63921"/>
                    <a:pt x="3209" y="63730"/>
                    <a:pt x="3209" y="63540"/>
                  </a:cubicBezTo>
                  <a:cubicBezTo>
                    <a:pt x="3209" y="63349"/>
                    <a:pt x="3209" y="63159"/>
                    <a:pt x="3209" y="62968"/>
                  </a:cubicBezTo>
                  <a:cubicBezTo>
                    <a:pt x="4257" y="56301"/>
                    <a:pt x="6734" y="50110"/>
                    <a:pt x="10163" y="44299"/>
                  </a:cubicBezTo>
                  <a:cubicBezTo>
                    <a:pt x="17497" y="32012"/>
                    <a:pt x="27403" y="22201"/>
                    <a:pt x="38738" y="13629"/>
                  </a:cubicBezTo>
                  <a:cubicBezTo>
                    <a:pt x="39214" y="13248"/>
                    <a:pt x="39595" y="12962"/>
                    <a:pt x="40071" y="12581"/>
                  </a:cubicBezTo>
                  <a:cubicBezTo>
                    <a:pt x="23498" y="17820"/>
                    <a:pt x="10639" y="27440"/>
                    <a:pt x="2733" y="43061"/>
                  </a:cubicBezTo>
                  <a:cubicBezTo>
                    <a:pt x="2638" y="43347"/>
                    <a:pt x="2162" y="43347"/>
                    <a:pt x="2066" y="43061"/>
                  </a:cubicBezTo>
                  <a:cubicBezTo>
                    <a:pt x="257" y="38394"/>
                    <a:pt x="-505" y="33822"/>
                    <a:pt x="352" y="29059"/>
                  </a:cubicBezTo>
                  <a:cubicBezTo>
                    <a:pt x="1781" y="20677"/>
                    <a:pt x="6829" y="14772"/>
                    <a:pt x="13877" y="10486"/>
                  </a:cubicBezTo>
                  <a:cubicBezTo>
                    <a:pt x="25784" y="3247"/>
                    <a:pt x="38928" y="580"/>
                    <a:pt x="52739" y="8"/>
                  </a:cubicBezTo>
                  <a:cubicBezTo>
                    <a:pt x="56359" y="-87"/>
                    <a:pt x="57597" y="675"/>
                    <a:pt x="57597" y="675"/>
                  </a:cubicBezTo>
                  <a:cubicBezTo>
                    <a:pt x="57692" y="675"/>
                    <a:pt x="57788" y="770"/>
                    <a:pt x="57597" y="961"/>
                  </a:cubicBezTo>
                </a:path>
              </a:pathLst>
            </a:custGeom>
            <a:grpFill/>
            <a:ln w="0" cap="flat">
              <a:noFill/>
              <a:prstDash val="solid"/>
              <a:miter/>
            </a:ln>
          </p:spPr>
          <p:txBody>
            <a:bodyPr rtlCol="0" anchor="ctr"/>
            <a:lstStyle/>
            <a:p>
              <a:endParaRPr lang="de-DE" dirty="0"/>
            </a:p>
          </p:txBody>
        </p:sp>
        <p:sp>
          <p:nvSpPr>
            <p:cNvPr id="55" name="Freihandform 576">
              <a:extLst>
                <a:ext uri="{FF2B5EF4-FFF2-40B4-BE49-F238E27FC236}">
                  <a16:creationId xmlns:a16="http://schemas.microsoft.com/office/drawing/2014/main" id="{83941AF8-3F72-4E6A-B077-F3A9DE1EF048}"/>
                </a:ext>
              </a:extLst>
            </p:cNvPr>
            <p:cNvSpPr/>
            <p:nvPr/>
          </p:nvSpPr>
          <p:spPr>
            <a:xfrm>
              <a:off x="1288795" y="13911814"/>
              <a:ext cx="55721" cy="19621"/>
            </a:xfrm>
            <a:custGeom>
              <a:avLst/>
              <a:gdLst>
                <a:gd name="connsiteX0" fmla="*/ 55721 w 55721"/>
                <a:gd name="connsiteY0" fmla="*/ 9239 h 19621"/>
                <a:gd name="connsiteX1" fmla="*/ 55721 w 55721"/>
                <a:gd name="connsiteY1" fmla="*/ 0 h 19621"/>
                <a:gd name="connsiteX2" fmla="*/ 0 w 55721"/>
                <a:gd name="connsiteY2" fmla="*/ 0 h 19621"/>
                <a:gd name="connsiteX3" fmla="*/ 0 w 55721"/>
                <a:gd name="connsiteY3" fmla="*/ 19622 h 19621"/>
                <a:gd name="connsiteX4" fmla="*/ 19336 w 55721"/>
                <a:gd name="connsiteY4" fmla="*/ 19622 h 19621"/>
                <a:gd name="connsiteX5" fmla="*/ 55721 w 55721"/>
                <a:gd name="connsiteY5" fmla="*/ 9239 h 1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21" h="19621">
                  <a:moveTo>
                    <a:pt x="55721" y="9239"/>
                  </a:moveTo>
                  <a:lnTo>
                    <a:pt x="55721" y="0"/>
                  </a:lnTo>
                  <a:lnTo>
                    <a:pt x="0" y="0"/>
                  </a:lnTo>
                  <a:lnTo>
                    <a:pt x="0" y="19622"/>
                  </a:lnTo>
                  <a:lnTo>
                    <a:pt x="19336" y="19622"/>
                  </a:lnTo>
                  <a:lnTo>
                    <a:pt x="55721" y="9239"/>
                  </a:lnTo>
                  <a:close/>
                </a:path>
              </a:pathLst>
            </a:custGeom>
            <a:grpFill/>
            <a:ln w="0" cap="flat">
              <a:noFill/>
              <a:prstDash val="solid"/>
              <a:miter/>
            </a:ln>
          </p:spPr>
          <p:txBody>
            <a:bodyPr rtlCol="0" anchor="ctr"/>
            <a:lstStyle/>
            <a:p>
              <a:endParaRPr lang="de-DE" dirty="0"/>
            </a:p>
          </p:txBody>
        </p:sp>
      </p:grpSp>
      <p:sp>
        <p:nvSpPr>
          <p:cNvPr id="56" name="Freihandform 665">
            <a:extLst>
              <a:ext uri="{FF2B5EF4-FFF2-40B4-BE49-F238E27FC236}">
                <a16:creationId xmlns:a16="http://schemas.microsoft.com/office/drawing/2014/main" id="{7E66677C-AC16-482E-9C70-223279B02A1B}"/>
              </a:ext>
            </a:extLst>
          </p:cNvPr>
          <p:cNvSpPr>
            <a:spLocks noChangeAspect="1"/>
          </p:cNvSpPr>
          <p:nvPr/>
        </p:nvSpPr>
        <p:spPr>
          <a:xfrm>
            <a:off x="6415508" y="4252001"/>
            <a:ext cx="455164" cy="432000"/>
          </a:xfrm>
          <a:custGeom>
            <a:avLst/>
            <a:gdLst>
              <a:gd name="connsiteX0" fmla="*/ 230410 w 237648"/>
              <a:gd name="connsiteY0" fmla="*/ 96107 h 216122"/>
              <a:gd name="connsiteX1" fmla="*/ 230410 w 237648"/>
              <a:gd name="connsiteY1" fmla="*/ 74390 h 216122"/>
              <a:gd name="connsiteX2" fmla="*/ 206026 w 237648"/>
              <a:gd name="connsiteY2" fmla="*/ 74390 h 216122"/>
              <a:gd name="connsiteX3" fmla="*/ 230410 w 237648"/>
              <a:gd name="connsiteY3" fmla="*/ 96107 h 216122"/>
              <a:gd name="connsiteX4" fmla="*/ 183642 w 237648"/>
              <a:gd name="connsiteY4" fmla="*/ 69913 h 216122"/>
              <a:gd name="connsiteX5" fmla="*/ 178022 w 237648"/>
              <a:gd name="connsiteY5" fmla="*/ 64865 h 216122"/>
              <a:gd name="connsiteX6" fmla="*/ 172784 w 237648"/>
              <a:gd name="connsiteY6" fmla="*/ 69913 h 216122"/>
              <a:gd name="connsiteX7" fmla="*/ 183642 w 237648"/>
              <a:gd name="connsiteY7" fmla="*/ 69913 h 216122"/>
              <a:gd name="connsiteX8" fmla="*/ 230410 w 237648"/>
              <a:gd name="connsiteY8" fmla="*/ 146399 h 216122"/>
              <a:gd name="connsiteX9" fmla="*/ 160401 w 237648"/>
              <a:gd name="connsiteY9" fmla="*/ 146399 h 216122"/>
              <a:gd name="connsiteX10" fmla="*/ 160401 w 237648"/>
              <a:gd name="connsiteY10" fmla="*/ 208693 h 216122"/>
              <a:gd name="connsiteX11" fmla="*/ 230410 w 237648"/>
              <a:gd name="connsiteY11" fmla="*/ 208693 h 216122"/>
              <a:gd name="connsiteX12" fmla="*/ 230410 w 237648"/>
              <a:gd name="connsiteY12" fmla="*/ 146399 h 216122"/>
              <a:gd name="connsiteX13" fmla="*/ 230410 w 237648"/>
              <a:gd name="connsiteY13" fmla="*/ 141827 h 216122"/>
              <a:gd name="connsiteX14" fmla="*/ 230410 w 237648"/>
              <a:gd name="connsiteY14" fmla="*/ 111347 h 216122"/>
              <a:gd name="connsiteX15" fmla="*/ 188690 w 237648"/>
              <a:gd name="connsiteY15" fmla="*/ 74295 h 216122"/>
              <a:gd name="connsiteX16" fmla="*/ 168307 w 237648"/>
              <a:gd name="connsiteY16" fmla="*/ 74295 h 216122"/>
              <a:gd name="connsiteX17" fmla="*/ 160401 w 237648"/>
              <a:gd name="connsiteY17" fmla="*/ 82010 h 216122"/>
              <a:gd name="connsiteX18" fmla="*/ 160401 w 237648"/>
              <a:gd name="connsiteY18" fmla="*/ 141827 h 216122"/>
              <a:gd name="connsiteX19" fmla="*/ 230410 w 237648"/>
              <a:gd name="connsiteY19" fmla="*/ 141827 h 216122"/>
              <a:gd name="connsiteX20" fmla="*/ 230410 w 237648"/>
              <a:gd name="connsiteY20" fmla="*/ 69913 h 216122"/>
              <a:gd name="connsiteX21" fmla="*/ 230410 w 237648"/>
              <a:gd name="connsiteY21" fmla="*/ 7429 h 216122"/>
              <a:gd name="connsiteX22" fmla="*/ 160401 w 237648"/>
              <a:gd name="connsiteY22" fmla="*/ 7429 h 216122"/>
              <a:gd name="connsiteX23" fmla="*/ 160401 w 237648"/>
              <a:gd name="connsiteY23" fmla="*/ 66103 h 216122"/>
              <a:gd name="connsiteX24" fmla="*/ 177737 w 237648"/>
              <a:gd name="connsiteY24" fmla="*/ 49054 h 216122"/>
              <a:gd name="connsiteX25" fmla="*/ 201073 w 237648"/>
              <a:gd name="connsiteY25" fmla="*/ 69818 h 216122"/>
              <a:gd name="connsiteX26" fmla="*/ 230505 w 237648"/>
              <a:gd name="connsiteY26" fmla="*/ 69818 h 216122"/>
              <a:gd name="connsiteX27" fmla="*/ 156019 w 237648"/>
              <a:gd name="connsiteY27" fmla="*/ 146399 h 216122"/>
              <a:gd name="connsiteX28" fmla="*/ 81248 w 237648"/>
              <a:gd name="connsiteY28" fmla="*/ 146399 h 216122"/>
              <a:gd name="connsiteX29" fmla="*/ 81248 w 237648"/>
              <a:gd name="connsiteY29" fmla="*/ 208693 h 216122"/>
              <a:gd name="connsiteX30" fmla="*/ 156019 w 237648"/>
              <a:gd name="connsiteY30" fmla="*/ 208693 h 216122"/>
              <a:gd name="connsiteX31" fmla="*/ 156019 w 237648"/>
              <a:gd name="connsiteY31" fmla="*/ 146399 h 216122"/>
              <a:gd name="connsiteX32" fmla="*/ 156019 w 237648"/>
              <a:gd name="connsiteY32" fmla="*/ 141827 h 216122"/>
              <a:gd name="connsiteX33" fmla="*/ 156019 w 237648"/>
              <a:gd name="connsiteY33" fmla="*/ 86297 h 216122"/>
              <a:gd name="connsiteX34" fmla="*/ 101632 w 237648"/>
              <a:gd name="connsiteY34" fmla="*/ 139636 h 216122"/>
              <a:gd name="connsiteX35" fmla="*/ 81248 w 237648"/>
              <a:gd name="connsiteY35" fmla="*/ 122015 h 216122"/>
              <a:gd name="connsiteX36" fmla="*/ 81248 w 237648"/>
              <a:gd name="connsiteY36" fmla="*/ 141827 h 216122"/>
              <a:gd name="connsiteX37" fmla="*/ 156019 w 237648"/>
              <a:gd name="connsiteY37" fmla="*/ 141827 h 216122"/>
              <a:gd name="connsiteX38" fmla="*/ 152019 w 237648"/>
              <a:gd name="connsiteY38" fmla="*/ 74390 h 216122"/>
              <a:gd name="connsiteX39" fmla="*/ 81248 w 237648"/>
              <a:gd name="connsiteY39" fmla="*/ 74390 h 216122"/>
              <a:gd name="connsiteX40" fmla="*/ 81248 w 237648"/>
              <a:gd name="connsiteY40" fmla="*/ 106775 h 216122"/>
              <a:gd name="connsiteX41" fmla="*/ 101251 w 237648"/>
              <a:gd name="connsiteY41" fmla="*/ 124015 h 216122"/>
              <a:gd name="connsiteX42" fmla="*/ 152019 w 237648"/>
              <a:gd name="connsiteY42" fmla="*/ 74485 h 216122"/>
              <a:gd name="connsiteX43" fmla="*/ 156019 w 237648"/>
              <a:gd name="connsiteY43" fmla="*/ 7429 h 216122"/>
              <a:gd name="connsiteX44" fmla="*/ 81248 w 237648"/>
              <a:gd name="connsiteY44" fmla="*/ 7429 h 216122"/>
              <a:gd name="connsiteX45" fmla="*/ 81248 w 237648"/>
              <a:gd name="connsiteY45" fmla="*/ 69913 h 216122"/>
              <a:gd name="connsiteX46" fmla="*/ 156019 w 237648"/>
              <a:gd name="connsiteY46" fmla="*/ 69913 h 216122"/>
              <a:gd name="connsiteX47" fmla="*/ 156019 w 237648"/>
              <a:gd name="connsiteY47" fmla="*/ 7429 h 216122"/>
              <a:gd name="connsiteX48" fmla="*/ 76962 w 237648"/>
              <a:gd name="connsiteY48" fmla="*/ 141827 h 216122"/>
              <a:gd name="connsiteX49" fmla="*/ 76962 w 237648"/>
              <a:gd name="connsiteY49" fmla="*/ 118300 h 216122"/>
              <a:gd name="connsiteX50" fmla="*/ 61055 w 237648"/>
              <a:gd name="connsiteY50" fmla="*/ 104680 h 216122"/>
              <a:gd name="connsiteX51" fmla="*/ 18097 w 237648"/>
              <a:gd name="connsiteY51" fmla="*/ 141922 h 216122"/>
              <a:gd name="connsiteX52" fmla="*/ 76962 w 237648"/>
              <a:gd name="connsiteY52" fmla="*/ 141922 h 216122"/>
              <a:gd name="connsiteX53" fmla="*/ 76962 w 237648"/>
              <a:gd name="connsiteY53" fmla="*/ 208597 h 216122"/>
              <a:gd name="connsiteX54" fmla="*/ 76962 w 237648"/>
              <a:gd name="connsiteY54" fmla="*/ 146304 h 216122"/>
              <a:gd name="connsiteX55" fmla="*/ 12859 w 237648"/>
              <a:gd name="connsiteY55" fmla="*/ 146304 h 216122"/>
              <a:gd name="connsiteX56" fmla="*/ 7239 w 237648"/>
              <a:gd name="connsiteY56" fmla="*/ 151162 h 216122"/>
              <a:gd name="connsiteX57" fmla="*/ 7239 w 237648"/>
              <a:gd name="connsiteY57" fmla="*/ 208597 h 216122"/>
              <a:gd name="connsiteX58" fmla="*/ 76962 w 237648"/>
              <a:gd name="connsiteY58" fmla="*/ 208597 h 216122"/>
              <a:gd name="connsiteX59" fmla="*/ 76962 w 237648"/>
              <a:gd name="connsiteY59" fmla="*/ 102965 h 216122"/>
              <a:gd name="connsiteX60" fmla="*/ 76962 w 237648"/>
              <a:gd name="connsiteY60" fmla="*/ 74390 h 216122"/>
              <a:gd name="connsiteX61" fmla="*/ 7239 w 237648"/>
              <a:gd name="connsiteY61" fmla="*/ 74390 h 216122"/>
              <a:gd name="connsiteX62" fmla="*/ 7239 w 237648"/>
              <a:gd name="connsiteY62" fmla="*/ 135922 h 216122"/>
              <a:gd name="connsiteX63" fmla="*/ 61055 w 237648"/>
              <a:gd name="connsiteY63" fmla="*/ 89345 h 216122"/>
              <a:gd name="connsiteX64" fmla="*/ 76962 w 237648"/>
              <a:gd name="connsiteY64" fmla="*/ 102965 h 216122"/>
              <a:gd name="connsiteX65" fmla="*/ 76962 w 237648"/>
              <a:gd name="connsiteY65" fmla="*/ 7429 h 216122"/>
              <a:gd name="connsiteX66" fmla="*/ 7239 w 237648"/>
              <a:gd name="connsiteY66" fmla="*/ 7429 h 216122"/>
              <a:gd name="connsiteX67" fmla="*/ 7239 w 237648"/>
              <a:gd name="connsiteY67" fmla="*/ 69913 h 216122"/>
              <a:gd name="connsiteX68" fmla="*/ 76962 w 237648"/>
              <a:gd name="connsiteY68" fmla="*/ 69913 h 216122"/>
              <a:gd name="connsiteX69" fmla="*/ 76962 w 237648"/>
              <a:gd name="connsiteY69" fmla="*/ 7429 h 216122"/>
              <a:gd name="connsiteX70" fmla="*/ 237649 w 237648"/>
              <a:gd name="connsiteY70" fmla="*/ 216122 h 216122"/>
              <a:gd name="connsiteX71" fmla="*/ 0 w 237648"/>
              <a:gd name="connsiteY71" fmla="*/ 216122 h 216122"/>
              <a:gd name="connsiteX72" fmla="*/ 0 w 237648"/>
              <a:gd name="connsiteY72" fmla="*/ 0 h 216122"/>
              <a:gd name="connsiteX73" fmla="*/ 237649 w 237648"/>
              <a:gd name="connsiteY73" fmla="*/ 0 h 216122"/>
              <a:gd name="connsiteX74" fmla="*/ 237649 w 237648"/>
              <a:gd name="connsiteY74" fmla="*/ 216122 h 216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237648" h="216122">
                <a:moveTo>
                  <a:pt x="230410" y="96107"/>
                </a:moveTo>
                <a:lnTo>
                  <a:pt x="230410" y="74390"/>
                </a:lnTo>
                <a:lnTo>
                  <a:pt x="206026" y="74390"/>
                </a:lnTo>
                <a:lnTo>
                  <a:pt x="230410" y="96107"/>
                </a:lnTo>
                <a:close/>
                <a:moveTo>
                  <a:pt x="183642" y="69913"/>
                </a:moveTo>
                <a:lnTo>
                  <a:pt x="178022" y="64865"/>
                </a:lnTo>
                <a:lnTo>
                  <a:pt x="172784" y="69913"/>
                </a:lnTo>
                <a:lnTo>
                  <a:pt x="183642" y="69913"/>
                </a:lnTo>
                <a:close/>
                <a:moveTo>
                  <a:pt x="230410" y="146399"/>
                </a:moveTo>
                <a:lnTo>
                  <a:pt x="160401" y="146399"/>
                </a:lnTo>
                <a:lnTo>
                  <a:pt x="160401" y="208693"/>
                </a:lnTo>
                <a:lnTo>
                  <a:pt x="230410" y="208693"/>
                </a:lnTo>
                <a:lnTo>
                  <a:pt x="230410" y="146399"/>
                </a:lnTo>
                <a:close/>
                <a:moveTo>
                  <a:pt x="230410" y="141827"/>
                </a:moveTo>
                <a:lnTo>
                  <a:pt x="230410" y="111347"/>
                </a:lnTo>
                <a:lnTo>
                  <a:pt x="188690" y="74295"/>
                </a:lnTo>
                <a:lnTo>
                  <a:pt x="168307" y="74295"/>
                </a:lnTo>
                <a:lnTo>
                  <a:pt x="160401" y="82010"/>
                </a:lnTo>
                <a:lnTo>
                  <a:pt x="160401" y="141827"/>
                </a:lnTo>
                <a:lnTo>
                  <a:pt x="230410" y="141827"/>
                </a:lnTo>
                <a:close/>
                <a:moveTo>
                  <a:pt x="230410" y="69913"/>
                </a:moveTo>
                <a:lnTo>
                  <a:pt x="230410" y="7429"/>
                </a:lnTo>
                <a:lnTo>
                  <a:pt x="160401" y="7429"/>
                </a:lnTo>
                <a:lnTo>
                  <a:pt x="160401" y="66103"/>
                </a:lnTo>
                <a:lnTo>
                  <a:pt x="177737" y="49054"/>
                </a:lnTo>
                <a:lnTo>
                  <a:pt x="201073" y="69818"/>
                </a:lnTo>
                <a:lnTo>
                  <a:pt x="230505" y="69818"/>
                </a:lnTo>
                <a:close/>
                <a:moveTo>
                  <a:pt x="156019" y="146399"/>
                </a:moveTo>
                <a:lnTo>
                  <a:pt x="81248" y="146399"/>
                </a:lnTo>
                <a:lnTo>
                  <a:pt x="81248" y="208693"/>
                </a:lnTo>
                <a:lnTo>
                  <a:pt x="156019" y="208693"/>
                </a:lnTo>
                <a:lnTo>
                  <a:pt x="156019" y="146399"/>
                </a:lnTo>
                <a:close/>
                <a:moveTo>
                  <a:pt x="156019" y="141827"/>
                </a:moveTo>
                <a:lnTo>
                  <a:pt x="156019" y="86297"/>
                </a:lnTo>
                <a:lnTo>
                  <a:pt x="101632" y="139636"/>
                </a:lnTo>
                <a:lnTo>
                  <a:pt x="81248" y="122015"/>
                </a:lnTo>
                <a:lnTo>
                  <a:pt x="81248" y="141827"/>
                </a:lnTo>
                <a:lnTo>
                  <a:pt x="156019" y="141827"/>
                </a:lnTo>
                <a:close/>
                <a:moveTo>
                  <a:pt x="152019" y="74390"/>
                </a:moveTo>
                <a:lnTo>
                  <a:pt x="81248" y="74390"/>
                </a:lnTo>
                <a:lnTo>
                  <a:pt x="81248" y="106775"/>
                </a:lnTo>
                <a:lnTo>
                  <a:pt x="101251" y="124015"/>
                </a:lnTo>
                <a:lnTo>
                  <a:pt x="152019" y="74485"/>
                </a:lnTo>
                <a:close/>
                <a:moveTo>
                  <a:pt x="156019" y="7429"/>
                </a:moveTo>
                <a:lnTo>
                  <a:pt x="81248" y="7429"/>
                </a:lnTo>
                <a:lnTo>
                  <a:pt x="81248" y="69913"/>
                </a:lnTo>
                <a:lnTo>
                  <a:pt x="156019" y="69913"/>
                </a:lnTo>
                <a:lnTo>
                  <a:pt x="156019" y="7429"/>
                </a:lnTo>
                <a:close/>
                <a:moveTo>
                  <a:pt x="76962" y="141827"/>
                </a:moveTo>
                <a:lnTo>
                  <a:pt x="76962" y="118300"/>
                </a:lnTo>
                <a:lnTo>
                  <a:pt x="61055" y="104680"/>
                </a:lnTo>
                <a:lnTo>
                  <a:pt x="18097" y="141922"/>
                </a:lnTo>
                <a:lnTo>
                  <a:pt x="76962" y="141922"/>
                </a:lnTo>
                <a:close/>
                <a:moveTo>
                  <a:pt x="76962" y="208597"/>
                </a:moveTo>
                <a:lnTo>
                  <a:pt x="76962" y="146304"/>
                </a:lnTo>
                <a:lnTo>
                  <a:pt x="12859" y="146304"/>
                </a:lnTo>
                <a:lnTo>
                  <a:pt x="7239" y="151162"/>
                </a:lnTo>
                <a:lnTo>
                  <a:pt x="7239" y="208597"/>
                </a:lnTo>
                <a:lnTo>
                  <a:pt x="76962" y="208597"/>
                </a:lnTo>
                <a:close/>
                <a:moveTo>
                  <a:pt x="76962" y="102965"/>
                </a:moveTo>
                <a:lnTo>
                  <a:pt x="76962" y="74390"/>
                </a:lnTo>
                <a:lnTo>
                  <a:pt x="7239" y="74390"/>
                </a:lnTo>
                <a:lnTo>
                  <a:pt x="7239" y="135922"/>
                </a:lnTo>
                <a:lnTo>
                  <a:pt x="61055" y="89345"/>
                </a:lnTo>
                <a:lnTo>
                  <a:pt x="76962" y="102965"/>
                </a:lnTo>
                <a:close/>
                <a:moveTo>
                  <a:pt x="76962" y="7429"/>
                </a:moveTo>
                <a:lnTo>
                  <a:pt x="7239" y="7429"/>
                </a:lnTo>
                <a:lnTo>
                  <a:pt x="7239" y="69913"/>
                </a:lnTo>
                <a:lnTo>
                  <a:pt x="76962" y="69913"/>
                </a:lnTo>
                <a:lnTo>
                  <a:pt x="76962" y="7429"/>
                </a:lnTo>
                <a:close/>
                <a:moveTo>
                  <a:pt x="237649" y="216122"/>
                </a:moveTo>
                <a:lnTo>
                  <a:pt x="0" y="216122"/>
                </a:lnTo>
                <a:lnTo>
                  <a:pt x="0" y="0"/>
                </a:lnTo>
                <a:lnTo>
                  <a:pt x="237649" y="0"/>
                </a:lnTo>
                <a:lnTo>
                  <a:pt x="237649" y="216122"/>
                </a:lnTo>
                <a:close/>
              </a:path>
            </a:pathLst>
          </a:custGeom>
          <a:solidFill>
            <a:schemeClr val="bg1">
              <a:alpha val="95000"/>
            </a:schemeClr>
          </a:solidFill>
          <a:ln w="0" cap="flat">
            <a:noFill/>
            <a:prstDash val="solid"/>
            <a:miter/>
          </a:ln>
        </p:spPr>
        <p:txBody>
          <a:bodyPr rtlCol="0" anchor="ctr"/>
          <a:lstStyle/>
          <a:p>
            <a:endParaRPr lang="de-DE" dirty="0"/>
          </a:p>
        </p:txBody>
      </p:sp>
      <p:grpSp>
        <p:nvGrpSpPr>
          <p:cNvPr id="57" name="Gruppieren 56">
            <a:extLst>
              <a:ext uri="{FF2B5EF4-FFF2-40B4-BE49-F238E27FC236}">
                <a16:creationId xmlns:a16="http://schemas.microsoft.com/office/drawing/2014/main" id="{A62FA0D4-1F7F-4F7D-A12F-EEAEAFAA1F32}"/>
              </a:ext>
            </a:extLst>
          </p:cNvPr>
          <p:cNvGrpSpPr>
            <a:grpSpLocks noChangeAspect="1"/>
          </p:cNvGrpSpPr>
          <p:nvPr/>
        </p:nvGrpSpPr>
        <p:grpSpPr>
          <a:xfrm>
            <a:off x="6410306" y="2200442"/>
            <a:ext cx="452605" cy="432000"/>
            <a:chOff x="7517640" y="13771841"/>
            <a:chExt cx="234354" cy="221551"/>
          </a:xfrm>
          <a:solidFill>
            <a:schemeClr val="bg1">
              <a:alpha val="95000"/>
            </a:schemeClr>
          </a:solidFill>
        </p:grpSpPr>
        <p:sp>
          <p:nvSpPr>
            <p:cNvPr id="58" name="Freihandform 585">
              <a:extLst>
                <a:ext uri="{FF2B5EF4-FFF2-40B4-BE49-F238E27FC236}">
                  <a16:creationId xmlns:a16="http://schemas.microsoft.com/office/drawing/2014/main" id="{79413BE8-F77F-4DB5-9A5D-665D60F2829E}"/>
                </a:ext>
              </a:extLst>
            </p:cNvPr>
            <p:cNvSpPr/>
            <p:nvPr/>
          </p:nvSpPr>
          <p:spPr>
            <a:xfrm>
              <a:off x="7517640" y="13771841"/>
              <a:ext cx="124090" cy="182117"/>
            </a:xfrm>
            <a:custGeom>
              <a:avLst/>
              <a:gdLst>
                <a:gd name="connsiteX0" fmla="*/ 612 w 124090"/>
                <a:gd name="connsiteY0" fmla="*/ 111157 h 182117"/>
                <a:gd name="connsiteX1" fmla="*/ 3565 w 124090"/>
                <a:gd name="connsiteY1" fmla="*/ 114395 h 182117"/>
                <a:gd name="connsiteX2" fmla="*/ 44522 w 124090"/>
                <a:gd name="connsiteY2" fmla="*/ 86773 h 182117"/>
                <a:gd name="connsiteX3" fmla="*/ 38807 w 124090"/>
                <a:gd name="connsiteY3" fmla="*/ 182118 h 182117"/>
                <a:gd name="connsiteX4" fmla="*/ 68335 w 124090"/>
                <a:gd name="connsiteY4" fmla="*/ 182118 h 182117"/>
                <a:gd name="connsiteX5" fmla="*/ 61572 w 124090"/>
                <a:gd name="connsiteY5" fmla="*/ 79058 h 182117"/>
                <a:gd name="connsiteX6" fmla="*/ 121389 w 124090"/>
                <a:gd name="connsiteY6" fmla="*/ 92012 h 182117"/>
                <a:gd name="connsiteX7" fmla="*/ 122818 w 124090"/>
                <a:gd name="connsiteY7" fmla="*/ 88011 h 182117"/>
                <a:gd name="connsiteX8" fmla="*/ 64144 w 124090"/>
                <a:gd name="connsiteY8" fmla="*/ 62008 h 182117"/>
                <a:gd name="connsiteX9" fmla="*/ 63001 w 124090"/>
                <a:gd name="connsiteY9" fmla="*/ 60674 h 182117"/>
                <a:gd name="connsiteX10" fmla="*/ 43760 w 124090"/>
                <a:gd name="connsiteY10" fmla="*/ 1524 h 182117"/>
                <a:gd name="connsiteX11" fmla="*/ 41665 w 124090"/>
                <a:gd name="connsiteY11" fmla="*/ 0 h 182117"/>
                <a:gd name="connsiteX12" fmla="*/ 39379 w 124090"/>
                <a:gd name="connsiteY12" fmla="*/ 2381 h 182117"/>
                <a:gd name="connsiteX13" fmla="*/ 45189 w 124090"/>
                <a:gd name="connsiteY13" fmla="*/ 64103 h 182117"/>
                <a:gd name="connsiteX14" fmla="*/ 44617 w 124090"/>
                <a:gd name="connsiteY14" fmla="*/ 65723 h 182117"/>
                <a:gd name="connsiteX15" fmla="*/ 707 w 124090"/>
                <a:gd name="connsiteY15" fmla="*/ 111252 h 182117"/>
                <a:gd name="connsiteX16" fmla="*/ 53476 w 124090"/>
                <a:gd name="connsiteY16" fmla="*/ 66294 h 182117"/>
                <a:gd name="connsiteX17" fmla="*/ 58810 w 124090"/>
                <a:gd name="connsiteY17" fmla="*/ 71438 h 182117"/>
                <a:gd name="connsiteX18" fmla="*/ 53476 w 124090"/>
                <a:gd name="connsiteY18" fmla="*/ 76486 h 182117"/>
                <a:gd name="connsiteX19" fmla="*/ 48142 w 124090"/>
                <a:gd name="connsiteY19" fmla="*/ 71438 h 182117"/>
                <a:gd name="connsiteX20" fmla="*/ 53476 w 124090"/>
                <a:gd name="connsiteY20" fmla="*/ 66294 h 182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4090" h="182117">
                  <a:moveTo>
                    <a:pt x="612" y="111157"/>
                  </a:moveTo>
                  <a:cubicBezTo>
                    <a:pt x="-1198" y="113062"/>
                    <a:pt x="1374" y="115824"/>
                    <a:pt x="3565" y="114395"/>
                  </a:cubicBezTo>
                  <a:lnTo>
                    <a:pt x="44522" y="86773"/>
                  </a:lnTo>
                  <a:lnTo>
                    <a:pt x="38807" y="182118"/>
                  </a:lnTo>
                  <a:lnTo>
                    <a:pt x="68335" y="182118"/>
                  </a:lnTo>
                  <a:cubicBezTo>
                    <a:pt x="68335" y="182118"/>
                    <a:pt x="61572" y="79058"/>
                    <a:pt x="61572" y="79058"/>
                  </a:cubicBezTo>
                  <a:lnTo>
                    <a:pt x="121389" y="92012"/>
                  </a:lnTo>
                  <a:cubicBezTo>
                    <a:pt x="123961" y="92583"/>
                    <a:pt x="125199" y="89059"/>
                    <a:pt x="122818" y="88011"/>
                  </a:cubicBezTo>
                  <a:lnTo>
                    <a:pt x="64144" y="62008"/>
                  </a:lnTo>
                  <a:cubicBezTo>
                    <a:pt x="63572" y="61722"/>
                    <a:pt x="63096" y="61341"/>
                    <a:pt x="63001" y="60674"/>
                  </a:cubicBezTo>
                  <a:lnTo>
                    <a:pt x="43760" y="1524"/>
                  </a:lnTo>
                  <a:cubicBezTo>
                    <a:pt x="43379" y="476"/>
                    <a:pt x="42522" y="0"/>
                    <a:pt x="41665" y="0"/>
                  </a:cubicBezTo>
                  <a:cubicBezTo>
                    <a:pt x="40426" y="0"/>
                    <a:pt x="39283" y="857"/>
                    <a:pt x="39379" y="2381"/>
                  </a:cubicBezTo>
                  <a:lnTo>
                    <a:pt x="45189" y="64103"/>
                  </a:lnTo>
                  <a:cubicBezTo>
                    <a:pt x="45189" y="64675"/>
                    <a:pt x="44998" y="65341"/>
                    <a:pt x="44617" y="65723"/>
                  </a:cubicBezTo>
                  <a:lnTo>
                    <a:pt x="707" y="111252"/>
                  </a:lnTo>
                  <a:close/>
                  <a:moveTo>
                    <a:pt x="53476" y="66294"/>
                  </a:moveTo>
                  <a:cubicBezTo>
                    <a:pt x="56428" y="66294"/>
                    <a:pt x="58810" y="68580"/>
                    <a:pt x="58810" y="71438"/>
                  </a:cubicBezTo>
                  <a:cubicBezTo>
                    <a:pt x="58810" y="74295"/>
                    <a:pt x="56428" y="76486"/>
                    <a:pt x="53476" y="76486"/>
                  </a:cubicBezTo>
                  <a:cubicBezTo>
                    <a:pt x="50523" y="76486"/>
                    <a:pt x="48142" y="74200"/>
                    <a:pt x="48142" y="71438"/>
                  </a:cubicBezTo>
                  <a:cubicBezTo>
                    <a:pt x="48142" y="68675"/>
                    <a:pt x="50523" y="66294"/>
                    <a:pt x="53476" y="66294"/>
                  </a:cubicBezTo>
                  <a:close/>
                </a:path>
              </a:pathLst>
            </a:custGeom>
            <a:grpFill/>
            <a:ln w="0" cap="flat">
              <a:noFill/>
              <a:prstDash val="solid"/>
              <a:miter/>
            </a:ln>
          </p:spPr>
          <p:txBody>
            <a:bodyPr rtlCol="0" anchor="ctr"/>
            <a:lstStyle/>
            <a:p>
              <a:endParaRPr lang="de-DE" dirty="0"/>
            </a:p>
          </p:txBody>
        </p:sp>
        <p:sp>
          <p:nvSpPr>
            <p:cNvPr id="59" name="Freihandform 586">
              <a:extLst>
                <a:ext uri="{FF2B5EF4-FFF2-40B4-BE49-F238E27FC236}">
                  <a16:creationId xmlns:a16="http://schemas.microsoft.com/office/drawing/2014/main" id="{D4A96339-2185-452D-84E7-B99B4A4CB4A7}"/>
                </a:ext>
              </a:extLst>
            </p:cNvPr>
            <p:cNvSpPr/>
            <p:nvPr/>
          </p:nvSpPr>
          <p:spPr>
            <a:xfrm>
              <a:off x="7604739" y="13875949"/>
              <a:ext cx="54673" cy="52959"/>
            </a:xfrm>
            <a:custGeom>
              <a:avLst/>
              <a:gdLst>
                <a:gd name="connsiteX0" fmla="*/ 0 w 54673"/>
                <a:gd name="connsiteY0" fmla="*/ 52959 h 52959"/>
                <a:gd name="connsiteX1" fmla="*/ 34100 w 54673"/>
                <a:gd name="connsiteY1" fmla="*/ 52959 h 52959"/>
                <a:gd name="connsiteX2" fmla="*/ 54673 w 54673"/>
                <a:gd name="connsiteY2" fmla="*/ 0 h 52959"/>
                <a:gd name="connsiteX3" fmla="*/ 20574 w 54673"/>
                <a:gd name="connsiteY3" fmla="*/ 0 h 52959"/>
                <a:gd name="connsiteX4" fmla="*/ 0 w 54673"/>
                <a:gd name="connsiteY4" fmla="*/ 52959 h 52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73" h="52959">
                  <a:moveTo>
                    <a:pt x="0" y="52959"/>
                  </a:moveTo>
                  <a:lnTo>
                    <a:pt x="34100" y="52959"/>
                  </a:lnTo>
                  <a:lnTo>
                    <a:pt x="54673" y="0"/>
                  </a:lnTo>
                  <a:lnTo>
                    <a:pt x="20574" y="0"/>
                  </a:lnTo>
                  <a:lnTo>
                    <a:pt x="0" y="52959"/>
                  </a:lnTo>
                  <a:close/>
                </a:path>
              </a:pathLst>
            </a:custGeom>
            <a:grpFill/>
            <a:ln w="0" cap="flat">
              <a:noFill/>
              <a:prstDash val="solid"/>
              <a:miter/>
            </a:ln>
          </p:spPr>
          <p:txBody>
            <a:bodyPr rtlCol="0" anchor="ctr"/>
            <a:lstStyle/>
            <a:p>
              <a:endParaRPr lang="de-DE" dirty="0"/>
            </a:p>
          </p:txBody>
        </p:sp>
        <p:sp>
          <p:nvSpPr>
            <p:cNvPr id="60" name="Freihandform 587">
              <a:extLst>
                <a:ext uri="{FF2B5EF4-FFF2-40B4-BE49-F238E27FC236}">
                  <a16:creationId xmlns:a16="http://schemas.microsoft.com/office/drawing/2014/main" id="{9BF3D063-8EF9-4F57-AA80-4082472222D7}"/>
                </a:ext>
              </a:extLst>
            </p:cNvPr>
            <p:cNvSpPr/>
            <p:nvPr/>
          </p:nvSpPr>
          <p:spPr>
            <a:xfrm>
              <a:off x="7651125" y="13875949"/>
              <a:ext cx="54673" cy="52959"/>
            </a:xfrm>
            <a:custGeom>
              <a:avLst/>
              <a:gdLst>
                <a:gd name="connsiteX0" fmla="*/ 0 w 54673"/>
                <a:gd name="connsiteY0" fmla="*/ 52959 h 52959"/>
                <a:gd name="connsiteX1" fmla="*/ 34100 w 54673"/>
                <a:gd name="connsiteY1" fmla="*/ 52959 h 52959"/>
                <a:gd name="connsiteX2" fmla="*/ 54674 w 54673"/>
                <a:gd name="connsiteY2" fmla="*/ 0 h 52959"/>
                <a:gd name="connsiteX3" fmla="*/ 20574 w 54673"/>
                <a:gd name="connsiteY3" fmla="*/ 0 h 52959"/>
                <a:gd name="connsiteX4" fmla="*/ 0 w 54673"/>
                <a:gd name="connsiteY4" fmla="*/ 52959 h 52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73" h="52959">
                  <a:moveTo>
                    <a:pt x="0" y="52959"/>
                  </a:moveTo>
                  <a:lnTo>
                    <a:pt x="34100" y="52959"/>
                  </a:lnTo>
                  <a:lnTo>
                    <a:pt x="54674" y="0"/>
                  </a:lnTo>
                  <a:lnTo>
                    <a:pt x="20574" y="0"/>
                  </a:lnTo>
                  <a:lnTo>
                    <a:pt x="0" y="52959"/>
                  </a:lnTo>
                  <a:close/>
                </a:path>
              </a:pathLst>
            </a:custGeom>
            <a:grpFill/>
            <a:ln w="0" cap="flat">
              <a:noFill/>
              <a:prstDash val="solid"/>
              <a:miter/>
            </a:ln>
          </p:spPr>
          <p:txBody>
            <a:bodyPr rtlCol="0" anchor="ctr"/>
            <a:lstStyle/>
            <a:p>
              <a:endParaRPr lang="de-DE" dirty="0"/>
            </a:p>
          </p:txBody>
        </p:sp>
        <p:sp>
          <p:nvSpPr>
            <p:cNvPr id="61" name="Freihandform 588">
              <a:extLst>
                <a:ext uri="{FF2B5EF4-FFF2-40B4-BE49-F238E27FC236}">
                  <a16:creationId xmlns:a16="http://schemas.microsoft.com/office/drawing/2014/main" id="{237A09D7-7C5C-4807-BD8C-E903417CC945}"/>
                </a:ext>
              </a:extLst>
            </p:cNvPr>
            <p:cNvSpPr/>
            <p:nvPr/>
          </p:nvSpPr>
          <p:spPr>
            <a:xfrm>
              <a:off x="7697321" y="13875949"/>
              <a:ext cx="54673" cy="52959"/>
            </a:xfrm>
            <a:custGeom>
              <a:avLst/>
              <a:gdLst>
                <a:gd name="connsiteX0" fmla="*/ 54673 w 54673"/>
                <a:gd name="connsiteY0" fmla="*/ 0 h 52959"/>
                <a:gd name="connsiteX1" fmla="*/ 20574 w 54673"/>
                <a:gd name="connsiteY1" fmla="*/ 0 h 52959"/>
                <a:gd name="connsiteX2" fmla="*/ 0 w 54673"/>
                <a:gd name="connsiteY2" fmla="*/ 52959 h 52959"/>
                <a:gd name="connsiteX3" fmla="*/ 34100 w 54673"/>
                <a:gd name="connsiteY3" fmla="*/ 52959 h 52959"/>
                <a:gd name="connsiteX4" fmla="*/ 54673 w 54673"/>
                <a:gd name="connsiteY4" fmla="*/ 0 h 52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73" h="52959">
                  <a:moveTo>
                    <a:pt x="54673" y="0"/>
                  </a:moveTo>
                  <a:lnTo>
                    <a:pt x="20574" y="0"/>
                  </a:lnTo>
                  <a:lnTo>
                    <a:pt x="0" y="52959"/>
                  </a:lnTo>
                  <a:lnTo>
                    <a:pt x="34100" y="52959"/>
                  </a:lnTo>
                  <a:lnTo>
                    <a:pt x="54673" y="0"/>
                  </a:lnTo>
                  <a:close/>
                </a:path>
              </a:pathLst>
            </a:custGeom>
            <a:grpFill/>
            <a:ln w="0" cap="flat">
              <a:noFill/>
              <a:prstDash val="solid"/>
              <a:miter/>
            </a:ln>
          </p:spPr>
          <p:txBody>
            <a:bodyPr rtlCol="0" anchor="ctr"/>
            <a:lstStyle/>
            <a:p>
              <a:endParaRPr lang="de-DE" dirty="0"/>
            </a:p>
          </p:txBody>
        </p:sp>
        <p:sp>
          <p:nvSpPr>
            <p:cNvPr id="62" name="Freihandform 589">
              <a:extLst>
                <a:ext uri="{FF2B5EF4-FFF2-40B4-BE49-F238E27FC236}">
                  <a16:creationId xmlns:a16="http://schemas.microsoft.com/office/drawing/2014/main" id="{02935F0B-1E04-4BDB-A1C0-0E7D79AD1632}"/>
                </a:ext>
              </a:extLst>
            </p:cNvPr>
            <p:cNvSpPr/>
            <p:nvPr/>
          </p:nvSpPr>
          <p:spPr>
            <a:xfrm>
              <a:off x="7672176" y="13940338"/>
              <a:ext cx="54673" cy="53054"/>
            </a:xfrm>
            <a:custGeom>
              <a:avLst/>
              <a:gdLst>
                <a:gd name="connsiteX0" fmla="*/ 50102 w 54673"/>
                <a:gd name="connsiteY0" fmla="*/ 41815 h 53054"/>
                <a:gd name="connsiteX1" fmla="*/ 50102 w 54673"/>
                <a:gd name="connsiteY1" fmla="*/ 11906 h 53054"/>
                <a:gd name="connsiteX2" fmla="*/ 54673 w 54673"/>
                <a:gd name="connsiteY2" fmla="*/ 0 h 53054"/>
                <a:gd name="connsiteX3" fmla="*/ 20574 w 54673"/>
                <a:gd name="connsiteY3" fmla="*/ 0 h 53054"/>
                <a:gd name="connsiteX4" fmla="*/ 0 w 54673"/>
                <a:gd name="connsiteY4" fmla="*/ 53054 h 53054"/>
                <a:gd name="connsiteX5" fmla="*/ 34195 w 54673"/>
                <a:gd name="connsiteY5" fmla="*/ 53054 h 53054"/>
                <a:gd name="connsiteX6" fmla="*/ 42196 w 54673"/>
                <a:gd name="connsiteY6" fmla="*/ 32290 h 53054"/>
                <a:gd name="connsiteX7" fmla="*/ 42196 w 54673"/>
                <a:gd name="connsiteY7" fmla="*/ 41815 h 53054"/>
                <a:gd name="connsiteX8" fmla="*/ 50102 w 54673"/>
                <a:gd name="connsiteY8" fmla="*/ 41815 h 53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673" h="53054">
                  <a:moveTo>
                    <a:pt x="50102" y="41815"/>
                  </a:moveTo>
                  <a:lnTo>
                    <a:pt x="50102" y="11906"/>
                  </a:lnTo>
                  <a:lnTo>
                    <a:pt x="54673" y="0"/>
                  </a:lnTo>
                  <a:lnTo>
                    <a:pt x="20574" y="0"/>
                  </a:lnTo>
                  <a:lnTo>
                    <a:pt x="0" y="53054"/>
                  </a:lnTo>
                  <a:lnTo>
                    <a:pt x="34195" y="53054"/>
                  </a:lnTo>
                  <a:lnTo>
                    <a:pt x="42196" y="32290"/>
                  </a:lnTo>
                  <a:lnTo>
                    <a:pt x="42196" y="41815"/>
                  </a:lnTo>
                  <a:lnTo>
                    <a:pt x="50102" y="41815"/>
                  </a:lnTo>
                  <a:close/>
                </a:path>
              </a:pathLst>
            </a:custGeom>
            <a:grpFill/>
            <a:ln w="0" cap="flat">
              <a:noFill/>
              <a:prstDash val="solid"/>
              <a:miter/>
            </a:ln>
          </p:spPr>
          <p:txBody>
            <a:bodyPr rtlCol="0" anchor="ctr"/>
            <a:lstStyle/>
            <a:p>
              <a:endParaRPr lang="de-DE" dirty="0"/>
            </a:p>
          </p:txBody>
        </p:sp>
        <p:sp>
          <p:nvSpPr>
            <p:cNvPr id="63" name="Freihandform 590">
              <a:extLst>
                <a:ext uri="{FF2B5EF4-FFF2-40B4-BE49-F238E27FC236}">
                  <a16:creationId xmlns:a16="http://schemas.microsoft.com/office/drawing/2014/main" id="{97D96F47-ADA6-4D93-A604-C065A248F3AF}"/>
                </a:ext>
              </a:extLst>
            </p:cNvPr>
            <p:cNvSpPr/>
            <p:nvPr/>
          </p:nvSpPr>
          <p:spPr>
            <a:xfrm>
              <a:off x="7626074" y="13940338"/>
              <a:ext cx="54578" cy="53054"/>
            </a:xfrm>
            <a:custGeom>
              <a:avLst/>
              <a:gdLst>
                <a:gd name="connsiteX0" fmla="*/ 50102 w 54578"/>
                <a:gd name="connsiteY0" fmla="*/ 41815 h 53054"/>
                <a:gd name="connsiteX1" fmla="*/ 50102 w 54578"/>
                <a:gd name="connsiteY1" fmla="*/ 11621 h 53054"/>
                <a:gd name="connsiteX2" fmla="*/ 54578 w 54578"/>
                <a:gd name="connsiteY2" fmla="*/ 0 h 53054"/>
                <a:gd name="connsiteX3" fmla="*/ 20479 w 54578"/>
                <a:gd name="connsiteY3" fmla="*/ 0 h 53054"/>
                <a:gd name="connsiteX4" fmla="*/ 0 w 54578"/>
                <a:gd name="connsiteY4" fmla="*/ 53054 h 53054"/>
                <a:gd name="connsiteX5" fmla="*/ 34100 w 54578"/>
                <a:gd name="connsiteY5" fmla="*/ 53054 h 53054"/>
                <a:gd name="connsiteX6" fmla="*/ 42196 w 54578"/>
                <a:gd name="connsiteY6" fmla="*/ 32099 h 53054"/>
                <a:gd name="connsiteX7" fmla="*/ 42196 w 54578"/>
                <a:gd name="connsiteY7" fmla="*/ 41815 h 53054"/>
                <a:gd name="connsiteX8" fmla="*/ 50102 w 54578"/>
                <a:gd name="connsiteY8" fmla="*/ 41815 h 53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578" h="53054">
                  <a:moveTo>
                    <a:pt x="50102" y="41815"/>
                  </a:moveTo>
                  <a:lnTo>
                    <a:pt x="50102" y="11621"/>
                  </a:lnTo>
                  <a:lnTo>
                    <a:pt x="54578" y="0"/>
                  </a:lnTo>
                  <a:lnTo>
                    <a:pt x="20479" y="0"/>
                  </a:lnTo>
                  <a:lnTo>
                    <a:pt x="0" y="53054"/>
                  </a:lnTo>
                  <a:lnTo>
                    <a:pt x="34100" y="53054"/>
                  </a:lnTo>
                  <a:lnTo>
                    <a:pt x="42196" y="32099"/>
                  </a:lnTo>
                  <a:lnTo>
                    <a:pt x="42196" y="41815"/>
                  </a:lnTo>
                  <a:lnTo>
                    <a:pt x="50102" y="41815"/>
                  </a:lnTo>
                  <a:close/>
                </a:path>
              </a:pathLst>
            </a:custGeom>
            <a:grpFill/>
            <a:ln w="0" cap="flat">
              <a:noFill/>
              <a:prstDash val="solid"/>
              <a:miter/>
            </a:ln>
          </p:spPr>
          <p:txBody>
            <a:bodyPr rtlCol="0" anchor="ctr"/>
            <a:lstStyle/>
            <a:p>
              <a:endParaRPr lang="de-DE" dirty="0"/>
            </a:p>
          </p:txBody>
        </p:sp>
        <p:sp>
          <p:nvSpPr>
            <p:cNvPr id="64" name="Freihandform 591">
              <a:extLst>
                <a:ext uri="{FF2B5EF4-FFF2-40B4-BE49-F238E27FC236}">
                  <a16:creationId xmlns:a16="http://schemas.microsoft.com/office/drawing/2014/main" id="{871C06C2-5A66-46BD-B0FD-AC94E5A19D93}"/>
                </a:ext>
              </a:extLst>
            </p:cNvPr>
            <p:cNvSpPr/>
            <p:nvPr/>
          </p:nvSpPr>
          <p:spPr>
            <a:xfrm>
              <a:off x="7579688" y="13940338"/>
              <a:ext cx="54578" cy="53054"/>
            </a:xfrm>
            <a:custGeom>
              <a:avLst/>
              <a:gdLst>
                <a:gd name="connsiteX0" fmla="*/ 50292 w 54578"/>
                <a:gd name="connsiteY0" fmla="*/ 41815 h 53054"/>
                <a:gd name="connsiteX1" fmla="*/ 50292 w 54578"/>
                <a:gd name="connsiteY1" fmla="*/ 11144 h 53054"/>
                <a:gd name="connsiteX2" fmla="*/ 54578 w 54578"/>
                <a:gd name="connsiteY2" fmla="*/ 0 h 53054"/>
                <a:gd name="connsiteX3" fmla="*/ 20479 w 54578"/>
                <a:gd name="connsiteY3" fmla="*/ 0 h 53054"/>
                <a:gd name="connsiteX4" fmla="*/ 0 w 54578"/>
                <a:gd name="connsiteY4" fmla="*/ 53054 h 53054"/>
                <a:gd name="connsiteX5" fmla="*/ 34100 w 54578"/>
                <a:gd name="connsiteY5" fmla="*/ 53054 h 53054"/>
                <a:gd name="connsiteX6" fmla="*/ 42386 w 54578"/>
                <a:gd name="connsiteY6" fmla="*/ 31528 h 53054"/>
                <a:gd name="connsiteX7" fmla="*/ 42386 w 54578"/>
                <a:gd name="connsiteY7" fmla="*/ 41815 h 53054"/>
                <a:gd name="connsiteX8" fmla="*/ 50292 w 54578"/>
                <a:gd name="connsiteY8" fmla="*/ 41815 h 53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578" h="53054">
                  <a:moveTo>
                    <a:pt x="50292" y="41815"/>
                  </a:moveTo>
                  <a:lnTo>
                    <a:pt x="50292" y="11144"/>
                  </a:lnTo>
                  <a:lnTo>
                    <a:pt x="54578" y="0"/>
                  </a:lnTo>
                  <a:lnTo>
                    <a:pt x="20479" y="0"/>
                  </a:lnTo>
                  <a:lnTo>
                    <a:pt x="0" y="53054"/>
                  </a:lnTo>
                  <a:lnTo>
                    <a:pt x="34100" y="53054"/>
                  </a:lnTo>
                  <a:lnTo>
                    <a:pt x="42386" y="31528"/>
                  </a:lnTo>
                  <a:lnTo>
                    <a:pt x="42386" y="41815"/>
                  </a:lnTo>
                  <a:lnTo>
                    <a:pt x="50292" y="41815"/>
                  </a:lnTo>
                  <a:close/>
                </a:path>
              </a:pathLst>
            </a:custGeom>
            <a:grpFill/>
            <a:ln w="0" cap="flat">
              <a:noFill/>
              <a:prstDash val="solid"/>
              <a:miter/>
            </a:ln>
          </p:spPr>
          <p:txBody>
            <a:bodyPr rtlCol="0" anchor="ctr"/>
            <a:lstStyle/>
            <a:p>
              <a:endParaRPr lang="de-DE" dirty="0"/>
            </a:p>
          </p:txBody>
        </p:sp>
      </p:grpSp>
      <p:grpSp>
        <p:nvGrpSpPr>
          <p:cNvPr id="65" name="Grafik 204">
            <a:extLst>
              <a:ext uri="{FF2B5EF4-FFF2-40B4-BE49-F238E27FC236}">
                <a16:creationId xmlns:a16="http://schemas.microsoft.com/office/drawing/2014/main" id="{AB09E55B-7248-49E3-AF5E-51C30A392C63}"/>
              </a:ext>
            </a:extLst>
          </p:cNvPr>
          <p:cNvGrpSpPr>
            <a:grpSpLocks noChangeAspect="1"/>
          </p:cNvGrpSpPr>
          <p:nvPr/>
        </p:nvGrpSpPr>
        <p:grpSpPr>
          <a:xfrm>
            <a:off x="7021865" y="3153714"/>
            <a:ext cx="307967" cy="432000"/>
            <a:chOff x="1273639" y="19101088"/>
            <a:chExt cx="157734" cy="272811"/>
          </a:xfrm>
          <a:solidFill>
            <a:schemeClr val="bg1">
              <a:alpha val="95000"/>
            </a:schemeClr>
          </a:solidFill>
        </p:grpSpPr>
        <p:sp>
          <p:nvSpPr>
            <p:cNvPr id="66" name="Freihandform 933">
              <a:extLst>
                <a:ext uri="{FF2B5EF4-FFF2-40B4-BE49-F238E27FC236}">
                  <a16:creationId xmlns:a16="http://schemas.microsoft.com/office/drawing/2014/main" id="{14A2986D-CBAB-42C3-89EA-BF8CBC5D9A2E}"/>
                </a:ext>
              </a:extLst>
            </p:cNvPr>
            <p:cNvSpPr/>
            <p:nvPr/>
          </p:nvSpPr>
          <p:spPr>
            <a:xfrm>
              <a:off x="1305453" y="19216531"/>
              <a:ext cx="94202" cy="95154"/>
            </a:xfrm>
            <a:custGeom>
              <a:avLst/>
              <a:gdLst>
                <a:gd name="connsiteX0" fmla="*/ 86487 w 94202"/>
                <a:gd name="connsiteY0" fmla="*/ 0 h 95154"/>
                <a:gd name="connsiteX1" fmla="*/ 7620 w 94202"/>
                <a:gd name="connsiteY1" fmla="*/ 0 h 95154"/>
                <a:gd name="connsiteX2" fmla="*/ 0 w 94202"/>
                <a:gd name="connsiteY2" fmla="*/ 7906 h 95154"/>
                <a:gd name="connsiteX3" fmla="*/ 0 w 94202"/>
                <a:gd name="connsiteY3" fmla="*/ 86773 h 95154"/>
                <a:gd name="connsiteX4" fmla="*/ 8477 w 94202"/>
                <a:gd name="connsiteY4" fmla="*/ 95155 h 95154"/>
                <a:gd name="connsiteX5" fmla="*/ 85630 w 94202"/>
                <a:gd name="connsiteY5" fmla="*/ 95155 h 95154"/>
                <a:gd name="connsiteX6" fmla="*/ 94202 w 94202"/>
                <a:gd name="connsiteY6" fmla="*/ 86773 h 95154"/>
                <a:gd name="connsiteX7" fmla="*/ 94202 w 94202"/>
                <a:gd name="connsiteY7" fmla="*/ 47911 h 95154"/>
                <a:gd name="connsiteX8" fmla="*/ 94202 w 94202"/>
                <a:gd name="connsiteY8" fmla="*/ 7906 h 95154"/>
                <a:gd name="connsiteX9" fmla="*/ 86582 w 94202"/>
                <a:gd name="connsiteY9" fmla="*/ 0 h 95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202" h="95154">
                  <a:moveTo>
                    <a:pt x="86487" y="0"/>
                  </a:moveTo>
                  <a:cubicBezTo>
                    <a:pt x="60198" y="0"/>
                    <a:pt x="33909" y="0"/>
                    <a:pt x="7620" y="0"/>
                  </a:cubicBezTo>
                  <a:cubicBezTo>
                    <a:pt x="1429" y="0"/>
                    <a:pt x="0" y="1524"/>
                    <a:pt x="0" y="7906"/>
                  </a:cubicBezTo>
                  <a:cubicBezTo>
                    <a:pt x="0" y="34195"/>
                    <a:pt x="0" y="60484"/>
                    <a:pt x="0" y="86773"/>
                  </a:cubicBezTo>
                  <a:cubicBezTo>
                    <a:pt x="0" y="93345"/>
                    <a:pt x="1810" y="95155"/>
                    <a:pt x="8477" y="95155"/>
                  </a:cubicBezTo>
                  <a:cubicBezTo>
                    <a:pt x="34195" y="95155"/>
                    <a:pt x="59912" y="95155"/>
                    <a:pt x="85630" y="95155"/>
                  </a:cubicBezTo>
                  <a:cubicBezTo>
                    <a:pt x="92393" y="95155"/>
                    <a:pt x="94107" y="93345"/>
                    <a:pt x="94202" y="86773"/>
                  </a:cubicBezTo>
                  <a:cubicBezTo>
                    <a:pt x="94202" y="73819"/>
                    <a:pt x="94202" y="60865"/>
                    <a:pt x="94202" y="47911"/>
                  </a:cubicBezTo>
                  <a:cubicBezTo>
                    <a:pt x="94202" y="34576"/>
                    <a:pt x="94202" y="21241"/>
                    <a:pt x="94202" y="7906"/>
                  </a:cubicBezTo>
                  <a:cubicBezTo>
                    <a:pt x="94202" y="1524"/>
                    <a:pt x="92774" y="0"/>
                    <a:pt x="86582" y="0"/>
                  </a:cubicBezTo>
                  <a:close/>
                </a:path>
              </a:pathLst>
            </a:custGeom>
            <a:grpFill/>
            <a:ln w="0" cap="flat">
              <a:noFill/>
              <a:prstDash val="solid"/>
              <a:miter/>
            </a:ln>
          </p:spPr>
          <p:txBody>
            <a:bodyPr rtlCol="0" anchor="ctr"/>
            <a:lstStyle/>
            <a:p>
              <a:endParaRPr lang="de-DE" dirty="0"/>
            </a:p>
          </p:txBody>
        </p:sp>
        <p:sp>
          <p:nvSpPr>
            <p:cNvPr id="67" name="Freihandform 934">
              <a:extLst>
                <a:ext uri="{FF2B5EF4-FFF2-40B4-BE49-F238E27FC236}">
                  <a16:creationId xmlns:a16="http://schemas.microsoft.com/office/drawing/2014/main" id="{EFA85BE5-65CA-42F9-97E2-5CC0F7361FE8}"/>
                </a:ext>
              </a:extLst>
            </p:cNvPr>
            <p:cNvSpPr/>
            <p:nvPr/>
          </p:nvSpPr>
          <p:spPr>
            <a:xfrm>
              <a:off x="1273639" y="19216531"/>
              <a:ext cx="27432" cy="86394"/>
            </a:xfrm>
            <a:custGeom>
              <a:avLst/>
              <a:gdLst>
                <a:gd name="connsiteX0" fmla="*/ 20384 w 27432"/>
                <a:gd name="connsiteY0" fmla="*/ 0 h 86394"/>
                <a:gd name="connsiteX1" fmla="*/ 6667 w 27432"/>
                <a:gd name="connsiteY1" fmla="*/ 0 h 86394"/>
                <a:gd name="connsiteX2" fmla="*/ 0 w 27432"/>
                <a:gd name="connsiteY2" fmla="*/ 6763 h 86394"/>
                <a:gd name="connsiteX3" fmla="*/ 0 w 27432"/>
                <a:gd name="connsiteY3" fmla="*/ 79248 h 86394"/>
                <a:gd name="connsiteX4" fmla="*/ 7525 w 27432"/>
                <a:gd name="connsiteY4" fmla="*/ 86392 h 86394"/>
                <a:gd name="connsiteX5" fmla="*/ 19526 w 27432"/>
                <a:gd name="connsiteY5" fmla="*/ 86392 h 86394"/>
                <a:gd name="connsiteX6" fmla="*/ 27432 w 27432"/>
                <a:gd name="connsiteY6" fmla="*/ 78200 h 86394"/>
                <a:gd name="connsiteX7" fmla="*/ 27432 w 27432"/>
                <a:gd name="connsiteY7" fmla="*/ 43434 h 86394"/>
                <a:gd name="connsiteX8" fmla="*/ 27432 w 27432"/>
                <a:gd name="connsiteY8" fmla="*/ 7525 h 86394"/>
                <a:gd name="connsiteX9" fmla="*/ 20288 w 27432"/>
                <a:gd name="connsiteY9" fmla="*/ 95 h 86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32" h="86394">
                  <a:moveTo>
                    <a:pt x="20384" y="0"/>
                  </a:moveTo>
                  <a:cubicBezTo>
                    <a:pt x="15811" y="0"/>
                    <a:pt x="11240" y="0"/>
                    <a:pt x="6667" y="0"/>
                  </a:cubicBezTo>
                  <a:cubicBezTo>
                    <a:pt x="2191" y="0"/>
                    <a:pt x="0" y="2477"/>
                    <a:pt x="0" y="6763"/>
                  </a:cubicBezTo>
                  <a:cubicBezTo>
                    <a:pt x="0" y="30956"/>
                    <a:pt x="0" y="55055"/>
                    <a:pt x="0" y="79248"/>
                  </a:cubicBezTo>
                  <a:cubicBezTo>
                    <a:pt x="0" y="84201"/>
                    <a:pt x="2572" y="86487"/>
                    <a:pt x="7525" y="86392"/>
                  </a:cubicBezTo>
                  <a:cubicBezTo>
                    <a:pt x="11525" y="86296"/>
                    <a:pt x="15526" y="86392"/>
                    <a:pt x="19526" y="86392"/>
                  </a:cubicBezTo>
                  <a:cubicBezTo>
                    <a:pt x="26099" y="86392"/>
                    <a:pt x="27432" y="84963"/>
                    <a:pt x="27432" y="78200"/>
                  </a:cubicBezTo>
                  <a:cubicBezTo>
                    <a:pt x="27432" y="66580"/>
                    <a:pt x="27432" y="54959"/>
                    <a:pt x="27432" y="43434"/>
                  </a:cubicBezTo>
                  <a:cubicBezTo>
                    <a:pt x="27432" y="31433"/>
                    <a:pt x="27432" y="19431"/>
                    <a:pt x="27432" y="7525"/>
                  </a:cubicBezTo>
                  <a:cubicBezTo>
                    <a:pt x="27432" y="2477"/>
                    <a:pt x="25337" y="95"/>
                    <a:pt x="20288" y="95"/>
                  </a:cubicBezTo>
                  <a:close/>
                </a:path>
              </a:pathLst>
            </a:custGeom>
            <a:grpFill/>
            <a:ln w="0" cap="flat">
              <a:noFill/>
              <a:prstDash val="solid"/>
              <a:miter/>
            </a:ln>
          </p:spPr>
          <p:txBody>
            <a:bodyPr rtlCol="0" anchor="ctr"/>
            <a:lstStyle/>
            <a:p>
              <a:endParaRPr lang="de-DE" dirty="0"/>
            </a:p>
          </p:txBody>
        </p:sp>
        <p:sp>
          <p:nvSpPr>
            <p:cNvPr id="68" name="Freihandform 935">
              <a:extLst>
                <a:ext uri="{FF2B5EF4-FFF2-40B4-BE49-F238E27FC236}">
                  <a16:creationId xmlns:a16="http://schemas.microsoft.com/office/drawing/2014/main" id="{E6096BEF-893C-49AB-A8F3-921342DAA355}"/>
                </a:ext>
              </a:extLst>
            </p:cNvPr>
            <p:cNvSpPr/>
            <p:nvPr/>
          </p:nvSpPr>
          <p:spPr>
            <a:xfrm>
              <a:off x="1403941" y="19216341"/>
              <a:ext cx="27432" cy="86391"/>
            </a:xfrm>
            <a:custGeom>
              <a:avLst/>
              <a:gdLst>
                <a:gd name="connsiteX0" fmla="*/ 20288 w 27432"/>
                <a:gd name="connsiteY0" fmla="*/ 191 h 86391"/>
                <a:gd name="connsiteX1" fmla="*/ 7715 w 27432"/>
                <a:gd name="connsiteY1" fmla="*/ 191 h 86391"/>
                <a:gd name="connsiteX2" fmla="*/ 0 w 27432"/>
                <a:gd name="connsiteY2" fmla="*/ 8001 h 86391"/>
                <a:gd name="connsiteX3" fmla="*/ 0 w 27432"/>
                <a:gd name="connsiteY3" fmla="*/ 43339 h 86391"/>
                <a:gd name="connsiteX4" fmla="*/ 0 w 27432"/>
                <a:gd name="connsiteY4" fmla="*/ 78677 h 86391"/>
                <a:gd name="connsiteX5" fmla="*/ 7811 w 27432"/>
                <a:gd name="connsiteY5" fmla="*/ 86392 h 86391"/>
                <a:gd name="connsiteX6" fmla="*/ 20384 w 27432"/>
                <a:gd name="connsiteY6" fmla="*/ 86392 h 86391"/>
                <a:gd name="connsiteX7" fmla="*/ 27432 w 27432"/>
                <a:gd name="connsiteY7" fmla="*/ 79439 h 86391"/>
                <a:gd name="connsiteX8" fmla="*/ 27432 w 27432"/>
                <a:gd name="connsiteY8" fmla="*/ 6953 h 86391"/>
                <a:gd name="connsiteX9" fmla="*/ 20288 w 27432"/>
                <a:gd name="connsiteY9" fmla="*/ 0 h 86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32" h="86391">
                  <a:moveTo>
                    <a:pt x="20288" y="191"/>
                  </a:moveTo>
                  <a:cubicBezTo>
                    <a:pt x="16097" y="191"/>
                    <a:pt x="11906" y="191"/>
                    <a:pt x="7715" y="191"/>
                  </a:cubicBezTo>
                  <a:cubicBezTo>
                    <a:pt x="1429" y="286"/>
                    <a:pt x="0" y="1715"/>
                    <a:pt x="0" y="8001"/>
                  </a:cubicBezTo>
                  <a:cubicBezTo>
                    <a:pt x="0" y="19812"/>
                    <a:pt x="0" y="31623"/>
                    <a:pt x="0" y="43339"/>
                  </a:cubicBezTo>
                  <a:cubicBezTo>
                    <a:pt x="0" y="55055"/>
                    <a:pt x="0" y="66961"/>
                    <a:pt x="0" y="78677"/>
                  </a:cubicBezTo>
                  <a:cubicBezTo>
                    <a:pt x="0" y="84868"/>
                    <a:pt x="1524" y="86297"/>
                    <a:pt x="7811" y="86392"/>
                  </a:cubicBezTo>
                  <a:cubicBezTo>
                    <a:pt x="12002" y="86392"/>
                    <a:pt x="16193" y="86392"/>
                    <a:pt x="20384" y="86392"/>
                  </a:cubicBezTo>
                  <a:cubicBezTo>
                    <a:pt x="25146" y="86392"/>
                    <a:pt x="27432" y="84011"/>
                    <a:pt x="27432" y="79439"/>
                  </a:cubicBezTo>
                  <a:cubicBezTo>
                    <a:pt x="27432" y="55245"/>
                    <a:pt x="27432" y="31147"/>
                    <a:pt x="27432" y="6953"/>
                  </a:cubicBezTo>
                  <a:cubicBezTo>
                    <a:pt x="27432" y="2286"/>
                    <a:pt x="24956" y="0"/>
                    <a:pt x="20288" y="0"/>
                  </a:cubicBezTo>
                  <a:close/>
                </a:path>
              </a:pathLst>
            </a:custGeom>
            <a:grpFill/>
            <a:ln w="0" cap="flat">
              <a:noFill/>
              <a:prstDash val="solid"/>
              <a:miter/>
            </a:ln>
          </p:spPr>
          <p:txBody>
            <a:bodyPr rtlCol="0" anchor="ctr"/>
            <a:lstStyle/>
            <a:p>
              <a:endParaRPr lang="de-DE" dirty="0"/>
            </a:p>
          </p:txBody>
        </p:sp>
        <p:sp>
          <p:nvSpPr>
            <p:cNvPr id="69" name="Freihandform 936">
              <a:extLst>
                <a:ext uri="{FF2B5EF4-FFF2-40B4-BE49-F238E27FC236}">
                  <a16:creationId xmlns:a16="http://schemas.microsoft.com/office/drawing/2014/main" id="{79F074AB-C032-4FFA-830B-9DB02DDC2FA2}"/>
                </a:ext>
              </a:extLst>
            </p:cNvPr>
            <p:cNvSpPr/>
            <p:nvPr/>
          </p:nvSpPr>
          <p:spPr>
            <a:xfrm>
              <a:off x="1317073" y="19315020"/>
              <a:ext cx="27431" cy="29241"/>
            </a:xfrm>
            <a:custGeom>
              <a:avLst/>
              <a:gdLst>
                <a:gd name="connsiteX0" fmla="*/ 20479 w 27431"/>
                <a:gd name="connsiteY0" fmla="*/ 0 h 29241"/>
                <a:gd name="connsiteX1" fmla="*/ 6763 w 27431"/>
                <a:gd name="connsiteY1" fmla="*/ 0 h 29241"/>
                <a:gd name="connsiteX2" fmla="*/ 0 w 27431"/>
                <a:gd name="connsiteY2" fmla="*/ 3334 h 29241"/>
                <a:gd name="connsiteX3" fmla="*/ 0 w 27431"/>
                <a:gd name="connsiteY3" fmla="*/ 26099 h 29241"/>
                <a:gd name="connsiteX4" fmla="*/ 6382 w 27431"/>
                <a:gd name="connsiteY4" fmla="*/ 29242 h 29241"/>
                <a:gd name="connsiteX5" fmla="*/ 20098 w 27431"/>
                <a:gd name="connsiteY5" fmla="*/ 29242 h 29241"/>
                <a:gd name="connsiteX6" fmla="*/ 27432 w 27431"/>
                <a:gd name="connsiteY6" fmla="*/ 25622 h 29241"/>
                <a:gd name="connsiteX7" fmla="*/ 27432 w 27431"/>
                <a:gd name="connsiteY7" fmla="*/ 14573 h 29241"/>
                <a:gd name="connsiteX8" fmla="*/ 27432 w 27431"/>
                <a:gd name="connsiteY8" fmla="*/ 3524 h 29241"/>
                <a:gd name="connsiteX9" fmla="*/ 20479 w 27431"/>
                <a:gd name="connsiteY9" fmla="*/ 95 h 29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31" h="29241">
                  <a:moveTo>
                    <a:pt x="20479" y="0"/>
                  </a:moveTo>
                  <a:cubicBezTo>
                    <a:pt x="15907" y="0"/>
                    <a:pt x="11335" y="0"/>
                    <a:pt x="6763" y="0"/>
                  </a:cubicBezTo>
                  <a:cubicBezTo>
                    <a:pt x="2381" y="0"/>
                    <a:pt x="0" y="1143"/>
                    <a:pt x="0" y="3334"/>
                  </a:cubicBezTo>
                  <a:cubicBezTo>
                    <a:pt x="0" y="10954"/>
                    <a:pt x="0" y="18479"/>
                    <a:pt x="0" y="26099"/>
                  </a:cubicBezTo>
                  <a:cubicBezTo>
                    <a:pt x="0" y="28099"/>
                    <a:pt x="2191" y="29242"/>
                    <a:pt x="6382" y="29242"/>
                  </a:cubicBezTo>
                  <a:cubicBezTo>
                    <a:pt x="10954" y="29242"/>
                    <a:pt x="15526" y="29242"/>
                    <a:pt x="20098" y="29242"/>
                  </a:cubicBezTo>
                  <a:cubicBezTo>
                    <a:pt x="25146" y="29242"/>
                    <a:pt x="27432" y="28099"/>
                    <a:pt x="27432" y="25622"/>
                  </a:cubicBezTo>
                  <a:cubicBezTo>
                    <a:pt x="27432" y="21907"/>
                    <a:pt x="27432" y="18193"/>
                    <a:pt x="27432" y="14573"/>
                  </a:cubicBezTo>
                  <a:cubicBezTo>
                    <a:pt x="27432" y="10858"/>
                    <a:pt x="27432" y="7144"/>
                    <a:pt x="27432" y="3524"/>
                  </a:cubicBezTo>
                  <a:cubicBezTo>
                    <a:pt x="27432" y="1143"/>
                    <a:pt x="25146" y="0"/>
                    <a:pt x="20479" y="95"/>
                  </a:cubicBezTo>
                  <a:close/>
                </a:path>
              </a:pathLst>
            </a:custGeom>
            <a:grpFill/>
            <a:ln w="0" cap="flat">
              <a:noFill/>
              <a:prstDash val="solid"/>
              <a:miter/>
            </a:ln>
          </p:spPr>
          <p:txBody>
            <a:bodyPr rtlCol="0" anchor="ctr"/>
            <a:lstStyle/>
            <a:p>
              <a:endParaRPr lang="de-DE" dirty="0"/>
            </a:p>
          </p:txBody>
        </p:sp>
        <p:sp>
          <p:nvSpPr>
            <p:cNvPr id="70" name="Freihandform 937">
              <a:extLst>
                <a:ext uri="{FF2B5EF4-FFF2-40B4-BE49-F238E27FC236}">
                  <a16:creationId xmlns:a16="http://schemas.microsoft.com/office/drawing/2014/main" id="{3A067CE1-F907-4964-AF29-6B76537D5F46}"/>
                </a:ext>
              </a:extLst>
            </p:cNvPr>
            <p:cNvSpPr/>
            <p:nvPr/>
          </p:nvSpPr>
          <p:spPr>
            <a:xfrm>
              <a:off x="1364270" y="19315020"/>
              <a:ext cx="27574" cy="29247"/>
            </a:xfrm>
            <a:custGeom>
              <a:avLst/>
              <a:gdLst>
                <a:gd name="connsiteX0" fmla="*/ 20526 w 27574"/>
                <a:gd name="connsiteY0" fmla="*/ 0 h 29247"/>
                <a:gd name="connsiteX1" fmla="*/ 6810 w 27574"/>
                <a:gd name="connsiteY1" fmla="*/ 0 h 29247"/>
                <a:gd name="connsiteX2" fmla="*/ 143 w 27574"/>
                <a:gd name="connsiteY2" fmla="*/ 3048 h 29247"/>
                <a:gd name="connsiteX3" fmla="*/ 143 w 27574"/>
                <a:gd name="connsiteY3" fmla="*/ 26099 h 29247"/>
                <a:gd name="connsiteX4" fmla="*/ 7191 w 27574"/>
                <a:gd name="connsiteY4" fmla="*/ 29242 h 29247"/>
                <a:gd name="connsiteX5" fmla="*/ 20336 w 27574"/>
                <a:gd name="connsiteY5" fmla="*/ 29242 h 29247"/>
                <a:gd name="connsiteX6" fmla="*/ 27575 w 27574"/>
                <a:gd name="connsiteY6" fmla="*/ 25622 h 29247"/>
                <a:gd name="connsiteX7" fmla="*/ 27575 w 27574"/>
                <a:gd name="connsiteY7" fmla="*/ 14859 h 29247"/>
                <a:gd name="connsiteX8" fmla="*/ 27575 w 27574"/>
                <a:gd name="connsiteY8" fmla="*/ 14859 h 29247"/>
                <a:gd name="connsiteX9" fmla="*/ 27575 w 27574"/>
                <a:gd name="connsiteY9" fmla="*/ 3524 h 29247"/>
                <a:gd name="connsiteX10" fmla="*/ 20622 w 27574"/>
                <a:gd name="connsiteY10" fmla="*/ 95 h 2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74" h="29247">
                  <a:moveTo>
                    <a:pt x="20526" y="0"/>
                  </a:moveTo>
                  <a:cubicBezTo>
                    <a:pt x="15954" y="0"/>
                    <a:pt x="11382" y="0"/>
                    <a:pt x="6810" y="0"/>
                  </a:cubicBezTo>
                  <a:cubicBezTo>
                    <a:pt x="2619" y="0"/>
                    <a:pt x="143" y="1048"/>
                    <a:pt x="143" y="3048"/>
                  </a:cubicBezTo>
                  <a:cubicBezTo>
                    <a:pt x="-48" y="10668"/>
                    <a:pt x="-48" y="18383"/>
                    <a:pt x="143" y="26099"/>
                  </a:cubicBezTo>
                  <a:cubicBezTo>
                    <a:pt x="143" y="28194"/>
                    <a:pt x="2715" y="29337"/>
                    <a:pt x="7191" y="29242"/>
                  </a:cubicBezTo>
                  <a:cubicBezTo>
                    <a:pt x="11573" y="29242"/>
                    <a:pt x="15954" y="29242"/>
                    <a:pt x="20336" y="29242"/>
                  </a:cubicBezTo>
                  <a:cubicBezTo>
                    <a:pt x="25479" y="29242"/>
                    <a:pt x="27575" y="28099"/>
                    <a:pt x="27575" y="25622"/>
                  </a:cubicBezTo>
                  <a:cubicBezTo>
                    <a:pt x="27575" y="22003"/>
                    <a:pt x="27575" y="18383"/>
                    <a:pt x="27575" y="14859"/>
                  </a:cubicBezTo>
                  <a:lnTo>
                    <a:pt x="27575" y="14859"/>
                  </a:lnTo>
                  <a:cubicBezTo>
                    <a:pt x="27575" y="11049"/>
                    <a:pt x="27575" y="7239"/>
                    <a:pt x="27575" y="3524"/>
                  </a:cubicBezTo>
                  <a:cubicBezTo>
                    <a:pt x="27575" y="1143"/>
                    <a:pt x="25384" y="0"/>
                    <a:pt x="20622" y="95"/>
                  </a:cubicBezTo>
                  <a:close/>
                </a:path>
              </a:pathLst>
            </a:custGeom>
            <a:grpFill/>
            <a:ln w="0" cap="flat">
              <a:noFill/>
              <a:prstDash val="solid"/>
              <a:miter/>
            </a:ln>
          </p:spPr>
          <p:txBody>
            <a:bodyPr rtlCol="0" anchor="ctr"/>
            <a:lstStyle/>
            <a:p>
              <a:endParaRPr lang="de-DE" dirty="0"/>
            </a:p>
          </p:txBody>
        </p:sp>
        <p:sp>
          <p:nvSpPr>
            <p:cNvPr id="71" name="Freihandform 938">
              <a:extLst>
                <a:ext uri="{FF2B5EF4-FFF2-40B4-BE49-F238E27FC236}">
                  <a16:creationId xmlns:a16="http://schemas.microsoft.com/office/drawing/2014/main" id="{E6445BB4-8374-4B79-947E-2DD2A9D17BD2}"/>
                </a:ext>
              </a:extLst>
            </p:cNvPr>
            <p:cNvSpPr/>
            <p:nvPr/>
          </p:nvSpPr>
          <p:spPr>
            <a:xfrm>
              <a:off x="1307543" y="19347358"/>
              <a:ext cx="42671" cy="26541"/>
            </a:xfrm>
            <a:custGeom>
              <a:avLst/>
              <a:gdLst>
                <a:gd name="connsiteX0" fmla="*/ 23246 w 42671"/>
                <a:gd name="connsiteY0" fmla="*/ 47 h 26541"/>
                <a:gd name="connsiteX1" fmla="*/ 5 w 42671"/>
                <a:gd name="connsiteY1" fmla="*/ 22907 h 26541"/>
                <a:gd name="connsiteX2" fmla="*/ 2958 w 42671"/>
                <a:gd name="connsiteY2" fmla="*/ 26336 h 26541"/>
                <a:gd name="connsiteX3" fmla="*/ 42487 w 42671"/>
                <a:gd name="connsiteY3" fmla="*/ 26527 h 26541"/>
                <a:gd name="connsiteX4" fmla="*/ 23151 w 42671"/>
                <a:gd name="connsiteY4" fmla="*/ 142 h 26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71" h="26541">
                  <a:moveTo>
                    <a:pt x="23246" y="47"/>
                  </a:moveTo>
                  <a:cubicBezTo>
                    <a:pt x="11054" y="-810"/>
                    <a:pt x="-280" y="10144"/>
                    <a:pt x="5" y="22907"/>
                  </a:cubicBezTo>
                  <a:cubicBezTo>
                    <a:pt x="5" y="24145"/>
                    <a:pt x="1910" y="26336"/>
                    <a:pt x="2958" y="26336"/>
                  </a:cubicBezTo>
                  <a:cubicBezTo>
                    <a:pt x="16007" y="26622"/>
                    <a:pt x="29057" y="26527"/>
                    <a:pt x="42487" y="26527"/>
                  </a:cubicBezTo>
                  <a:cubicBezTo>
                    <a:pt x="44106" y="13192"/>
                    <a:pt x="34867" y="904"/>
                    <a:pt x="23151" y="142"/>
                  </a:cubicBezTo>
                  <a:close/>
                </a:path>
              </a:pathLst>
            </a:custGeom>
            <a:grpFill/>
            <a:ln w="0" cap="flat">
              <a:noFill/>
              <a:prstDash val="solid"/>
              <a:miter/>
            </a:ln>
          </p:spPr>
          <p:txBody>
            <a:bodyPr rtlCol="0" anchor="ctr"/>
            <a:lstStyle/>
            <a:p>
              <a:endParaRPr lang="de-DE" dirty="0"/>
            </a:p>
          </p:txBody>
        </p:sp>
        <p:sp>
          <p:nvSpPr>
            <p:cNvPr id="72" name="Freihandform 939">
              <a:extLst>
                <a:ext uri="{FF2B5EF4-FFF2-40B4-BE49-F238E27FC236}">
                  <a16:creationId xmlns:a16="http://schemas.microsoft.com/office/drawing/2014/main" id="{F8989C32-4091-490B-8DD1-62970BFFE073}"/>
                </a:ext>
              </a:extLst>
            </p:cNvPr>
            <p:cNvSpPr/>
            <p:nvPr/>
          </p:nvSpPr>
          <p:spPr>
            <a:xfrm>
              <a:off x="1355078" y="19347341"/>
              <a:ext cx="42407" cy="26463"/>
            </a:xfrm>
            <a:custGeom>
              <a:avLst/>
              <a:gdLst>
                <a:gd name="connsiteX0" fmla="*/ 23336 w 42407"/>
                <a:gd name="connsiteY0" fmla="*/ 64 h 26463"/>
                <a:gd name="connsiteX1" fmla="*/ 0 w 42407"/>
                <a:gd name="connsiteY1" fmla="*/ 22162 h 26463"/>
                <a:gd name="connsiteX2" fmla="*/ 2667 w 42407"/>
                <a:gd name="connsiteY2" fmla="*/ 26258 h 26463"/>
                <a:gd name="connsiteX3" fmla="*/ 42291 w 42407"/>
                <a:gd name="connsiteY3" fmla="*/ 26448 h 26463"/>
                <a:gd name="connsiteX4" fmla="*/ 23336 w 42407"/>
                <a:gd name="connsiteY4" fmla="*/ 64 h 26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07" h="26463">
                  <a:moveTo>
                    <a:pt x="23336" y="64"/>
                  </a:moveTo>
                  <a:cubicBezTo>
                    <a:pt x="11144" y="-889"/>
                    <a:pt x="571" y="8922"/>
                    <a:pt x="0" y="22162"/>
                  </a:cubicBezTo>
                  <a:cubicBezTo>
                    <a:pt x="0" y="23591"/>
                    <a:pt x="1715" y="26258"/>
                    <a:pt x="2667" y="26258"/>
                  </a:cubicBezTo>
                  <a:cubicBezTo>
                    <a:pt x="15716" y="26543"/>
                    <a:pt x="28861" y="26448"/>
                    <a:pt x="42291" y="26448"/>
                  </a:cubicBezTo>
                  <a:cubicBezTo>
                    <a:pt x="43529" y="12732"/>
                    <a:pt x="34766" y="1016"/>
                    <a:pt x="23336" y="64"/>
                  </a:cubicBezTo>
                  <a:close/>
                </a:path>
              </a:pathLst>
            </a:custGeom>
            <a:grpFill/>
            <a:ln w="0" cap="flat">
              <a:noFill/>
              <a:prstDash val="solid"/>
              <a:miter/>
            </a:ln>
          </p:spPr>
          <p:txBody>
            <a:bodyPr rtlCol="0" anchor="ctr"/>
            <a:lstStyle/>
            <a:p>
              <a:endParaRPr lang="de-DE" dirty="0"/>
            </a:p>
          </p:txBody>
        </p:sp>
        <p:sp>
          <p:nvSpPr>
            <p:cNvPr id="73" name="Freihandform 940">
              <a:extLst>
                <a:ext uri="{FF2B5EF4-FFF2-40B4-BE49-F238E27FC236}">
                  <a16:creationId xmlns:a16="http://schemas.microsoft.com/office/drawing/2014/main" id="{85D4599F-89E2-4D1B-B6F9-5E4058F1BD1E}"/>
                </a:ext>
              </a:extLst>
            </p:cNvPr>
            <p:cNvSpPr/>
            <p:nvPr/>
          </p:nvSpPr>
          <p:spPr>
            <a:xfrm>
              <a:off x="1340938" y="19101088"/>
              <a:ext cx="23192" cy="52292"/>
            </a:xfrm>
            <a:custGeom>
              <a:avLst/>
              <a:gdLst>
                <a:gd name="connsiteX0" fmla="*/ 23093 w 23192"/>
                <a:gd name="connsiteY0" fmla="*/ 52292 h 52292"/>
                <a:gd name="connsiteX1" fmla="*/ 17378 w 23192"/>
                <a:gd name="connsiteY1" fmla="*/ 39910 h 52292"/>
                <a:gd name="connsiteX2" fmla="*/ 13854 w 23192"/>
                <a:gd name="connsiteY2" fmla="*/ 32957 h 52292"/>
                <a:gd name="connsiteX3" fmla="*/ 12235 w 23192"/>
                <a:gd name="connsiteY3" fmla="*/ 0 h 52292"/>
                <a:gd name="connsiteX4" fmla="*/ 10997 w 23192"/>
                <a:gd name="connsiteY4" fmla="*/ 0 h 52292"/>
                <a:gd name="connsiteX5" fmla="*/ 9377 w 23192"/>
                <a:gd name="connsiteY5" fmla="*/ 32766 h 52292"/>
                <a:gd name="connsiteX6" fmla="*/ 5567 w 23192"/>
                <a:gd name="connsiteY6" fmla="*/ 40100 h 52292"/>
                <a:gd name="connsiteX7" fmla="*/ 233 w 23192"/>
                <a:gd name="connsiteY7" fmla="*/ 52292 h 52292"/>
                <a:gd name="connsiteX8" fmla="*/ 23093 w 23192"/>
                <a:gd name="connsiteY8" fmla="*/ 52292 h 5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92" h="52292">
                  <a:moveTo>
                    <a:pt x="23093" y="52292"/>
                  </a:moveTo>
                  <a:cubicBezTo>
                    <a:pt x="23665" y="46673"/>
                    <a:pt x="21760" y="42291"/>
                    <a:pt x="17378" y="39910"/>
                  </a:cubicBezTo>
                  <a:cubicBezTo>
                    <a:pt x="14235" y="38195"/>
                    <a:pt x="13949" y="35909"/>
                    <a:pt x="13854" y="32957"/>
                  </a:cubicBezTo>
                  <a:cubicBezTo>
                    <a:pt x="13378" y="22003"/>
                    <a:pt x="12806" y="10954"/>
                    <a:pt x="12235" y="0"/>
                  </a:cubicBezTo>
                  <a:cubicBezTo>
                    <a:pt x="11854" y="0"/>
                    <a:pt x="11378" y="0"/>
                    <a:pt x="10997" y="0"/>
                  </a:cubicBezTo>
                  <a:cubicBezTo>
                    <a:pt x="10425" y="10954"/>
                    <a:pt x="9758" y="21812"/>
                    <a:pt x="9377" y="32766"/>
                  </a:cubicBezTo>
                  <a:cubicBezTo>
                    <a:pt x="9282" y="36004"/>
                    <a:pt x="8711" y="38195"/>
                    <a:pt x="5567" y="40100"/>
                  </a:cubicBezTo>
                  <a:cubicBezTo>
                    <a:pt x="1281" y="42672"/>
                    <a:pt x="-719" y="46958"/>
                    <a:pt x="233" y="52292"/>
                  </a:cubicBezTo>
                  <a:lnTo>
                    <a:pt x="23093" y="52292"/>
                  </a:lnTo>
                  <a:close/>
                </a:path>
              </a:pathLst>
            </a:custGeom>
            <a:grpFill/>
            <a:ln w="0" cap="flat">
              <a:noFill/>
              <a:prstDash val="solid"/>
              <a:miter/>
            </a:ln>
          </p:spPr>
          <p:txBody>
            <a:bodyPr rtlCol="0" anchor="ctr"/>
            <a:lstStyle/>
            <a:p>
              <a:endParaRPr lang="de-DE" dirty="0"/>
            </a:p>
          </p:txBody>
        </p:sp>
        <p:sp>
          <p:nvSpPr>
            <p:cNvPr id="74" name="Freihandform 941">
              <a:extLst>
                <a:ext uri="{FF2B5EF4-FFF2-40B4-BE49-F238E27FC236}">
                  <a16:creationId xmlns:a16="http://schemas.microsoft.com/office/drawing/2014/main" id="{F9752D05-1FB9-49CD-B450-13CBDDD65500}"/>
                </a:ext>
              </a:extLst>
            </p:cNvPr>
            <p:cNvSpPr/>
            <p:nvPr/>
          </p:nvSpPr>
          <p:spPr>
            <a:xfrm>
              <a:off x="1404132" y="19189766"/>
              <a:ext cx="14211" cy="23431"/>
            </a:xfrm>
            <a:custGeom>
              <a:avLst/>
              <a:gdLst>
                <a:gd name="connsiteX0" fmla="*/ 14192 w 14211"/>
                <a:gd name="connsiteY0" fmla="*/ 11144 h 23431"/>
                <a:gd name="connsiteX1" fmla="*/ 0 w 14211"/>
                <a:gd name="connsiteY1" fmla="*/ 0 h 23431"/>
                <a:gd name="connsiteX2" fmla="*/ 0 w 14211"/>
                <a:gd name="connsiteY2" fmla="*/ 23431 h 23431"/>
                <a:gd name="connsiteX3" fmla="*/ 14192 w 14211"/>
                <a:gd name="connsiteY3" fmla="*/ 11049 h 23431"/>
              </a:gdLst>
              <a:ahLst/>
              <a:cxnLst>
                <a:cxn ang="0">
                  <a:pos x="connsiteX0" y="connsiteY0"/>
                </a:cxn>
                <a:cxn ang="0">
                  <a:pos x="connsiteX1" y="connsiteY1"/>
                </a:cxn>
                <a:cxn ang="0">
                  <a:pos x="connsiteX2" y="connsiteY2"/>
                </a:cxn>
                <a:cxn ang="0">
                  <a:pos x="connsiteX3" y="connsiteY3"/>
                </a:cxn>
              </a:cxnLst>
              <a:rect l="l" t="t" r="r" b="b"/>
              <a:pathLst>
                <a:path w="14211" h="23431">
                  <a:moveTo>
                    <a:pt x="14192" y="11144"/>
                  </a:moveTo>
                  <a:cubicBezTo>
                    <a:pt x="13907" y="4572"/>
                    <a:pt x="8096" y="95"/>
                    <a:pt x="0" y="0"/>
                  </a:cubicBezTo>
                  <a:lnTo>
                    <a:pt x="0" y="23431"/>
                  </a:lnTo>
                  <a:cubicBezTo>
                    <a:pt x="9239" y="22384"/>
                    <a:pt x="14573" y="17621"/>
                    <a:pt x="14192" y="11049"/>
                  </a:cubicBezTo>
                  <a:close/>
                </a:path>
              </a:pathLst>
            </a:custGeom>
            <a:grpFill/>
            <a:ln w="0" cap="flat">
              <a:noFill/>
              <a:prstDash val="solid"/>
              <a:miter/>
            </a:ln>
          </p:spPr>
          <p:txBody>
            <a:bodyPr rtlCol="0" anchor="ctr"/>
            <a:lstStyle/>
            <a:p>
              <a:endParaRPr lang="de-DE" dirty="0"/>
            </a:p>
          </p:txBody>
        </p:sp>
        <p:sp>
          <p:nvSpPr>
            <p:cNvPr id="75" name="Freihandform 942">
              <a:extLst>
                <a:ext uri="{FF2B5EF4-FFF2-40B4-BE49-F238E27FC236}">
                  <a16:creationId xmlns:a16="http://schemas.microsoft.com/office/drawing/2014/main" id="{ED7A4ECC-78E3-4410-957D-EB4C15593BC0}"/>
                </a:ext>
              </a:extLst>
            </p:cNvPr>
            <p:cNvSpPr/>
            <p:nvPr/>
          </p:nvSpPr>
          <p:spPr>
            <a:xfrm>
              <a:off x="1286592" y="19189671"/>
              <a:ext cx="14193" cy="23431"/>
            </a:xfrm>
            <a:custGeom>
              <a:avLst/>
              <a:gdLst>
                <a:gd name="connsiteX0" fmla="*/ 14193 w 14193"/>
                <a:gd name="connsiteY0" fmla="*/ 23431 h 23431"/>
                <a:gd name="connsiteX1" fmla="*/ 14193 w 14193"/>
                <a:gd name="connsiteY1" fmla="*/ 0 h 23431"/>
                <a:gd name="connsiteX2" fmla="*/ 1 w 14193"/>
                <a:gd name="connsiteY2" fmla="*/ 11525 h 23431"/>
                <a:gd name="connsiteX3" fmla="*/ 14193 w 14193"/>
                <a:gd name="connsiteY3" fmla="*/ 23431 h 23431"/>
              </a:gdLst>
              <a:ahLst/>
              <a:cxnLst>
                <a:cxn ang="0">
                  <a:pos x="connsiteX0" y="connsiteY0"/>
                </a:cxn>
                <a:cxn ang="0">
                  <a:pos x="connsiteX1" y="connsiteY1"/>
                </a:cxn>
                <a:cxn ang="0">
                  <a:pos x="connsiteX2" y="connsiteY2"/>
                </a:cxn>
                <a:cxn ang="0">
                  <a:pos x="connsiteX3" y="connsiteY3"/>
                </a:cxn>
              </a:cxnLst>
              <a:rect l="l" t="t" r="r" b="b"/>
              <a:pathLst>
                <a:path w="14193" h="23431">
                  <a:moveTo>
                    <a:pt x="14193" y="23431"/>
                  </a:moveTo>
                  <a:lnTo>
                    <a:pt x="14193" y="0"/>
                  </a:lnTo>
                  <a:cubicBezTo>
                    <a:pt x="5621" y="381"/>
                    <a:pt x="192" y="4953"/>
                    <a:pt x="1" y="11525"/>
                  </a:cubicBezTo>
                  <a:cubicBezTo>
                    <a:pt x="-94" y="18097"/>
                    <a:pt x="5430" y="22955"/>
                    <a:pt x="14193" y="23431"/>
                  </a:cubicBezTo>
                  <a:close/>
                </a:path>
              </a:pathLst>
            </a:custGeom>
            <a:grpFill/>
            <a:ln w="0" cap="flat">
              <a:noFill/>
              <a:prstDash val="solid"/>
              <a:miter/>
            </a:ln>
          </p:spPr>
          <p:txBody>
            <a:bodyPr rtlCol="0" anchor="ctr"/>
            <a:lstStyle/>
            <a:p>
              <a:endParaRPr lang="de-DE" dirty="0"/>
            </a:p>
          </p:txBody>
        </p:sp>
        <p:sp>
          <p:nvSpPr>
            <p:cNvPr id="76" name="Freihandform 943">
              <a:extLst>
                <a:ext uri="{FF2B5EF4-FFF2-40B4-BE49-F238E27FC236}">
                  <a16:creationId xmlns:a16="http://schemas.microsoft.com/office/drawing/2014/main" id="{8F289AB1-571A-4EC9-B8EB-D52EED124545}"/>
                </a:ext>
              </a:extLst>
            </p:cNvPr>
            <p:cNvSpPr/>
            <p:nvPr/>
          </p:nvSpPr>
          <p:spPr>
            <a:xfrm>
              <a:off x="1305643" y="19156078"/>
              <a:ext cx="93756" cy="57500"/>
            </a:xfrm>
            <a:custGeom>
              <a:avLst/>
              <a:gdLst>
                <a:gd name="connsiteX0" fmla="*/ 6096 w 93756"/>
                <a:gd name="connsiteY0" fmla="*/ 57501 h 57500"/>
                <a:gd name="connsiteX1" fmla="*/ 46672 w 93756"/>
                <a:gd name="connsiteY1" fmla="*/ 57501 h 57500"/>
                <a:gd name="connsiteX2" fmla="*/ 87821 w 93756"/>
                <a:gd name="connsiteY2" fmla="*/ 57501 h 57500"/>
                <a:gd name="connsiteX3" fmla="*/ 93726 w 93756"/>
                <a:gd name="connsiteY3" fmla="*/ 51405 h 57500"/>
                <a:gd name="connsiteX4" fmla="*/ 79153 w 93756"/>
                <a:gd name="connsiteY4" fmla="*/ 15019 h 57500"/>
                <a:gd name="connsiteX5" fmla="*/ 38576 w 93756"/>
                <a:gd name="connsiteY5" fmla="*/ 922 h 57500"/>
                <a:gd name="connsiteX6" fmla="*/ 0 w 93756"/>
                <a:gd name="connsiteY6" fmla="*/ 52643 h 57500"/>
                <a:gd name="connsiteX7" fmla="*/ 6096 w 93756"/>
                <a:gd name="connsiteY7" fmla="*/ 57406 h 57500"/>
                <a:gd name="connsiteX8" fmla="*/ 63627 w 93756"/>
                <a:gd name="connsiteY8" fmla="*/ 31212 h 57500"/>
                <a:gd name="connsiteX9" fmla="*/ 72009 w 93756"/>
                <a:gd name="connsiteY9" fmla="*/ 40356 h 57500"/>
                <a:gd name="connsiteX10" fmla="*/ 61151 w 93756"/>
                <a:gd name="connsiteY10" fmla="*/ 49786 h 57500"/>
                <a:gd name="connsiteX11" fmla="*/ 53531 w 93756"/>
                <a:gd name="connsiteY11" fmla="*/ 39594 h 57500"/>
                <a:gd name="connsiteX12" fmla="*/ 63722 w 93756"/>
                <a:gd name="connsiteY12" fmla="*/ 31212 h 57500"/>
                <a:gd name="connsiteX13" fmla="*/ 32576 w 93756"/>
                <a:gd name="connsiteY13" fmla="*/ 31402 h 57500"/>
                <a:gd name="connsiteX14" fmla="*/ 40100 w 93756"/>
                <a:gd name="connsiteY14" fmla="*/ 40642 h 57500"/>
                <a:gd name="connsiteX15" fmla="*/ 31337 w 93756"/>
                <a:gd name="connsiteY15" fmla="*/ 49595 h 57500"/>
                <a:gd name="connsiteX16" fmla="*/ 21908 w 93756"/>
                <a:gd name="connsiteY16" fmla="*/ 40546 h 57500"/>
                <a:gd name="connsiteX17" fmla="*/ 32576 w 93756"/>
                <a:gd name="connsiteY17" fmla="*/ 31402 h 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3756" h="57500">
                  <a:moveTo>
                    <a:pt x="6096" y="57501"/>
                  </a:moveTo>
                  <a:cubicBezTo>
                    <a:pt x="19621" y="57501"/>
                    <a:pt x="33147" y="57501"/>
                    <a:pt x="46672" y="57501"/>
                  </a:cubicBezTo>
                  <a:cubicBezTo>
                    <a:pt x="60198" y="57501"/>
                    <a:pt x="74105" y="57406"/>
                    <a:pt x="87821" y="57501"/>
                  </a:cubicBezTo>
                  <a:cubicBezTo>
                    <a:pt x="92297" y="57501"/>
                    <a:pt x="94012" y="55786"/>
                    <a:pt x="93726" y="51405"/>
                  </a:cubicBezTo>
                  <a:cubicBezTo>
                    <a:pt x="92774" y="37689"/>
                    <a:pt x="88583" y="25306"/>
                    <a:pt x="79153" y="15019"/>
                  </a:cubicBezTo>
                  <a:cubicBezTo>
                    <a:pt x="68199" y="3113"/>
                    <a:pt x="54673" y="-2316"/>
                    <a:pt x="38576" y="922"/>
                  </a:cubicBezTo>
                  <a:cubicBezTo>
                    <a:pt x="15335" y="5590"/>
                    <a:pt x="571" y="28735"/>
                    <a:pt x="0" y="52643"/>
                  </a:cubicBezTo>
                  <a:cubicBezTo>
                    <a:pt x="0" y="57025"/>
                    <a:pt x="2667" y="57406"/>
                    <a:pt x="6096" y="57406"/>
                  </a:cubicBezTo>
                  <a:close/>
                  <a:moveTo>
                    <a:pt x="63627" y="31212"/>
                  </a:moveTo>
                  <a:cubicBezTo>
                    <a:pt x="69215" y="31212"/>
                    <a:pt x="72009" y="34260"/>
                    <a:pt x="72009" y="40356"/>
                  </a:cubicBezTo>
                  <a:cubicBezTo>
                    <a:pt x="72009" y="50929"/>
                    <a:pt x="72866" y="49690"/>
                    <a:pt x="61151" y="49786"/>
                  </a:cubicBezTo>
                  <a:cubicBezTo>
                    <a:pt x="53531" y="49786"/>
                    <a:pt x="53531" y="49786"/>
                    <a:pt x="53531" y="39594"/>
                  </a:cubicBezTo>
                  <a:cubicBezTo>
                    <a:pt x="53531" y="34005"/>
                    <a:pt x="56928" y="31212"/>
                    <a:pt x="63722" y="31212"/>
                  </a:cubicBezTo>
                  <a:close/>
                  <a:moveTo>
                    <a:pt x="32576" y="31402"/>
                  </a:moveTo>
                  <a:cubicBezTo>
                    <a:pt x="37592" y="31402"/>
                    <a:pt x="40100" y="34482"/>
                    <a:pt x="40100" y="40642"/>
                  </a:cubicBezTo>
                  <a:cubicBezTo>
                    <a:pt x="40100" y="46801"/>
                    <a:pt x="37179" y="49786"/>
                    <a:pt x="31337" y="49595"/>
                  </a:cubicBezTo>
                  <a:cubicBezTo>
                    <a:pt x="25496" y="49405"/>
                    <a:pt x="22352" y="46388"/>
                    <a:pt x="21908" y="40546"/>
                  </a:cubicBezTo>
                  <a:cubicBezTo>
                    <a:pt x="21463" y="34705"/>
                    <a:pt x="25019" y="31657"/>
                    <a:pt x="32576" y="31402"/>
                  </a:cubicBezTo>
                  <a:close/>
                </a:path>
              </a:pathLst>
            </a:custGeom>
            <a:grpFill/>
            <a:ln w="0" cap="flat">
              <a:noFill/>
              <a:prstDash val="solid"/>
              <a:miter/>
            </a:ln>
          </p:spPr>
          <p:txBody>
            <a:bodyPr rtlCol="0" anchor="ctr"/>
            <a:lstStyle/>
            <a:p>
              <a:endParaRPr lang="de-DE" dirty="0"/>
            </a:p>
          </p:txBody>
        </p:sp>
        <p:sp>
          <p:nvSpPr>
            <p:cNvPr id="77" name="Freihandform 944">
              <a:extLst>
                <a:ext uri="{FF2B5EF4-FFF2-40B4-BE49-F238E27FC236}">
                  <a16:creationId xmlns:a16="http://schemas.microsoft.com/office/drawing/2014/main" id="{E768E7D8-E92F-45C6-B0B9-5EAE11C080A4}"/>
                </a:ext>
              </a:extLst>
            </p:cNvPr>
            <p:cNvSpPr/>
            <p:nvPr/>
          </p:nvSpPr>
          <p:spPr>
            <a:xfrm>
              <a:off x="1362888" y="19191195"/>
              <a:ext cx="12001" cy="10668"/>
            </a:xfrm>
            <a:custGeom>
              <a:avLst/>
              <a:gdLst>
                <a:gd name="connsiteX0" fmla="*/ 0 w 12001"/>
                <a:gd name="connsiteY0" fmla="*/ 0 h 10668"/>
                <a:gd name="connsiteX1" fmla="*/ 0 w 12001"/>
                <a:gd name="connsiteY1" fmla="*/ 10668 h 10668"/>
                <a:gd name="connsiteX2" fmla="*/ 12002 w 12001"/>
                <a:gd name="connsiteY2" fmla="*/ 0 h 10668"/>
                <a:gd name="connsiteX3" fmla="*/ 0 w 12001"/>
                <a:gd name="connsiteY3" fmla="*/ 0 h 10668"/>
              </a:gdLst>
              <a:ahLst/>
              <a:cxnLst>
                <a:cxn ang="0">
                  <a:pos x="connsiteX0" y="connsiteY0"/>
                </a:cxn>
                <a:cxn ang="0">
                  <a:pos x="connsiteX1" y="connsiteY1"/>
                </a:cxn>
                <a:cxn ang="0">
                  <a:pos x="connsiteX2" y="connsiteY2"/>
                </a:cxn>
                <a:cxn ang="0">
                  <a:pos x="connsiteX3" y="connsiteY3"/>
                </a:cxn>
              </a:cxnLst>
              <a:rect l="l" t="t" r="r" b="b"/>
              <a:pathLst>
                <a:path w="12001" h="10668">
                  <a:moveTo>
                    <a:pt x="0" y="0"/>
                  </a:moveTo>
                  <a:lnTo>
                    <a:pt x="0" y="10668"/>
                  </a:lnTo>
                  <a:cubicBezTo>
                    <a:pt x="4001" y="7144"/>
                    <a:pt x="7525" y="4001"/>
                    <a:pt x="12002" y="0"/>
                  </a:cubicBezTo>
                  <a:lnTo>
                    <a:pt x="0" y="0"/>
                  </a:lnTo>
                  <a:close/>
                </a:path>
              </a:pathLst>
            </a:custGeom>
            <a:grpFill/>
            <a:ln w="0" cap="flat">
              <a:noFill/>
              <a:prstDash val="solid"/>
              <a:miter/>
            </a:ln>
          </p:spPr>
          <p:txBody>
            <a:bodyPr rtlCol="0" anchor="ctr"/>
            <a:lstStyle/>
            <a:p>
              <a:endParaRPr lang="de-DE" dirty="0"/>
            </a:p>
          </p:txBody>
        </p:sp>
        <p:sp>
          <p:nvSpPr>
            <p:cNvPr id="78" name="Freihandform 945">
              <a:extLst>
                <a:ext uri="{FF2B5EF4-FFF2-40B4-BE49-F238E27FC236}">
                  <a16:creationId xmlns:a16="http://schemas.microsoft.com/office/drawing/2014/main" id="{CCCA7DB1-E992-49F7-8758-12F73F314765}"/>
                </a:ext>
              </a:extLst>
            </p:cNvPr>
            <p:cNvSpPr/>
            <p:nvPr/>
          </p:nvSpPr>
          <p:spPr>
            <a:xfrm>
              <a:off x="1330703" y="19190567"/>
              <a:ext cx="12182" cy="10534"/>
            </a:xfrm>
            <a:custGeom>
              <a:avLst/>
              <a:gdLst>
                <a:gd name="connsiteX0" fmla="*/ 12183 w 12182"/>
                <a:gd name="connsiteY0" fmla="*/ 1105 h 10534"/>
                <a:gd name="connsiteX1" fmla="*/ 372 w 12182"/>
                <a:gd name="connsiteY1" fmla="*/ 10534 h 10534"/>
                <a:gd name="connsiteX2" fmla="*/ 12183 w 12182"/>
                <a:gd name="connsiteY2" fmla="*/ 1105 h 10534"/>
              </a:gdLst>
              <a:ahLst/>
              <a:cxnLst>
                <a:cxn ang="0">
                  <a:pos x="connsiteX0" y="connsiteY0"/>
                </a:cxn>
                <a:cxn ang="0">
                  <a:pos x="connsiteX1" y="connsiteY1"/>
                </a:cxn>
                <a:cxn ang="0">
                  <a:pos x="connsiteX2" y="connsiteY2"/>
                </a:cxn>
              </a:cxnLst>
              <a:rect l="l" t="t" r="r" b="b"/>
              <a:pathLst>
                <a:path w="12182" h="10534">
                  <a:moveTo>
                    <a:pt x="12183" y="1105"/>
                  </a:moveTo>
                  <a:cubicBezTo>
                    <a:pt x="86" y="-1277"/>
                    <a:pt x="-771" y="-515"/>
                    <a:pt x="372" y="10534"/>
                  </a:cubicBezTo>
                  <a:cubicBezTo>
                    <a:pt x="4087" y="7582"/>
                    <a:pt x="7897" y="4534"/>
                    <a:pt x="12183" y="1105"/>
                  </a:cubicBezTo>
                  <a:close/>
                </a:path>
              </a:pathLst>
            </a:custGeom>
            <a:grpFill/>
            <a:ln w="0" cap="flat">
              <a:noFill/>
              <a:prstDash val="solid"/>
              <a:miter/>
            </a:ln>
          </p:spPr>
          <p:txBody>
            <a:bodyPr rtlCol="0" anchor="ctr"/>
            <a:lstStyle/>
            <a:p>
              <a:endParaRPr lang="de-DE" dirty="0"/>
            </a:p>
          </p:txBody>
        </p:sp>
      </p:grpSp>
    </p:spTree>
    <p:extLst>
      <p:ext uri="{BB962C8B-B14F-4D97-AF65-F5344CB8AC3E}">
        <p14:creationId xmlns:p14="http://schemas.microsoft.com/office/powerpoint/2010/main" val="12012956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Grafik 21">
            <a:extLst>
              <a:ext uri="{FF2B5EF4-FFF2-40B4-BE49-F238E27FC236}">
                <a16:creationId xmlns:a16="http://schemas.microsoft.com/office/drawing/2014/main" id="{BD5168E3-00CB-4490-A3B3-010012F4F2FF}"/>
              </a:ext>
            </a:extLst>
          </p:cNvPr>
          <p:cNvPicPr>
            <a:picLocks noChangeAspect="1"/>
          </p:cNvPicPr>
          <p:nvPr/>
        </p:nvPicPr>
        <p:blipFill>
          <a:blip r:embed="rId2" cstate="email">
            <a:alphaModFix amt="10000"/>
            <a:extLst>
              <a:ext uri="{28A0092B-C50C-407E-A947-70E740481C1C}">
                <a14:useLocalDpi xmlns:a14="http://schemas.microsoft.com/office/drawing/2010/main"/>
              </a:ext>
            </a:extLst>
          </a:blip>
          <a:stretch>
            <a:fillRect/>
          </a:stretch>
        </p:blipFill>
        <p:spPr>
          <a:xfrm>
            <a:off x="17748" y="4806000"/>
            <a:ext cx="12192000" cy="2053123"/>
          </a:xfrm>
          <a:prstGeom prst="rect">
            <a:avLst/>
          </a:prstGeom>
        </p:spPr>
      </p:pic>
      <p:sp>
        <p:nvSpPr>
          <p:cNvPr id="21" name="Flussdiagramm: Manuelle Eingabe 20">
            <a:extLst>
              <a:ext uri="{FF2B5EF4-FFF2-40B4-BE49-F238E27FC236}">
                <a16:creationId xmlns:a16="http://schemas.microsoft.com/office/drawing/2014/main" id="{1F93045E-0D73-4D6B-B0F2-DFA0365D878E}"/>
              </a:ext>
            </a:extLst>
          </p:cNvPr>
          <p:cNvSpPr/>
          <p:nvPr/>
        </p:nvSpPr>
        <p:spPr>
          <a:xfrm rot="16200000">
            <a:off x="6633657" y="1299654"/>
            <a:ext cx="6857998" cy="4258687"/>
          </a:xfrm>
          <a:prstGeom prst="flowChartManualInput">
            <a:avLst/>
          </a:prstGeom>
          <a:solidFill>
            <a:srgbClr val="0069B4">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Ellipse 16">
            <a:extLst>
              <a:ext uri="{FF2B5EF4-FFF2-40B4-BE49-F238E27FC236}">
                <a16:creationId xmlns:a16="http://schemas.microsoft.com/office/drawing/2014/main" id="{A36AE735-E83C-4E77-BDF3-022EB3E47753}"/>
              </a:ext>
            </a:extLst>
          </p:cNvPr>
          <p:cNvSpPr>
            <a:spLocks noChangeAspect="1"/>
          </p:cNvSpPr>
          <p:nvPr/>
        </p:nvSpPr>
        <p:spPr>
          <a:xfrm>
            <a:off x="4525582" y="1760416"/>
            <a:ext cx="3060000" cy="3060000"/>
          </a:xfrm>
          <a:prstGeom prst="ellipse">
            <a:avLst/>
          </a:prstGeom>
          <a:solidFill>
            <a:schemeClr val="bg1">
              <a:lumMod val="85000"/>
              <a:alpha val="58000"/>
            </a:schemeClr>
          </a:solidFill>
          <a:ln w="1905">
            <a:noFill/>
          </a:ln>
          <a:effectLst>
            <a:outerShdw blurRad="1117600" dir="19200000" algn="l" rotWithShape="0">
              <a:schemeClr val="bg1">
                <a:lumMod val="75000"/>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9" name="Grafik 8">
            <a:extLst>
              <a:ext uri="{FF2B5EF4-FFF2-40B4-BE49-F238E27FC236}">
                <a16:creationId xmlns:a16="http://schemas.microsoft.com/office/drawing/2014/main" id="{F551FFFC-2F3B-4735-8E8C-E3CEAE8071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9723" y="1105463"/>
            <a:ext cx="1338698" cy="579320"/>
          </a:xfrm>
          <a:prstGeom prst="rect">
            <a:avLst/>
          </a:prstGeom>
        </p:spPr>
      </p:pic>
      <p:sp>
        <p:nvSpPr>
          <p:cNvPr id="3" name="Titel 2">
            <a:extLst>
              <a:ext uri="{FF2B5EF4-FFF2-40B4-BE49-F238E27FC236}">
                <a16:creationId xmlns:a16="http://schemas.microsoft.com/office/drawing/2014/main" id="{F6C55311-F153-498B-8CA7-31A83F657094}"/>
              </a:ext>
            </a:extLst>
          </p:cNvPr>
          <p:cNvSpPr>
            <a:spLocks noGrp="1"/>
          </p:cNvSpPr>
          <p:nvPr>
            <p:ph type="title"/>
          </p:nvPr>
        </p:nvSpPr>
        <p:spPr/>
        <p:txBody>
          <a:bodyPr/>
          <a:lstStyle/>
          <a:p>
            <a:r>
              <a:rPr lang="de-DE" dirty="0"/>
              <a:t>FORSCHUNGS- UND WISSENSCAMPUS</a:t>
            </a:r>
          </a:p>
        </p:txBody>
      </p:sp>
      <p:sp>
        <p:nvSpPr>
          <p:cNvPr id="4" name="Textfeld 3">
            <a:extLst>
              <a:ext uri="{FF2B5EF4-FFF2-40B4-BE49-F238E27FC236}">
                <a16:creationId xmlns:a16="http://schemas.microsoft.com/office/drawing/2014/main" id="{E3485C76-F7A9-49DE-83E4-295D9AFE2555}"/>
              </a:ext>
            </a:extLst>
          </p:cNvPr>
          <p:cNvSpPr txBox="1"/>
          <p:nvPr/>
        </p:nvSpPr>
        <p:spPr>
          <a:xfrm>
            <a:off x="1047864" y="3265432"/>
            <a:ext cx="3400197" cy="1066959"/>
          </a:xfrm>
          <a:prstGeom prst="rect">
            <a:avLst/>
          </a:prstGeom>
          <a:noFill/>
        </p:spPr>
        <p:txBody>
          <a:bodyPr wrap="square" rtlCol="0">
            <a:spAutoFit/>
          </a:bodyPr>
          <a:lstStyle/>
          <a:p>
            <a:pPr>
              <a:spcAft>
                <a:spcPts val="400"/>
              </a:spcAft>
            </a:pPr>
            <a:r>
              <a:rPr lang="de-DE" dirty="0">
                <a:solidFill>
                  <a:srgbClr val="004A7D"/>
                </a:solidFill>
              </a:rPr>
              <a:t>Wissenschaftliche </a:t>
            </a:r>
            <a:br>
              <a:rPr lang="de-DE" dirty="0">
                <a:solidFill>
                  <a:srgbClr val="004A7D"/>
                </a:solidFill>
              </a:rPr>
            </a:br>
            <a:r>
              <a:rPr lang="de-DE" dirty="0">
                <a:solidFill>
                  <a:srgbClr val="004A7D"/>
                </a:solidFill>
              </a:rPr>
              <a:t>Infrastruktur</a:t>
            </a:r>
          </a:p>
          <a:p>
            <a:pPr algn="l"/>
            <a:r>
              <a:rPr lang="de-DE" sz="1200" b="0" i="0" dirty="0">
                <a:solidFill>
                  <a:srgbClr val="131313"/>
                </a:solidFill>
                <a:effectLst/>
                <a:latin typeface="Arial" panose="020B0604020202020204" pitchFamily="34" charset="0"/>
                <a:cs typeface="Arial" panose="020B0604020202020204" pitchFamily="34" charset="0"/>
              </a:rPr>
              <a:t>Behavioral Research Lab, HPC-Cluster; </a:t>
            </a:r>
            <a:br>
              <a:rPr lang="de-DE" sz="1200" b="0" i="0" dirty="0">
                <a:solidFill>
                  <a:srgbClr val="131313"/>
                </a:solidFill>
                <a:effectLst/>
                <a:latin typeface="Arial" panose="020B0604020202020204" pitchFamily="34" charset="0"/>
                <a:cs typeface="Arial" panose="020B0604020202020204" pitchFamily="34" charset="0"/>
              </a:rPr>
            </a:br>
            <a:r>
              <a:rPr lang="de-DE" sz="1200" b="0" i="0" dirty="0">
                <a:solidFill>
                  <a:srgbClr val="131313"/>
                </a:solidFill>
                <a:effectLst/>
                <a:latin typeface="Arial" panose="020B0604020202020204" pitchFamily="34" charset="0"/>
                <a:cs typeface="Arial" panose="020B0604020202020204" pitchFamily="34" charset="0"/>
              </a:rPr>
              <a:t>Reinraumlabor; Forschungs- und Lehrbergwerk</a:t>
            </a:r>
          </a:p>
        </p:txBody>
      </p:sp>
      <p:sp>
        <p:nvSpPr>
          <p:cNvPr id="5" name="Textfeld 4">
            <a:extLst>
              <a:ext uri="{FF2B5EF4-FFF2-40B4-BE49-F238E27FC236}">
                <a16:creationId xmlns:a16="http://schemas.microsoft.com/office/drawing/2014/main" id="{02B43BF2-E5F1-4305-84F9-39B54B106059}"/>
              </a:ext>
            </a:extLst>
          </p:cNvPr>
          <p:cNvSpPr txBox="1"/>
          <p:nvPr/>
        </p:nvSpPr>
        <p:spPr>
          <a:xfrm>
            <a:off x="1025646" y="2207433"/>
            <a:ext cx="3024336" cy="789960"/>
          </a:xfrm>
          <a:prstGeom prst="rect">
            <a:avLst/>
          </a:prstGeom>
          <a:noFill/>
        </p:spPr>
        <p:txBody>
          <a:bodyPr wrap="square" rtlCol="0">
            <a:spAutoFit/>
          </a:bodyPr>
          <a:lstStyle/>
          <a:p>
            <a:pPr>
              <a:spcAft>
                <a:spcPts val="400"/>
              </a:spcAft>
            </a:pPr>
            <a:r>
              <a:rPr lang="de-DE" dirty="0">
                <a:solidFill>
                  <a:srgbClr val="004A7D"/>
                </a:solidFill>
              </a:rPr>
              <a:t>Forschungsstärke</a:t>
            </a:r>
          </a:p>
          <a:p>
            <a:r>
              <a:rPr lang="de-DE" sz="1200" dirty="0">
                <a:solidFill>
                  <a:srgbClr val="000000"/>
                </a:solidFill>
              </a:rPr>
              <a:t>TOP 10 bei den Drittmitteleinnahmen </a:t>
            </a:r>
            <a:br>
              <a:rPr lang="de-DE" sz="1200" dirty="0">
                <a:solidFill>
                  <a:srgbClr val="000000"/>
                </a:solidFill>
              </a:rPr>
            </a:br>
            <a:r>
              <a:rPr lang="de-DE" sz="1200" dirty="0">
                <a:solidFill>
                  <a:srgbClr val="000000"/>
                </a:solidFill>
              </a:rPr>
              <a:t>pro Prof. deutschlandweit</a:t>
            </a:r>
          </a:p>
        </p:txBody>
      </p:sp>
      <p:sp>
        <p:nvSpPr>
          <p:cNvPr id="7" name="Rechteck 6">
            <a:extLst>
              <a:ext uri="{FF2B5EF4-FFF2-40B4-BE49-F238E27FC236}">
                <a16:creationId xmlns:a16="http://schemas.microsoft.com/office/drawing/2014/main" id="{9A7D3EDB-E8DE-4256-ABE5-0D0123A05597}"/>
              </a:ext>
            </a:extLst>
          </p:cNvPr>
          <p:cNvSpPr/>
          <p:nvPr/>
        </p:nvSpPr>
        <p:spPr>
          <a:xfrm>
            <a:off x="7843837" y="4544062"/>
            <a:ext cx="4166103" cy="1066959"/>
          </a:xfrm>
          <a:prstGeom prst="rect">
            <a:avLst/>
          </a:prstGeom>
        </p:spPr>
        <p:txBody>
          <a:bodyPr wrap="square">
            <a:spAutoFit/>
          </a:bodyPr>
          <a:lstStyle/>
          <a:p>
            <a:pPr>
              <a:spcAft>
                <a:spcPts val="400"/>
              </a:spcAft>
              <a:buClr>
                <a:srgbClr val="0064A8"/>
              </a:buClr>
              <a:buSzPct val="100000"/>
            </a:pPr>
            <a:r>
              <a:rPr lang="de-DE" dirty="0">
                <a:solidFill>
                  <a:srgbClr val="004A7D"/>
                </a:solidFill>
              </a:rPr>
              <a:t>Einzigartiges </a:t>
            </a:r>
            <a:br>
              <a:rPr lang="de-DE" dirty="0">
                <a:solidFill>
                  <a:srgbClr val="004A7D"/>
                </a:solidFill>
              </a:rPr>
            </a:br>
            <a:r>
              <a:rPr lang="de-DE" dirty="0">
                <a:solidFill>
                  <a:srgbClr val="004A7D"/>
                </a:solidFill>
              </a:rPr>
              <a:t>Stiftungsengagement </a:t>
            </a:r>
          </a:p>
          <a:p>
            <a:pPr>
              <a:spcAft>
                <a:spcPts val="1200"/>
              </a:spcAft>
              <a:buClr>
                <a:srgbClr val="0064A8"/>
              </a:buClr>
              <a:buSzPct val="100000"/>
            </a:pPr>
            <a:r>
              <a:rPr lang="de-DE" sz="1200" dirty="0">
                <a:solidFill>
                  <a:srgbClr val="000000"/>
                </a:solidFill>
              </a:rPr>
              <a:t>Dr. Erich-Krüger-Stiftung, Stiftung TUBAF </a:t>
            </a:r>
            <a:br>
              <a:rPr lang="de-DE" sz="1200" dirty="0">
                <a:solidFill>
                  <a:srgbClr val="000000"/>
                </a:solidFill>
              </a:rPr>
            </a:br>
            <a:r>
              <a:rPr lang="de-DE" sz="1200" dirty="0">
                <a:solidFill>
                  <a:srgbClr val="000000"/>
                </a:solidFill>
              </a:rPr>
              <a:t>und weitere</a:t>
            </a:r>
          </a:p>
        </p:txBody>
      </p:sp>
      <p:sp>
        <p:nvSpPr>
          <p:cNvPr id="12" name="Rechteck 11">
            <a:extLst>
              <a:ext uri="{FF2B5EF4-FFF2-40B4-BE49-F238E27FC236}">
                <a16:creationId xmlns:a16="http://schemas.microsoft.com/office/drawing/2014/main" id="{897D87AD-CE1F-4A7F-86FA-9FAE0E22622C}"/>
              </a:ext>
            </a:extLst>
          </p:cNvPr>
          <p:cNvSpPr/>
          <p:nvPr/>
        </p:nvSpPr>
        <p:spPr>
          <a:xfrm>
            <a:off x="1047864" y="4538104"/>
            <a:ext cx="5024582" cy="1343958"/>
          </a:xfrm>
          <a:prstGeom prst="rect">
            <a:avLst/>
          </a:prstGeom>
        </p:spPr>
        <p:txBody>
          <a:bodyPr wrap="square">
            <a:spAutoFit/>
          </a:bodyPr>
          <a:lstStyle/>
          <a:p>
            <a:pPr>
              <a:spcAft>
                <a:spcPts val="400"/>
              </a:spcAft>
              <a:buClr>
                <a:srgbClr val="0064A8"/>
              </a:buClr>
              <a:buSzPct val="100000"/>
            </a:pPr>
            <a:r>
              <a:rPr lang="de-DE" dirty="0">
                <a:solidFill>
                  <a:srgbClr val="004A7D"/>
                </a:solidFill>
              </a:rPr>
              <a:t>Interdisziplinäre Zentren</a:t>
            </a:r>
          </a:p>
          <a:p>
            <a:pPr>
              <a:spcAft>
                <a:spcPts val="400"/>
              </a:spcAft>
              <a:buClr>
                <a:srgbClr val="0064A8"/>
              </a:buClr>
              <a:buSzPct val="100000"/>
            </a:pPr>
            <a:r>
              <a:rPr lang="de-DE" sz="1200" i="0" dirty="0">
                <a:solidFill>
                  <a:srgbClr val="131313"/>
                </a:solidFill>
                <a:effectLst/>
              </a:rPr>
              <a:t>Zentrum für Wasserforschung Freiberg (ZeWaF), Zentrum für </a:t>
            </a:r>
            <a:br>
              <a:rPr lang="de-DE" sz="1200" i="0" dirty="0">
                <a:solidFill>
                  <a:srgbClr val="131313"/>
                </a:solidFill>
                <a:effectLst/>
              </a:rPr>
            </a:br>
            <a:r>
              <a:rPr lang="de-DE" sz="1200" i="0" dirty="0">
                <a:solidFill>
                  <a:srgbClr val="131313"/>
                </a:solidFill>
                <a:effectLst/>
              </a:rPr>
              <a:t>effiziente Hochtemperatur-Stoffwandlung  (ZeHS), FCCE Freiberg Center for Circular Economy, Hochdruck </a:t>
            </a:r>
            <a:r>
              <a:rPr lang="de-DE" sz="1200" dirty="0">
                <a:solidFill>
                  <a:srgbClr val="131313"/>
                </a:solidFill>
              </a:rPr>
              <a:t>F</a:t>
            </a:r>
            <a:r>
              <a:rPr lang="de-DE" sz="1200" i="0" dirty="0">
                <a:solidFill>
                  <a:srgbClr val="131313"/>
                </a:solidFill>
                <a:effectLst/>
              </a:rPr>
              <a:t>orschungszentrum, </a:t>
            </a:r>
            <a:br>
              <a:rPr lang="de-DE" sz="1200" i="0" dirty="0">
                <a:solidFill>
                  <a:srgbClr val="131313"/>
                </a:solidFill>
                <a:effectLst/>
              </a:rPr>
            </a:br>
            <a:r>
              <a:rPr lang="de-DE" sz="1200" i="0" dirty="0">
                <a:solidFill>
                  <a:srgbClr val="131313"/>
                </a:solidFill>
                <a:effectLst/>
              </a:rPr>
              <a:t>Scientific Diving Center, CircEcon – Forschungszentrum für Treibhausgasneutrale Kreislaufwirtschaft </a:t>
            </a:r>
            <a:endParaRPr lang="de-DE" sz="1200" dirty="0">
              <a:solidFill>
                <a:schemeClr val="accent5">
                  <a:lumMod val="50000"/>
                </a:schemeClr>
              </a:solidFill>
            </a:endParaRPr>
          </a:p>
        </p:txBody>
      </p:sp>
      <p:sp>
        <p:nvSpPr>
          <p:cNvPr id="15" name="Textfeld 14">
            <a:extLst>
              <a:ext uri="{FF2B5EF4-FFF2-40B4-BE49-F238E27FC236}">
                <a16:creationId xmlns:a16="http://schemas.microsoft.com/office/drawing/2014/main" id="{066D8B05-C8F7-46E4-9B16-9CAE4BA415E4}"/>
              </a:ext>
            </a:extLst>
          </p:cNvPr>
          <p:cNvSpPr txBox="1"/>
          <p:nvPr/>
        </p:nvSpPr>
        <p:spPr>
          <a:xfrm>
            <a:off x="1570182" y="2628061"/>
            <a:ext cx="914400" cy="914400"/>
          </a:xfrm>
          <a:prstGeom prst="rect">
            <a:avLst/>
          </a:prstGeom>
        </p:spPr>
        <p:txBody>
          <a:bodyPr wrap="none" lIns="0" rIns="0" rtlCol="0" anchor="t">
            <a:normAutofit/>
          </a:bodyPr>
          <a:lstStyle/>
          <a:p>
            <a:pPr algn="l"/>
            <a:endParaRPr lang="de-DE" sz="2000" b="1" i="0" dirty="0">
              <a:solidFill>
                <a:srgbClr val="004A7D"/>
              </a:solidFill>
              <a:latin typeface="Spartan ExtraBold" pitchFamily="2" charset="77"/>
            </a:endParaRPr>
          </a:p>
        </p:txBody>
      </p:sp>
      <p:sp>
        <p:nvSpPr>
          <p:cNvPr id="16" name="Textfeld 15">
            <a:extLst>
              <a:ext uri="{FF2B5EF4-FFF2-40B4-BE49-F238E27FC236}">
                <a16:creationId xmlns:a16="http://schemas.microsoft.com/office/drawing/2014/main" id="{0CFC7730-92C0-415B-A027-A818D82776F2}"/>
              </a:ext>
            </a:extLst>
          </p:cNvPr>
          <p:cNvSpPr txBox="1"/>
          <p:nvPr/>
        </p:nvSpPr>
        <p:spPr>
          <a:xfrm>
            <a:off x="1025646" y="1364995"/>
            <a:ext cx="4044251" cy="605294"/>
          </a:xfrm>
          <a:prstGeom prst="rect">
            <a:avLst/>
          </a:prstGeom>
          <a:noFill/>
        </p:spPr>
        <p:txBody>
          <a:bodyPr wrap="square" rtlCol="0">
            <a:spAutoFit/>
          </a:bodyPr>
          <a:lstStyle/>
          <a:p>
            <a:pPr>
              <a:spcAft>
                <a:spcPts val="400"/>
              </a:spcAft>
            </a:pPr>
            <a:r>
              <a:rPr lang="de-DE" dirty="0">
                <a:solidFill>
                  <a:srgbClr val="004A7D"/>
                </a:solidFill>
              </a:rPr>
              <a:t>Profil</a:t>
            </a:r>
          </a:p>
          <a:p>
            <a:r>
              <a:rPr lang="de-DE" sz="1200" dirty="0">
                <a:solidFill>
                  <a:srgbClr val="000000"/>
                </a:solidFill>
              </a:rPr>
              <a:t>Geo - Material/Werkstoffe - Energie - Umwelt</a:t>
            </a:r>
          </a:p>
        </p:txBody>
      </p:sp>
      <p:pic>
        <p:nvPicPr>
          <p:cNvPr id="19" name="Grafik 18">
            <a:extLst>
              <a:ext uri="{FF2B5EF4-FFF2-40B4-BE49-F238E27FC236}">
                <a16:creationId xmlns:a16="http://schemas.microsoft.com/office/drawing/2014/main" id="{774D94ED-4953-4078-BD27-DDF3129A7E2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967833" y="2665561"/>
            <a:ext cx="2309437" cy="1360229"/>
          </a:xfrm>
          <a:prstGeom prst="rect">
            <a:avLst/>
          </a:prstGeom>
        </p:spPr>
      </p:pic>
      <p:sp>
        <p:nvSpPr>
          <p:cNvPr id="8" name="Rechteck 7">
            <a:extLst>
              <a:ext uri="{FF2B5EF4-FFF2-40B4-BE49-F238E27FC236}">
                <a16:creationId xmlns:a16="http://schemas.microsoft.com/office/drawing/2014/main" id="{A58DAA03-E60D-40DC-A7A2-54E3780622ED}"/>
              </a:ext>
            </a:extLst>
          </p:cNvPr>
          <p:cNvSpPr/>
          <p:nvPr/>
        </p:nvSpPr>
        <p:spPr>
          <a:xfrm>
            <a:off x="7811393" y="2950930"/>
            <a:ext cx="3497580" cy="1159292"/>
          </a:xfrm>
          <a:prstGeom prst="rect">
            <a:avLst/>
          </a:prstGeom>
        </p:spPr>
        <p:txBody>
          <a:bodyPr wrap="square">
            <a:spAutoFit/>
          </a:bodyPr>
          <a:lstStyle/>
          <a:p>
            <a:pPr>
              <a:spcAft>
                <a:spcPts val="400"/>
              </a:spcAft>
              <a:buClr>
                <a:srgbClr val="0064A8"/>
              </a:buClr>
              <a:buSzPct val="100000"/>
            </a:pPr>
            <a:r>
              <a:rPr lang="de-DE" dirty="0">
                <a:solidFill>
                  <a:srgbClr val="004A7D"/>
                </a:solidFill>
              </a:rPr>
              <a:t>Freiberg.Science.City.</a:t>
            </a:r>
          </a:p>
          <a:p>
            <a:pPr>
              <a:spcAft>
                <a:spcPts val="1200"/>
              </a:spcAft>
              <a:buClr>
                <a:srgbClr val="0064A8"/>
              </a:buClr>
              <a:buSzPct val="100000"/>
            </a:pPr>
            <a:r>
              <a:rPr lang="de-DE" sz="1200" dirty="0">
                <a:latin typeface="Arial" panose="020B0604020202020204" pitchFamily="34" charset="0"/>
                <a:cs typeface="Arial" panose="020B0604020202020204" pitchFamily="34" charset="0"/>
              </a:rPr>
              <a:t>Verbund mit Freiberger Unternehmen, Stadt, Forschungseinrichtungen: </a:t>
            </a:r>
            <a:r>
              <a:rPr lang="de-DE" sz="1200" dirty="0">
                <a:solidFill>
                  <a:srgbClr val="000000"/>
                </a:solidFill>
                <a:latin typeface="Arial" panose="020B0604020202020204" pitchFamily="34" charset="0"/>
                <a:cs typeface="Arial" panose="020B0604020202020204" pitchFamily="34" charset="0"/>
              </a:rPr>
              <a:t>Helmholtz-Institut Freiberg für Ressourcentechnologie (HIF), Fraunhofer THM </a:t>
            </a:r>
            <a:r>
              <a:rPr lang="de-DE" sz="1200" dirty="0">
                <a:latin typeface="Arial" panose="020B0604020202020204" pitchFamily="34" charset="0"/>
                <a:cs typeface="Arial" panose="020B0604020202020204" pitchFamily="34" charset="0"/>
              </a:rPr>
              <a:t>und Landkreis</a:t>
            </a:r>
          </a:p>
        </p:txBody>
      </p:sp>
      <p:sp>
        <p:nvSpPr>
          <p:cNvPr id="6" name="Rechteck 5">
            <a:extLst>
              <a:ext uri="{FF2B5EF4-FFF2-40B4-BE49-F238E27FC236}">
                <a16:creationId xmlns:a16="http://schemas.microsoft.com/office/drawing/2014/main" id="{001D5E1E-4E0D-47E5-811F-AB9791481141}"/>
              </a:ext>
            </a:extLst>
          </p:cNvPr>
          <p:cNvSpPr/>
          <p:nvPr/>
        </p:nvSpPr>
        <p:spPr>
          <a:xfrm>
            <a:off x="7843837" y="1345010"/>
            <a:ext cx="2909154" cy="974626"/>
          </a:xfrm>
          <a:prstGeom prst="rect">
            <a:avLst/>
          </a:prstGeom>
        </p:spPr>
        <p:txBody>
          <a:bodyPr wrap="square">
            <a:spAutoFit/>
          </a:bodyPr>
          <a:lstStyle/>
          <a:p>
            <a:pPr>
              <a:spcAft>
                <a:spcPts val="400"/>
              </a:spcAft>
              <a:buClr>
                <a:srgbClr val="0064A8"/>
              </a:buClr>
              <a:buSzPct val="100000"/>
            </a:pPr>
            <a:r>
              <a:rPr lang="de-DE" dirty="0">
                <a:solidFill>
                  <a:srgbClr val="004A7D"/>
                </a:solidFill>
              </a:rPr>
              <a:t>Innovative Hochschule</a:t>
            </a:r>
          </a:p>
          <a:p>
            <a:pPr>
              <a:spcAft>
                <a:spcPts val="1200"/>
              </a:spcAft>
              <a:buClr>
                <a:srgbClr val="0064A8"/>
              </a:buClr>
              <a:buSzPct val="100000"/>
            </a:pPr>
            <a:r>
              <a:rPr lang="de-DE" sz="1200" dirty="0"/>
              <a:t>Kooperationsverbund mit BA Sachsen, Hochschule Meißen und Landesverband Kultur- &amp; Kreativwirtschaft</a:t>
            </a:r>
          </a:p>
        </p:txBody>
      </p:sp>
      <p:cxnSp>
        <p:nvCxnSpPr>
          <p:cNvPr id="23" name="Gerader Verbinder 22">
            <a:extLst>
              <a:ext uri="{FF2B5EF4-FFF2-40B4-BE49-F238E27FC236}">
                <a16:creationId xmlns:a16="http://schemas.microsoft.com/office/drawing/2014/main" id="{0B1F90A8-15F2-46D6-B71B-1AD322BB1179}"/>
              </a:ext>
            </a:extLst>
          </p:cNvPr>
          <p:cNvCxnSpPr>
            <a:cxnSpLocks/>
          </p:cNvCxnSpPr>
          <p:nvPr/>
        </p:nvCxnSpPr>
        <p:spPr>
          <a:xfrm>
            <a:off x="1162250" y="2006418"/>
            <a:ext cx="3363332" cy="0"/>
          </a:xfrm>
          <a:prstGeom prst="line">
            <a:avLst/>
          </a:prstGeom>
          <a:ln>
            <a:solidFill>
              <a:schemeClr val="accent5">
                <a:lumMod val="50000"/>
              </a:schemeClr>
            </a:solidFill>
          </a:ln>
        </p:spPr>
        <p:style>
          <a:lnRef idx="1">
            <a:schemeClr val="dk1"/>
          </a:lnRef>
          <a:fillRef idx="0">
            <a:schemeClr val="dk1"/>
          </a:fillRef>
          <a:effectRef idx="0">
            <a:schemeClr val="dk1"/>
          </a:effectRef>
          <a:fontRef idx="minor">
            <a:schemeClr val="tx1"/>
          </a:fontRef>
        </p:style>
      </p:cxnSp>
      <p:cxnSp>
        <p:nvCxnSpPr>
          <p:cNvPr id="26" name="Gerader Verbinder 25">
            <a:extLst>
              <a:ext uri="{FF2B5EF4-FFF2-40B4-BE49-F238E27FC236}">
                <a16:creationId xmlns:a16="http://schemas.microsoft.com/office/drawing/2014/main" id="{C5E2AB77-B646-431F-9B80-89E48E2433DC}"/>
              </a:ext>
            </a:extLst>
          </p:cNvPr>
          <p:cNvCxnSpPr>
            <a:cxnSpLocks/>
          </p:cNvCxnSpPr>
          <p:nvPr/>
        </p:nvCxnSpPr>
        <p:spPr>
          <a:xfrm>
            <a:off x="1162250" y="2991925"/>
            <a:ext cx="3267508" cy="3646"/>
          </a:xfrm>
          <a:prstGeom prst="line">
            <a:avLst/>
          </a:prstGeom>
          <a:ln>
            <a:solidFill>
              <a:schemeClr val="accent5">
                <a:lumMod val="50000"/>
              </a:schemeClr>
            </a:solidFill>
          </a:ln>
        </p:spPr>
        <p:style>
          <a:lnRef idx="1">
            <a:schemeClr val="dk1"/>
          </a:lnRef>
          <a:fillRef idx="0">
            <a:schemeClr val="dk1"/>
          </a:fillRef>
          <a:effectRef idx="0">
            <a:schemeClr val="dk1"/>
          </a:effectRef>
          <a:fontRef idx="minor">
            <a:schemeClr val="tx1"/>
          </a:fontRef>
        </p:style>
      </p:cxnSp>
      <p:cxnSp>
        <p:nvCxnSpPr>
          <p:cNvPr id="28" name="Gerader Verbinder 27">
            <a:extLst>
              <a:ext uri="{FF2B5EF4-FFF2-40B4-BE49-F238E27FC236}">
                <a16:creationId xmlns:a16="http://schemas.microsoft.com/office/drawing/2014/main" id="{020573E5-FAF6-49EC-8D8D-C6A658F671D6}"/>
              </a:ext>
            </a:extLst>
          </p:cNvPr>
          <p:cNvCxnSpPr>
            <a:cxnSpLocks/>
          </p:cNvCxnSpPr>
          <p:nvPr/>
        </p:nvCxnSpPr>
        <p:spPr>
          <a:xfrm>
            <a:off x="1162250" y="4332391"/>
            <a:ext cx="3362991" cy="0"/>
          </a:xfrm>
          <a:prstGeom prst="line">
            <a:avLst/>
          </a:prstGeom>
          <a:ln>
            <a:solidFill>
              <a:schemeClr val="accent5">
                <a:lumMod val="50000"/>
              </a:schemeClr>
            </a:solidFill>
          </a:ln>
        </p:spPr>
        <p:style>
          <a:lnRef idx="1">
            <a:schemeClr val="dk1"/>
          </a:lnRef>
          <a:fillRef idx="0">
            <a:schemeClr val="dk1"/>
          </a:fillRef>
          <a:effectRef idx="0">
            <a:schemeClr val="dk1"/>
          </a:effectRef>
          <a:fontRef idx="minor">
            <a:schemeClr val="tx1"/>
          </a:fontRef>
        </p:style>
      </p:cxnSp>
      <p:cxnSp>
        <p:nvCxnSpPr>
          <p:cNvPr id="29" name="Gerader Verbinder 28">
            <a:extLst>
              <a:ext uri="{FF2B5EF4-FFF2-40B4-BE49-F238E27FC236}">
                <a16:creationId xmlns:a16="http://schemas.microsoft.com/office/drawing/2014/main" id="{CE57C703-304B-434F-BFBC-B41590500B32}"/>
              </a:ext>
            </a:extLst>
          </p:cNvPr>
          <p:cNvCxnSpPr>
            <a:cxnSpLocks/>
          </p:cNvCxnSpPr>
          <p:nvPr/>
        </p:nvCxnSpPr>
        <p:spPr>
          <a:xfrm flipV="1">
            <a:off x="1162250" y="5900125"/>
            <a:ext cx="4628950" cy="1"/>
          </a:xfrm>
          <a:prstGeom prst="line">
            <a:avLst/>
          </a:prstGeom>
          <a:ln>
            <a:solidFill>
              <a:schemeClr val="accent5">
                <a:lumMod val="50000"/>
              </a:schemeClr>
            </a:solidFill>
          </a:ln>
        </p:spPr>
        <p:style>
          <a:lnRef idx="1">
            <a:schemeClr val="dk1"/>
          </a:lnRef>
          <a:fillRef idx="0">
            <a:schemeClr val="dk1"/>
          </a:fillRef>
          <a:effectRef idx="0">
            <a:schemeClr val="dk1"/>
          </a:effectRef>
          <a:fontRef idx="minor">
            <a:schemeClr val="tx1"/>
          </a:fontRef>
        </p:style>
      </p:cxnSp>
      <p:cxnSp>
        <p:nvCxnSpPr>
          <p:cNvPr id="32" name="Gerader Verbinder 31">
            <a:extLst>
              <a:ext uri="{FF2B5EF4-FFF2-40B4-BE49-F238E27FC236}">
                <a16:creationId xmlns:a16="http://schemas.microsoft.com/office/drawing/2014/main" id="{17108F4F-32C8-4584-A350-FECBC403C905}"/>
              </a:ext>
            </a:extLst>
          </p:cNvPr>
          <p:cNvCxnSpPr>
            <a:cxnSpLocks/>
          </p:cNvCxnSpPr>
          <p:nvPr/>
        </p:nvCxnSpPr>
        <p:spPr>
          <a:xfrm flipV="1">
            <a:off x="7618459" y="2680882"/>
            <a:ext cx="3464514" cy="10051"/>
          </a:xfrm>
          <a:prstGeom prst="line">
            <a:avLst/>
          </a:prstGeom>
          <a:ln>
            <a:solidFill>
              <a:schemeClr val="accent5">
                <a:lumMod val="50000"/>
              </a:schemeClr>
            </a:solidFill>
          </a:ln>
        </p:spPr>
        <p:style>
          <a:lnRef idx="1">
            <a:schemeClr val="dk1"/>
          </a:lnRef>
          <a:fillRef idx="0">
            <a:schemeClr val="dk1"/>
          </a:fillRef>
          <a:effectRef idx="0">
            <a:schemeClr val="dk1"/>
          </a:effectRef>
          <a:fontRef idx="minor">
            <a:schemeClr val="tx1"/>
          </a:fontRef>
        </p:style>
      </p:cxnSp>
      <p:cxnSp>
        <p:nvCxnSpPr>
          <p:cNvPr id="35" name="Gerader Verbinder 34">
            <a:extLst>
              <a:ext uri="{FF2B5EF4-FFF2-40B4-BE49-F238E27FC236}">
                <a16:creationId xmlns:a16="http://schemas.microsoft.com/office/drawing/2014/main" id="{7C3EB083-57E2-4743-A39A-E2749E0224C1}"/>
              </a:ext>
            </a:extLst>
          </p:cNvPr>
          <p:cNvCxnSpPr>
            <a:cxnSpLocks/>
          </p:cNvCxnSpPr>
          <p:nvPr/>
        </p:nvCxnSpPr>
        <p:spPr>
          <a:xfrm>
            <a:off x="7618459" y="4122107"/>
            <a:ext cx="3464514" cy="0"/>
          </a:xfrm>
          <a:prstGeom prst="line">
            <a:avLst/>
          </a:prstGeom>
          <a:ln>
            <a:solidFill>
              <a:schemeClr val="accent5">
                <a:lumMod val="50000"/>
              </a:schemeClr>
            </a:solidFill>
          </a:ln>
        </p:spPr>
        <p:style>
          <a:lnRef idx="1">
            <a:schemeClr val="dk1"/>
          </a:lnRef>
          <a:fillRef idx="0">
            <a:schemeClr val="dk1"/>
          </a:fillRef>
          <a:effectRef idx="0">
            <a:schemeClr val="dk1"/>
          </a:effectRef>
          <a:fontRef idx="minor">
            <a:schemeClr val="tx1"/>
          </a:fontRef>
        </p:style>
      </p:cxnSp>
      <p:cxnSp>
        <p:nvCxnSpPr>
          <p:cNvPr id="36" name="Gerader Verbinder 35">
            <a:extLst>
              <a:ext uri="{FF2B5EF4-FFF2-40B4-BE49-F238E27FC236}">
                <a16:creationId xmlns:a16="http://schemas.microsoft.com/office/drawing/2014/main" id="{A76432C9-FFFE-4BA0-8974-9BB4097B9EC7}"/>
              </a:ext>
            </a:extLst>
          </p:cNvPr>
          <p:cNvCxnSpPr>
            <a:cxnSpLocks/>
          </p:cNvCxnSpPr>
          <p:nvPr/>
        </p:nvCxnSpPr>
        <p:spPr>
          <a:xfrm flipV="1">
            <a:off x="7720230" y="5826757"/>
            <a:ext cx="3626518" cy="31138"/>
          </a:xfrm>
          <a:prstGeom prst="line">
            <a:avLst/>
          </a:prstGeom>
          <a:ln>
            <a:solidFill>
              <a:schemeClr val="accent5">
                <a:lumMod val="50000"/>
              </a:schemeClr>
            </a:solidFill>
          </a:ln>
        </p:spPr>
        <p:style>
          <a:lnRef idx="1">
            <a:schemeClr val="dk1"/>
          </a:lnRef>
          <a:fillRef idx="0">
            <a:schemeClr val="dk1"/>
          </a:fillRef>
          <a:effectRef idx="0">
            <a:schemeClr val="dk1"/>
          </a:effectRef>
          <a:fontRef idx="minor">
            <a:schemeClr val="tx1"/>
          </a:fontRef>
        </p:style>
      </p:cxnSp>
      <p:pic>
        <p:nvPicPr>
          <p:cNvPr id="52" name="Grafik 51">
            <a:extLst>
              <a:ext uri="{FF2B5EF4-FFF2-40B4-BE49-F238E27FC236}">
                <a16:creationId xmlns:a16="http://schemas.microsoft.com/office/drawing/2014/main" id="{33F5BBF3-37DD-44FE-A24C-1AB27F2A434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130824" y="2874535"/>
            <a:ext cx="816973" cy="773843"/>
          </a:xfrm>
          <a:prstGeom prst="rect">
            <a:avLst/>
          </a:prstGeom>
        </p:spPr>
      </p:pic>
    </p:spTree>
    <p:extLst>
      <p:ext uri="{BB962C8B-B14F-4D97-AF65-F5344CB8AC3E}">
        <p14:creationId xmlns:p14="http://schemas.microsoft.com/office/powerpoint/2010/main" val="25904944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2DE5BB07-1A2E-4F90-BBA5-4AFF89D20E2A}"/>
              </a:ext>
            </a:extLst>
          </p:cNvPr>
          <p:cNvPicPr>
            <a:picLocks noChangeAspect="1"/>
          </p:cNvPicPr>
          <p:nvPr/>
        </p:nvPicPr>
        <p:blipFill>
          <a:blip r:embed="rId2"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sp>
        <p:nvSpPr>
          <p:cNvPr id="5" name="Flussdiagramm: Manuelle Eingabe 4">
            <a:extLst>
              <a:ext uri="{FF2B5EF4-FFF2-40B4-BE49-F238E27FC236}">
                <a16:creationId xmlns:a16="http://schemas.microsoft.com/office/drawing/2014/main" id="{D1539812-0305-454B-8A69-8567C4B86E05}"/>
              </a:ext>
            </a:extLst>
          </p:cNvPr>
          <p:cNvSpPr/>
          <p:nvPr/>
        </p:nvSpPr>
        <p:spPr>
          <a:xfrm rot="16200000">
            <a:off x="6633657" y="1299654"/>
            <a:ext cx="6857998" cy="4258687"/>
          </a:xfrm>
          <a:prstGeom prst="flowChartManualInput">
            <a:avLst/>
          </a:prstGeom>
          <a:blipFill dpi="0" rotWithShape="0">
            <a:blip r:embed="rId3" cstate="screen">
              <a:alphaModFix amt="48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Foliennummernplatzhalter 2"/>
          <p:cNvSpPr>
            <a:spLocks noGrp="1"/>
          </p:cNvSpPr>
          <p:nvPr>
            <p:ph type="sldNum" sz="quarter" idx="15"/>
          </p:nvPr>
        </p:nvSpPr>
        <p:spPr>
          <a:xfrm>
            <a:off x="10989131" y="6473957"/>
            <a:ext cx="971549" cy="364067"/>
          </a:xfrm>
          <a:prstGeom prst="rect">
            <a:avLst/>
          </a:prstGeom>
        </p:spPr>
        <p:txBody>
          <a:bodyPr vert="horz" lIns="0" tIns="0" rIns="0" bIns="0" rtlCol="0" anchor="t" anchorCtr="0"/>
          <a:lstStyle>
            <a:defPPr>
              <a:defRPr lang="de-DE"/>
            </a:defPPr>
            <a:lvl1pPr algn="r" defTabSz="1219110" rtl="0" eaLnBrk="1" fontAlgn="auto" hangingPunct="1">
              <a:spcBef>
                <a:spcPts val="0"/>
              </a:spcBef>
              <a:spcAft>
                <a:spcPts val="0"/>
              </a:spcAft>
              <a:defRPr sz="1333" kern="1200">
                <a:solidFill>
                  <a:srgbClr val="B3B3B3"/>
                </a:solidFill>
                <a:latin typeface="+mn-lt"/>
                <a:ea typeface="+mn-ea"/>
                <a:cs typeface="+mn-cs"/>
              </a:defRPr>
            </a:lvl1pPr>
            <a:lvl2pPr marL="607454" indent="2117" algn="l" defTabSz="1217024"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217024" indent="2117" algn="l" defTabSz="1217024"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826593" indent="2117" algn="l" defTabSz="1217024"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436162" indent="2117" algn="l" defTabSz="1217024"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3047848" algn="l" defTabSz="1219140" rtl="0" eaLnBrk="1" latinLnBrk="0" hangingPunct="1">
              <a:defRPr kern="1200">
                <a:solidFill>
                  <a:schemeClr val="tx1"/>
                </a:solidFill>
                <a:latin typeface="Arial" panose="020B0604020202020204" pitchFamily="34" charset="0"/>
                <a:ea typeface="+mn-ea"/>
                <a:cs typeface="+mn-cs"/>
              </a:defRPr>
            </a:lvl6pPr>
            <a:lvl7pPr marL="3657418" algn="l" defTabSz="1219140" rtl="0" eaLnBrk="1" latinLnBrk="0" hangingPunct="1">
              <a:defRPr kern="1200">
                <a:solidFill>
                  <a:schemeClr val="tx1"/>
                </a:solidFill>
                <a:latin typeface="Arial" panose="020B0604020202020204" pitchFamily="34" charset="0"/>
                <a:ea typeface="+mn-ea"/>
                <a:cs typeface="+mn-cs"/>
              </a:defRPr>
            </a:lvl7pPr>
            <a:lvl8pPr marL="4266987" algn="l" defTabSz="1219140" rtl="0" eaLnBrk="1" latinLnBrk="0" hangingPunct="1">
              <a:defRPr kern="1200">
                <a:solidFill>
                  <a:schemeClr val="tx1"/>
                </a:solidFill>
                <a:latin typeface="Arial" panose="020B0604020202020204" pitchFamily="34" charset="0"/>
                <a:ea typeface="+mn-ea"/>
                <a:cs typeface="+mn-cs"/>
              </a:defRPr>
            </a:lvl8pPr>
            <a:lvl9pPr marL="4876557" algn="l" defTabSz="1219140" rtl="0" eaLnBrk="1" latinLnBrk="0" hangingPunct="1">
              <a:defRPr kern="1200">
                <a:solidFill>
                  <a:schemeClr val="tx1"/>
                </a:solidFill>
                <a:latin typeface="Arial" panose="020B0604020202020204" pitchFamily="34" charset="0"/>
                <a:ea typeface="+mn-ea"/>
                <a:cs typeface="+mn-cs"/>
              </a:defRPr>
            </a:lvl9pPr>
          </a:lstStyle>
          <a:p>
            <a:pPr marL="0" marR="0" lvl="0" indent="0" algn="r" defTabSz="1219110" rtl="0" eaLnBrk="1" fontAlgn="auto" latinLnBrk="0" hangingPunct="1">
              <a:lnSpc>
                <a:spcPct val="100000"/>
              </a:lnSpc>
              <a:spcBef>
                <a:spcPts val="0"/>
              </a:spcBef>
              <a:spcAft>
                <a:spcPts val="0"/>
              </a:spcAft>
              <a:buClrTx/>
              <a:buSzTx/>
              <a:buFontTx/>
              <a:buNone/>
              <a:tabLst/>
              <a:defRPr/>
            </a:pPr>
            <a:fld id="{539AAEA1-C7CC-4843-96E8-471F30A13BED}" type="slidenum">
              <a:rPr kumimoji="0" lang="de-DE" sz="1333" b="0" i="0" u="none" strike="noStrike" kern="1200" cap="none" spc="0" normalizeH="0" baseline="0" noProof="0">
                <a:ln>
                  <a:noFill/>
                </a:ln>
                <a:solidFill>
                  <a:srgbClr val="B3B3B3"/>
                </a:solidFill>
                <a:effectLst/>
                <a:uLnTx/>
                <a:uFillTx/>
                <a:latin typeface="Arial" panose="020B0604020202020204" pitchFamily="34" charset="0"/>
                <a:ea typeface="+mn-ea"/>
                <a:cs typeface="Arial" panose="020B0604020202020204" pitchFamily="34" charset="0"/>
              </a:rPr>
              <a:pPr marL="0" marR="0" lvl="0" indent="0" algn="r" defTabSz="1219110" rtl="0" eaLnBrk="1" fontAlgn="auto" latinLnBrk="0" hangingPunct="1">
                <a:lnSpc>
                  <a:spcPct val="100000"/>
                </a:lnSpc>
                <a:spcBef>
                  <a:spcPts val="0"/>
                </a:spcBef>
                <a:spcAft>
                  <a:spcPts val="0"/>
                </a:spcAft>
                <a:buClrTx/>
                <a:buSzTx/>
                <a:buFontTx/>
                <a:buNone/>
                <a:tabLst/>
                <a:defRPr/>
              </a:pPr>
              <a:t>29</a:t>
            </a:fld>
            <a:endParaRPr kumimoji="0" lang="de-DE" sz="1333" b="0" i="0" u="none" strike="noStrike" kern="1200" cap="none" spc="0" normalizeH="0" baseline="0" noProof="0" dirty="0">
              <a:ln>
                <a:noFill/>
              </a:ln>
              <a:solidFill>
                <a:srgbClr val="B3B3B3"/>
              </a:solidFill>
              <a:effectLst/>
              <a:uLnTx/>
              <a:uFillTx/>
              <a:latin typeface="Arial" panose="020B0604020202020204" pitchFamily="34" charset="0"/>
              <a:ea typeface="+mn-ea"/>
              <a:cs typeface="Arial" panose="020B0604020202020204" pitchFamily="34" charset="0"/>
            </a:endParaRPr>
          </a:p>
        </p:txBody>
      </p:sp>
      <p:graphicFrame>
        <p:nvGraphicFramePr>
          <p:cNvPr id="2" name="Inhaltsplatzhalter 11">
            <a:extLst>
              <a:ext uri="{FF2B5EF4-FFF2-40B4-BE49-F238E27FC236}">
                <a16:creationId xmlns:a16="http://schemas.microsoft.com/office/drawing/2014/main" id="{BF8F89BA-45C9-0477-F5E1-1F41EECA5DE9}"/>
              </a:ext>
            </a:extLst>
          </p:cNvPr>
          <p:cNvGraphicFramePr>
            <a:graphicFrameLocks/>
          </p:cNvGraphicFramePr>
          <p:nvPr>
            <p:extLst>
              <p:ext uri="{D42A27DB-BD31-4B8C-83A1-F6EECF244321}">
                <p14:modId xmlns:p14="http://schemas.microsoft.com/office/powerpoint/2010/main" val="283284279"/>
              </p:ext>
            </p:extLst>
          </p:nvPr>
        </p:nvGraphicFramePr>
        <p:xfrm>
          <a:off x="816429" y="1579268"/>
          <a:ext cx="9445171" cy="3925605"/>
        </p:xfrm>
        <a:graphic>
          <a:graphicData uri="http://schemas.openxmlformats.org/drawingml/2006/chart">
            <c:chart xmlns:c="http://schemas.openxmlformats.org/drawingml/2006/chart" xmlns:r="http://schemas.openxmlformats.org/officeDocument/2006/relationships" r:id="rId4"/>
          </a:graphicData>
        </a:graphic>
      </p:graphicFrame>
      <p:sp>
        <p:nvSpPr>
          <p:cNvPr id="8" name="Titel 3"/>
          <p:cNvSpPr>
            <a:spLocks noGrp="1"/>
          </p:cNvSpPr>
          <p:nvPr>
            <p:ph type="title" idx="4294967295"/>
          </p:nvPr>
        </p:nvSpPr>
        <p:spPr>
          <a:xfrm>
            <a:off x="731838" y="513127"/>
            <a:ext cx="9744000" cy="840000"/>
          </a:xfrm>
          <a:prstGeom prst="rect">
            <a:avLst/>
          </a:prstGeom>
        </p:spPr>
        <p:txBody>
          <a:bodyPr>
            <a:normAutofit/>
          </a:bodyPr>
          <a:lstStyle/>
          <a:p>
            <a:r>
              <a:rPr lang="de-DE" sz="2800" b="1" dirty="0">
                <a:solidFill>
                  <a:srgbClr val="004A7D"/>
                </a:solidFill>
              </a:rPr>
              <a:t>ENTWICKLUNG DER DRITTMITTELEINNAHMEN</a:t>
            </a:r>
          </a:p>
        </p:txBody>
      </p:sp>
    </p:spTree>
    <p:extLst>
      <p:ext uri="{BB962C8B-B14F-4D97-AF65-F5344CB8AC3E}">
        <p14:creationId xmlns:p14="http://schemas.microsoft.com/office/powerpoint/2010/main" val="2091425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ussdiagramm: Manuelle Eingabe 4">
            <a:extLst>
              <a:ext uri="{FF2B5EF4-FFF2-40B4-BE49-F238E27FC236}">
                <a16:creationId xmlns:a16="http://schemas.microsoft.com/office/drawing/2014/main" id="{2F23883E-F808-40C8-95AE-63B6E4AC568F}"/>
              </a:ext>
            </a:extLst>
          </p:cNvPr>
          <p:cNvSpPr/>
          <p:nvPr/>
        </p:nvSpPr>
        <p:spPr>
          <a:xfrm rot="16200000">
            <a:off x="6363430" y="1029429"/>
            <a:ext cx="7308000" cy="4349140"/>
          </a:xfrm>
          <a:prstGeom prst="flowChartManualInput">
            <a:avLst/>
          </a:prstGeom>
          <a:blipFill dpi="0" rotWithShape="0">
            <a:blip r:embed="rId3" cstate="email">
              <a:extLst>
                <a:ext uri="{28A0092B-C50C-407E-A947-70E740481C1C}">
                  <a14:useLocalDpi xmlns:a14="http://schemas.microsoft.com/office/drawing/2010/main"/>
                </a:ext>
              </a:extLst>
            </a:blip>
            <a:srcRect/>
            <a:stretch>
              <a:fillRect t="616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6" name="Grafik 5">
            <a:extLst>
              <a:ext uri="{FF2B5EF4-FFF2-40B4-BE49-F238E27FC236}">
                <a16:creationId xmlns:a16="http://schemas.microsoft.com/office/drawing/2014/main" id="{521AE732-D13C-47E2-A3CD-81ABFC2466A4}"/>
              </a:ext>
            </a:extLst>
          </p:cNvPr>
          <p:cNvPicPr>
            <a:picLocks noChangeAspect="1"/>
          </p:cNvPicPr>
          <p:nvPr/>
        </p:nvPicPr>
        <p:blipFill>
          <a:blip r:embed="rId4"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sp>
        <p:nvSpPr>
          <p:cNvPr id="2" name="Inhaltsplatzhalter 1">
            <a:extLst>
              <a:ext uri="{FF2B5EF4-FFF2-40B4-BE49-F238E27FC236}">
                <a16:creationId xmlns:a16="http://schemas.microsoft.com/office/drawing/2014/main" id="{689FA7B3-02EA-4D54-960A-BE93EF562969}"/>
              </a:ext>
            </a:extLst>
          </p:cNvPr>
          <p:cNvSpPr>
            <a:spLocks noGrp="1"/>
          </p:cNvSpPr>
          <p:nvPr>
            <p:ph idx="12"/>
          </p:nvPr>
        </p:nvSpPr>
        <p:spPr>
          <a:xfrm>
            <a:off x="760226" y="1364456"/>
            <a:ext cx="6859774" cy="4450557"/>
          </a:xfrm>
        </p:spPr>
        <p:txBody>
          <a:bodyPr/>
          <a:lstStyle/>
          <a:p>
            <a:pPr marL="285750" indent="-285750">
              <a:lnSpc>
                <a:spcPct val="100000"/>
              </a:lnSpc>
              <a:spcBef>
                <a:spcPts val="600"/>
              </a:spcBef>
              <a:spcAft>
                <a:spcPts val="600"/>
              </a:spcAft>
              <a:buFont typeface="Courier New" panose="02070309020205020404" pitchFamily="49" charset="0"/>
              <a:buChar char="o"/>
            </a:pPr>
            <a:r>
              <a:rPr lang="en-US" dirty="0">
                <a:solidFill>
                  <a:srgbClr val="333333"/>
                </a:solidFill>
                <a:cs typeface="Arial" pitchFamily="34" charset="0"/>
              </a:rPr>
              <a:t>One of the most research-intensive universities in Germany
Clear and unique research profile of the Resource University
High level of interdisciplinarity in research and teaching
Globally recognized resource university
Freiberg.Science.City. - Science Location 
Study city with tradition - Alexander von Humboldt studied here and scientific history was written with the discovery of the elements germanium and indium</a:t>
            </a:r>
            <a:endParaRPr lang="de-DE" dirty="0"/>
          </a:p>
        </p:txBody>
      </p:sp>
      <p:sp>
        <p:nvSpPr>
          <p:cNvPr id="4" name="Titel 3">
            <a:extLst>
              <a:ext uri="{FF2B5EF4-FFF2-40B4-BE49-F238E27FC236}">
                <a16:creationId xmlns:a16="http://schemas.microsoft.com/office/drawing/2014/main" id="{1CC22E2B-358D-43AC-A25F-F09B9EE5CEFE}"/>
              </a:ext>
            </a:extLst>
          </p:cNvPr>
          <p:cNvSpPr>
            <a:spLocks noGrp="1"/>
          </p:cNvSpPr>
          <p:nvPr>
            <p:ph type="title"/>
          </p:nvPr>
        </p:nvSpPr>
        <p:spPr/>
        <p:txBody>
          <a:bodyPr/>
          <a:lstStyle/>
          <a:p>
            <a:r>
              <a:rPr lang="de-DE" sz="2800" dirty="0"/>
              <a:t>PORTRAIT OF THE UNIVERSITY</a:t>
            </a:r>
          </a:p>
        </p:txBody>
      </p:sp>
      <p:pic>
        <p:nvPicPr>
          <p:cNvPr id="8" name="Grafik 7">
            <a:extLst>
              <a:ext uri="{FF2B5EF4-FFF2-40B4-BE49-F238E27FC236}">
                <a16:creationId xmlns:a16="http://schemas.microsoft.com/office/drawing/2014/main" id="{C5C0E307-F306-428B-A27E-B131CF37F90C}"/>
              </a:ext>
            </a:extLst>
          </p:cNvPr>
          <p:cNvPicPr>
            <a:picLocks noChangeAspect="1"/>
          </p:cNvPicPr>
          <p:nvPr/>
        </p:nvPicPr>
        <p:blipFill rotWithShape="1">
          <a:blip r:embed="rId5" cstate="email">
            <a:duotone>
              <a:schemeClr val="accent3">
                <a:shade val="45000"/>
                <a:satMod val="135000"/>
              </a:schemeClr>
              <a:prstClr val="white"/>
            </a:duotone>
            <a:alphaModFix amt="35000"/>
            <a:extLst>
              <a:ext uri="{BEBA8EAE-BF5A-486C-A8C5-ECC9F3942E4B}">
                <a14:imgProps xmlns:a14="http://schemas.microsoft.com/office/drawing/2010/main">
                  <a14:imgLayer r:embed="rId6">
                    <a14:imgEffect>
                      <a14:backgroundRemoval t="2318" b="68470" l="9693" r="87884">
                        <a14:foregroundMark x1="35218" y1="7883" x2="44426" y2="2937"/>
                        <a14:foregroundMark x1="44426" y1="2937" x2="53312" y2="2318"/>
                        <a14:foregroundMark x1="53312" y1="2318" x2="63651" y2="8964"/>
                        <a14:backgroundMark x1="75606" y1="1236" x2="78837" y2="34003"/>
                        <a14:backgroundMark x1="78837" y1="34003" x2="84006" y2="44822"/>
                        <a14:backgroundMark x1="84006" y1="44822" x2="98223" y2="47759"/>
                        <a14:backgroundMark x1="89984" y1="22102" x2="89984" y2="22102"/>
                      </a14:backgroundRemoval>
                    </a14:imgEffect>
                  </a14:imgLayer>
                </a14:imgProps>
              </a:ext>
              <a:ext uri="{28A0092B-C50C-407E-A947-70E740481C1C}">
                <a14:useLocalDpi xmlns:a14="http://schemas.microsoft.com/office/drawing/2010/main"/>
              </a:ext>
            </a:extLst>
          </a:blip>
          <a:srcRect l="-4825" t="-5892" r="2578" b="21485"/>
          <a:stretch/>
        </p:blipFill>
        <p:spPr>
          <a:xfrm rot="21317096">
            <a:off x="4924600" y="2634451"/>
            <a:ext cx="5630945" cy="4858770"/>
          </a:xfrm>
          <a:prstGeom prst="flowChartDocument">
            <a:avLst/>
          </a:prstGeom>
        </p:spPr>
      </p:pic>
    </p:spTree>
    <p:extLst>
      <p:ext uri="{BB962C8B-B14F-4D97-AF65-F5344CB8AC3E}">
        <p14:creationId xmlns:p14="http://schemas.microsoft.com/office/powerpoint/2010/main" val="21430358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2DE5BB07-1A2E-4F90-BBA5-4AFF89D20E2A}"/>
              </a:ext>
            </a:extLst>
          </p:cNvPr>
          <p:cNvPicPr>
            <a:picLocks noChangeAspect="1"/>
          </p:cNvPicPr>
          <p:nvPr/>
        </p:nvPicPr>
        <p:blipFill>
          <a:blip r:embed="rId2"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sp>
        <p:nvSpPr>
          <p:cNvPr id="5" name="Flussdiagramm: Manuelle Eingabe 4">
            <a:extLst>
              <a:ext uri="{FF2B5EF4-FFF2-40B4-BE49-F238E27FC236}">
                <a16:creationId xmlns:a16="http://schemas.microsoft.com/office/drawing/2014/main" id="{D1539812-0305-454B-8A69-8567C4B86E05}"/>
              </a:ext>
            </a:extLst>
          </p:cNvPr>
          <p:cNvSpPr/>
          <p:nvPr/>
        </p:nvSpPr>
        <p:spPr>
          <a:xfrm rot="16200000">
            <a:off x="6633657" y="1299654"/>
            <a:ext cx="6857998" cy="4258687"/>
          </a:xfrm>
          <a:prstGeom prst="flowChartManualInput">
            <a:avLst/>
          </a:prstGeom>
          <a:blipFill dpi="0" rotWithShape="0">
            <a:blip r:embed="rId3" cstate="screen">
              <a:alphaModFix amt="48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Foliennummernplatzhalter 2"/>
          <p:cNvSpPr>
            <a:spLocks noGrp="1"/>
          </p:cNvSpPr>
          <p:nvPr>
            <p:ph type="sldNum" sz="quarter" idx="15"/>
          </p:nvPr>
        </p:nvSpPr>
        <p:spPr>
          <a:xfrm>
            <a:off x="10989131" y="6473957"/>
            <a:ext cx="971549" cy="364067"/>
          </a:xfrm>
          <a:prstGeom prst="rect">
            <a:avLst/>
          </a:prstGeom>
        </p:spPr>
        <p:txBody>
          <a:bodyPr vert="horz" lIns="0" tIns="0" rIns="0" bIns="0" rtlCol="0" anchor="t" anchorCtr="0"/>
          <a:lstStyle>
            <a:defPPr>
              <a:defRPr lang="de-DE"/>
            </a:defPPr>
            <a:lvl1pPr algn="r" defTabSz="1219110" rtl="0" eaLnBrk="1" fontAlgn="auto" hangingPunct="1">
              <a:spcBef>
                <a:spcPts val="0"/>
              </a:spcBef>
              <a:spcAft>
                <a:spcPts val="0"/>
              </a:spcAft>
              <a:defRPr sz="1333" kern="1200">
                <a:solidFill>
                  <a:srgbClr val="B3B3B3"/>
                </a:solidFill>
                <a:latin typeface="+mn-lt"/>
                <a:ea typeface="+mn-ea"/>
                <a:cs typeface="+mn-cs"/>
              </a:defRPr>
            </a:lvl1pPr>
            <a:lvl2pPr marL="607454" indent="2117" algn="l" defTabSz="1217024"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217024" indent="2117" algn="l" defTabSz="1217024"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826593" indent="2117" algn="l" defTabSz="1217024"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436162" indent="2117" algn="l" defTabSz="1217024"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3047848" algn="l" defTabSz="1219140" rtl="0" eaLnBrk="1" latinLnBrk="0" hangingPunct="1">
              <a:defRPr kern="1200">
                <a:solidFill>
                  <a:schemeClr val="tx1"/>
                </a:solidFill>
                <a:latin typeface="Arial" panose="020B0604020202020204" pitchFamily="34" charset="0"/>
                <a:ea typeface="+mn-ea"/>
                <a:cs typeface="+mn-cs"/>
              </a:defRPr>
            </a:lvl6pPr>
            <a:lvl7pPr marL="3657418" algn="l" defTabSz="1219140" rtl="0" eaLnBrk="1" latinLnBrk="0" hangingPunct="1">
              <a:defRPr kern="1200">
                <a:solidFill>
                  <a:schemeClr val="tx1"/>
                </a:solidFill>
                <a:latin typeface="Arial" panose="020B0604020202020204" pitchFamily="34" charset="0"/>
                <a:ea typeface="+mn-ea"/>
                <a:cs typeface="+mn-cs"/>
              </a:defRPr>
            </a:lvl7pPr>
            <a:lvl8pPr marL="4266987" algn="l" defTabSz="1219140" rtl="0" eaLnBrk="1" latinLnBrk="0" hangingPunct="1">
              <a:defRPr kern="1200">
                <a:solidFill>
                  <a:schemeClr val="tx1"/>
                </a:solidFill>
                <a:latin typeface="Arial" panose="020B0604020202020204" pitchFamily="34" charset="0"/>
                <a:ea typeface="+mn-ea"/>
                <a:cs typeface="+mn-cs"/>
              </a:defRPr>
            </a:lvl8pPr>
            <a:lvl9pPr marL="4876557" algn="l" defTabSz="1219140" rtl="0" eaLnBrk="1" latinLnBrk="0" hangingPunct="1">
              <a:defRPr kern="1200">
                <a:solidFill>
                  <a:schemeClr val="tx1"/>
                </a:solidFill>
                <a:latin typeface="Arial" panose="020B0604020202020204" pitchFamily="34" charset="0"/>
                <a:ea typeface="+mn-ea"/>
                <a:cs typeface="+mn-cs"/>
              </a:defRPr>
            </a:lvl9pPr>
          </a:lstStyle>
          <a:p>
            <a:pPr marL="0" marR="0" lvl="0" indent="0" algn="r" defTabSz="1219110" rtl="0" eaLnBrk="1" fontAlgn="auto" latinLnBrk="0" hangingPunct="1">
              <a:lnSpc>
                <a:spcPct val="100000"/>
              </a:lnSpc>
              <a:spcBef>
                <a:spcPts val="0"/>
              </a:spcBef>
              <a:spcAft>
                <a:spcPts val="0"/>
              </a:spcAft>
              <a:buClrTx/>
              <a:buSzTx/>
              <a:buFontTx/>
              <a:buNone/>
              <a:tabLst/>
              <a:defRPr/>
            </a:pPr>
            <a:fld id="{539AAEA1-C7CC-4843-96E8-471F30A13BED}" type="slidenum">
              <a:rPr kumimoji="0" lang="de-DE" sz="1333" b="0" i="0" u="none" strike="noStrike" kern="1200" cap="none" spc="0" normalizeH="0" baseline="0" noProof="0">
                <a:ln>
                  <a:noFill/>
                </a:ln>
                <a:solidFill>
                  <a:srgbClr val="B3B3B3"/>
                </a:solidFill>
                <a:effectLst/>
                <a:uLnTx/>
                <a:uFillTx/>
                <a:latin typeface="Arial" panose="020B0604020202020204" pitchFamily="34" charset="0"/>
                <a:ea typeface="+mn-ea"/>
                <a:cs typeface="Arial" panose="020B0604020202020204" pitchFamily="34" charset="0"/>
              </a:rPr>
              <a:pPr marL="0" marR="0" lvl="0" indent="0" algn="r" defTabSz="1219110" rtl="0" eaLnBrk="1" fontAlgn="auto" latinLnBrk="0" hangingPunct="1">
                <a:lnSpc>
                  <a:spcPct val="100000"/>
                </a:lnSpc>
                <a:spcBef>
                  <a:spcPts val="0"/>
                </a:spcBef>
                <a:spcAft>
                  <a:spcPts val="0"/>
                </a:spcAft>
                <a:buClrTx/>
                <a:buSzTx/>
                <a:buFontTx/>
                <a:buNone/>
                <a:tabLst/>
                <a:defRPr/>
              </a:pPr>
              <a:t>30</a:t>
            </a:fld>
            <a:endParaRPr kumimoji="0" lang="de-DE" sz="1333" b="0" i="0" u="none" strike="noStrike" kern="1200" cap="none" spc="0" normalizeH="0" baseline="0" noProof="0" dirty="0">
              <a:ln>
                <a:noFill/>
              </a:ln>
              <a:solidFill>
                <a:srgbClr val="B3B3B3"/>
              </a:solidFill>
              <a:effectLst/>
              <a:uLnTx/>
              <a:uFillTx/>
              <a:latin typeface="Arial" panose="020B0604020202020204" pitchFamily="34" charset="0"/>
              <a:ea typeface="+mn-ea"/>
              <a:cs typeface="Arial" panose="020B0604020202020204" pitchFamily="34" charset="0"/>
            </a:endParaRPr>
          </a:p>
        </p:txBody>
      </p:sp>
      <p:sp>
        <p:nvSpPr>
          <p:cNvPr id="8" name="Titel 3"/>
          <p:cNvSpPr>
            <a:spLocks noGrp="1"/>
          </p:cNvSpPr>
          <p:nvPr>
            <p:ph type="title" idx="4294967295"/>
          </p:nvPr>
        </p:nvSpPr>
        <p:spPr>
          <a:xfrm>
            <a:off x="646542" y="522221"/>
            <a:ext cx="9744000" cy="840000"/>
          </a:xfrm>
          <a:prstGeom prst="rect">
            <a:avLst/>
          </a:prstGeom>
        </p:spPr>
        <p:txBody>
          <a:bodyPr>
            <a:normAutofit/>
          </a:bodyPr>
          <a:lstStyle/>
          <a:p>
            <a:r>
              <a:rPr lang="de-DE" sz="2800" b="1" dirty="0">
                <a:solidFill>
                  <a:srgbClr val="004A7D"/>
                </a:solidFill>
              </a:rPr>
              <a:t>DRITTMITTELEINNAHMEN TOP 10</a:t>
            </a:r>
          </a:p>
        </p:txBody>
      </p:sp>
      <p:pic>
        <p:nvPicPr>
          <p:cNvPr id="7" name="Grafik 6">
            <a:extLst>
              <a:ext uri="{FF2B5EF4-FFF2-40B4-BE49-F238E27FC236}">
                <a16:creationId xmlns:a16="http://schemas.microsoft.com/office/drawing/2014/main" id="{C03EBF1F-96E7-4A23-A601-9DFC00E87F2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986" t="2962" r="2233" b="8556"/>
          <a:stretch/>
        </p:blipFill>
        <p:spPr>
          <a:xfrm>
            <a:off x="731838" y="1318203"/>
            <a:ext cx="7571226" cy="4338046"/>
          </a:xfrm>
          <a:prstGeom prst="rect">
            <a:avLst/>
          </a:prstGeom>
        </p:spPr>
      </p:pic>
      <p:sp>
        <p:nvSpPr>
          <p:cNvPr id="9" name="Textfeld 8">
            <a:extLst>
              <a:ext uri="{FF2B5EF4-FFF2-40B4-BE49-F238E27FC236}">
                <a16:creationId xmlns:a16="http://schemas.microsoft.com/office/drawing/2014/main" id="{4A98A034-7EA9-4E56-9D89-591113112085}"/>
              </a:ext>
            </a:extLst>
          </p:cNvPr>
          <p:cNvSpPr txBox="1"/>
          <p:nvPr/>
        </p:nvSpPr>
        <p:spPr>
          <a:xfrm>
            <a:off x="748143" y="5102141"/>
            <a:ext cx="7546110" cy="288000"/>
          </a:xfrm>
          <a:prstGeom prst="rect">
            <a:avLst/>
          </a:prstGeom>
          <a:ln w="25400">
            <a:solidFill>
              <a:schemeClr val="accent4"/>
            </a:solidFill>
          </a:ln>
        </p:spPr>
        <p:txBody>
          <a:bodyPr wrap="square" lIns="0" rIns="0" rtlCol="0" anchor="t">
            <a:normAutofit fontScale="70000" lnSpcReduction="20000"/>
          </a:bodyPr>
          <a:lstStyle/>
          <a:p>
            <a:pPr algn="l"/>
            <a:endParaRPr lang="de-DE" sz="2000" b="1" i="0" dirty="0">
              <a:solidFill>
                <a:srgbClr val="004A7D"/>
              </a:solidFill>
              <a:latin typeface="Spartan ExtraBold" pitchFamily="2" charset="77"/>
            </a:endParaRPr>
          </a:p>
        </p:txBody>
      </p:sp>
      <p:sp>
        <p:nvSpPr>
          <p:cNvPr id="2" name="AutoShape 2" descr="Logo: Destatis Statistisches Bundesamt (Link zur Startseite)">
            <a:extLst>
              <a:ext uri="{FF2B5EF4-FFF2-40B4-BE49-F238E27FC236}">
                <a16:creationId xmlns:a16="http://schemas.microsoft.com/office/drawing/2014/main" id="{8CA7B9C8-57F3-476C-ACD9-B61A763A9617}"/>
              </a:ext>
            </a:extLst>
          </p:cNvPr>
          <p:cNvSpPr>
            <a:spLocks noChangeAspect="1" noChangeArrowheads="1"/>
          </p:cNvSpPr>
          <p:nvPr/>
        </p:nvSpPr>
        <p:spPr bwMode="auto">
          <a:xfrm>
            <a:off x="6285346" y="5866940"/>
            <a:ext cx="965200" cy="965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pic>
        <p:nvPicPr>
          <p:cNvPr id="10" name="Grafik 9">
            <a:extLst>
              <a:ext uri="{FF2B5EF4-FFF2-40B4-BE49-F238E27FC236}">
                <a16:creationId xmlns:a16="http://schemas.microsoft.com/office/drawing/2014/main" id="{4AE1DEF3-DDF4-41F2-B38D-DE8D9DE87A64}"/>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640944" y="5831280"/>
            <a:ext cx="1624157" cy="433282"/>
          </a:xfrm>
          <a:prstGeom prst="rect">
            <a:avLst/>
          </a:prstGeom>
        </p:spPr>
      </p:pic>
      <p:sp>
        <p:nvSpPr>
          <p:cNvPr id="11" name="Textfeld 10">
            <a:extLst>
              <a:ext uri="{FF2B5EF4-FFF2-40B4-BE49-F238E27FC236}">
                <a16:creationId xmlns:a16="http://schemas.microsoft.com/office/drawing/2014/main" id="{00D9BB54-6BB1-4EED-B421-F293BD5BDD81}"/>
              </a:ext>
            </a:extLst>
          </p:cNvPr>
          <p:cNvSpPr txBox="1"/>
          <p:nvPr/>
        </p:nvSpPr>
        <p:spPr>
          <a:xfrm>
            <a:off x="6640944" y="6287541"/>
            <a:ext cx="1543198" cy="315121"/>
          </a:xfrm>
          <a:prstGeom prst="rect">
            <a:avLst/>
          </a:prstGeom>
        </p:spPr>
        <p:txBody>
          <a:bodyPr wrap="square" lIns="0" rIns="0" rtlCol="0" anchor="t">
            <a:normAutofit/>
          </a:bodyPr>
          <a:lstStyle/>
          <a:p>
            <a:pPr algn="l"/>
            <a:r>
              <a:rPr lang="de-DE" sz="1200" i="0" dirty="0"/>
              <a:t>Stand: 12.10.2023</a:t>
            </a:r>
          </a:p>
        </p:txBody>
      </p:sp>
    </p:spTree>
    <p:extLst>
      <p:ext uri="{BB962C8B-B14F-4D97-AF65-F5344CB8AC3E}">
        <p14:creationId xmlns:p14="http://schemas.microsoft.com/office/powerpoint/2010/main" val="12957114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ussdiagramm: Manuelle Eingabe 3">
            <a:extLst>
              <a:ext uri="{FF2B5EF4-FFF2-40B4-BE49-F238E27FC236}">
                <a16:creationId xmlns:a16="http://schemas.microsoft.com/office/drawing/2014/main" id="{4D82F179-2F5E-42E9-8CB8-9C5C7F565F4A}"/>
              </a:ext>
            </a:extLst>
          </p:cNvPr>
          <p:cNvSpPr/>
          <p:nvPr/>
        </p:nvSpPr>
        <p:spPr>
          <a:xfrm rot="16200000">
            <a:off x="6633657" y="1299657"/>
            <a:ext cx="6857998" cy="4258687"/>
          </a:xfrm>
          <a:prstGeom prst="flowChartManualInput">
            <a:avLst/>
          </a:prstGeom>
          <a:solidFill>
            <a:srgbClr val="0069B4">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Titel 2">
            <a:extLst>
              <a:ext uri="{FF2B5EF4-FFF2-40B4-BE49-F238E27FC236}">
                <a16:creationId xmlns:a16="http://schemas.microsoft.com/office/drawing/2014/main" id="{1FDB22A0-FE05-44C2-8391-D87D7F0F4044}"/>
              </a:ext>
            </a:extLst>
          </p:cNvPr>
          <p:cNvSpPr>
            <a:spLocks noGrp="1"/>
          </p:cNvSpPr>
          <p:nvPr>
            <p:ph type="title"/>
          </p:nvPr>
        </p:nvSpPr>
        <p:spPr>
          <a:xfrm>
            <a:off x="729818" y="616526"/>
            <a:ext cx="10982536" cy="781764"/>
          </a:xfrm>
        </p:spPr>
        <p:txBody>
          <a:bodyPr/>
          <a:lstStyle/>
          <a:p>
            <a:r>
              <a:rPr lang="de-DE" dirty="0"/>
              <a:t>GESELLSCHAFTLICHE VERANTWORTUNG UND TRANSFER</a:t>
            </a:r>
          </a:p>
        </p:txBody>
      </p:sp>
      <p:sp>
        <p:nvSpPr>
          <p:cNvPr id="6" name="Textfeld 5">
            <a:extLst>
              <a:ext uri="{FF2B5EF4-FFF2-40B4-BE49-F238E27FC236}">
                <a16:creationId xmlns:a16="http://schemas.microsoft.com/office/drawing/2014/main" id="{B0DB8BA9-7862-4B26-A326-41C8D8672EC4}"/>
              </a:ext>
            </a:extLst>
          </p:cNvPr>
          <p:cNvSpPr txBox="1"/>
          <p:nvPr/>
        </p:nvSpPr>
        <p:spPr>
          <a:xfrm>
            <a:off x="729818" y="1007408"/>
            <a:ext cx="11118875" cy="307777"/>
          </a:xfrm>
          <a:prstGeom prst="rect">
            <a:avLst/>
          </a:prstGeom>
          <a:noFill/>
        </p:spPr>
        <p:txBody>
          <a:bodyPr wrap="square">
            <a:spAutoFit/>
          </a:bodyPr>
          <a:lstStyle/>
          <a:p>
            <a:endParaRPr lang="de-DE" sz="1400" b="1" dirty="0">
              <a:effectLst/>
            </a:endParaRPr>
          </a:p>
        </p:txBody>
      </p:sp>
      <p:pic>
        <p:nvPicPr>
          <p:cNvPr id="12" name="Inhaltsplatzhalter 11">
            <a:extLst>
              <a:ext uri="{FF2B5EF4-FFF2-40B4-BE49-F238E27FC236}">
                <a16:creationId xmlns:a16="http://schemas.microsoft.com/office/drawing/2014/main" id="{E391E878-EA3A-409F-95F5-C9E242888FAD}"/>
              </a:ext>
            </a:extLst>
          </p:cNvPr>
          <p:cNvPicPr>
            <a:picLocks noGrp="1" noChangeAspect="1"/>
          </p:cNvPicPr>
          <p:nvPr>
            <p:ph idx="12"/>
          </p:nvPr>
        </p:nvPicPr>
        <p:blipFill>
          <a:blip r:embed="rId2" cstate="email">
            <a:extLst>
              <a:ext uri="{28A0092B-C50C-407E-A947-70E740481C1C}">
                <a14:useLocalDpi xmlns:a14="http://schemas.microsoft.com/office/drawing/2010/main"/>
              </a:ext>
            </a:extLst>
          </a:blip>
          <a:stretch>
            <a:fillRect/>
          </a:stretch>
        </p:blipFill>
        <p:spPr>
          <a:xfrm>
            <a:off x="7337312" y="1847261"/>
            <a:ext cx="864000" cy="864000"/>
          </a:xfrm>
          <a:ln>
            <a:noFill/>
          </a:ln>
        </p:spPr>
      </p:pic>
      <p:pic>
        <p:nvPicPr>
          <p:cNvPr id="20" name="Grafik 19">
            <a:extLst>
              <a:ext uri="{FF2B5EF4-FFF2-40B4-BE49-F238E27FC236}">
                <a16:creationId xmlns:a16="http://schemas.microsoft.com/office/drawing/2014/main" id="{9F489659-C2F4-438E-8D7D-0C4AC8C3A6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44074" y="1847261"/>
            <a:ext cx="864000" cy="864000"/>
          </a:xfrm>
          <a:prstGeom prst="rect">
            <a:avLst/>
          </a:prstGeom>
        </p:spPr>
      </p:pic>
      <p:pic>
        <p:nvPicPr>
          <p:cNvPr id="24" name="Grafik 23">
            <a:extLst>
              <a:ext uri="{FF2B5EF4-FFF2-40B4-BE49-F238E27FC236}">
                <a16:creationId xmlns:a16="http://schemas.microsoft.com/office/drawing/2014/main" id="{27220538-F058-4627-A048-F10D8CBDCA69}"/>
              </a:ext>
            </a:extLst>
          </p:cNvPr>
          <p:cNvPicPr>
            <a:picLocks noChangeAspect="1"/>
          </p:cNvPicPr>
          <p:nvPr/>
        </p:nvPicPr>
        <p:blipFill>
          <a:blip r:embed="rId4" cstate="email">
            <a:alphaModFix/>
            <a:extLst>
              <a:ext uri="{28A0092B-C50C-407E-A947-70E740481C1C}">
                <a14:useLocalDpi xmlns:a14="http://schemas.microsoft.com/office/drawing/2010/main"/>
              </a:ext>
            </a:extLst>
          </a:blip>
          <a:stretch>
            <a:fillRect/>
          </a:stretch>
        </p:blipFill>
        <p:spPr>
          <a:xfrm>
            <a:off x="4490693" y="1847261"/>
            <a:ext cx="864000" cy="864000"/>
          </a:xfrm>
          <a:prstGeom prst="rect">
            <a:avLst/>
          </a:prstGeom>
        </p:spPr>
      </p:pic>
      <p:sp>
        <p:nvSpPr>
          <p:cNvPr id="29" name="Textfeld 28">
            <a:extLst>
              <a:ext uri="{FF2B5EF4-FFF2-40B4-BE49-F238E27FC236}">
                <a16:creationId xmlns:a16="http://schemas.microsoft.com/office/drawing/2014/main" id="{BF886BD0-0688-4C79-A2A0-E012DE5C3B61}"/>
              </a:ext>
            </a:extLst>
          </p:cNvPr>
          <p:cNvSpPr txBox="1"/>
          <p:nvPr/>
        </p:nvSpPr>
        <p:spPr>
          <a:xfrm>
            <a:off x="963642" y="2858648"/>
            <a:ext cx="2881771" cy="3179622"/>
          </a:xfrm>
          <a:prstGeom prst="rect">
            <a:avLst/>
          </a:prstGeom>
        </p:spPr>
        <p:txBody>
          <a:bodyPr wrap="square" lIns="0" rIns="0" rtlCol="0" anchor="t">
            <a:normAutofit/>
          </a:bodyPr>
          <a:lstStyle/>
          <a:p>
            <a:pPr algn="l"/>
            <a:r>
              <a:rPr lang="de-DE" sz="2000" b="1" i="0" dirty="0">
                <a:solidFill>
                  <a:srgbClr val="004A7D"/>
                </a:solidFill>
                <a:latin typeface="Spartan ExtraBold" pitchFamily="2" charset="77"/>
              </a:rPr>
              <a:t>Verantwortung für die Lösung der Zukunfts-herausforderungen</a:t>
            </a:r>
          </a:p>
          <a:p>
            <a:pPr algn="l">
              <a:spcBef>
                <a:spcPts val="600"/>
              </a:spcBef>
            </a:pPr>
            <a:r>
              <a:rPr lang="de-DE" sz="1400" dirty="0">
                <a:solidFill>
                  <a:srgbClr val="131313"/>
                </a:solidFill>
                <a:latin typeface="Arial" panose="020B0604020202020204"/>
              </a:rPr>
              <a:t>Aktive </a:t>
            </a:r>
            <a:r>
              <a:rPr kumimoji="0" lang="de-DE" sz="1400" b="0" i="0" u="none" strike="noStrike" kern="1200" cap="none" spc="0" normalizeH="0" baseline="0" noProof="0" dirty="0">
                <a:ln>
                  <a:noFill/>
                </a:ln>
                <a:solidFill>
                  <a:srgbClr val="131313"/>
                </a:solidFill>
                <a:effectLst/>
                <a:uLnTx/>
                <a:uFillTx/>
                <a:latin typeface="Arial" panose="020B0604020202020204"/>
                <a:ea typeface="+mn-ea"/>
                <a:cs typeface="+mn-cs"/>
              </a:rPr>
              <a:t>Beiträge für die Bewältigung aktueller Herausforderungen</a:t>
            </a:r>
            <a:r>
              <a:rPr lang="de-DE" sz="1200" dirty="0">
                <a:solidFill>
                  <a:srgbClr val="131313"/>
                </a:solidFill>
                <a:latin typeface="Arial" panose="020B0604020202020204"/>
              </a:rPr>
              <a:t>:</a:t>
            </a:r>
            <a:endParaRPr kumimoji="0" lang="de-DE" sz="1200" b="0" i="0" u="none" strike="noStrike" kern="1200" cap="none" spc="0" normalizeH="0" baseline="0" noProof="0" dirty="0">
              <a:ln>
                <a:noFill/>
              </a:ln>
              <a:solidFill>
                <a:srgbClr val="131313"/>
              </a:solidFill>
              <a:effectLst/>
              <a:uLnTx/>
              <a:uFillTx/>
              <a:latin typeface="Arial" panose="020B0604020202020204"/>
              <a:ea typeface="+mn-ea"/>
              <a:cs typeface="+mn-cs"/>
            </a:endParaRPr>
          </a:p>
          <a:p>
            <a:pPr marL="171450" marR="0" lvl="0" indent="-171450" algn="l" defTabSz="914400" rtl="0" eaLnBrk="1" fontAlgn="auto" latinLnBrk="0" hangingPunct="1">
              <a:lnSpc>
                <a:spcPct val="100000"/>
              </a:lnSpc>
              <a:spcBef>
                <a:spcPts val="600"/>
              </a:spcBef>
              <a:spcAft>
                <a:spcPts val="0"/>
              </a:spcAft>
              <a:buClr>
                <a:schemeClr val="accent5">
                  <a:lumMod val="75000"/>
                </a:schemeClr>
              </a:buClr>
              <a:buSzTx/>
              <a:buFont typeface="Courier New" panose="02070309020205020404" pitchFamily="49" charset="0"/>
              <a:buChar char="o"/>
              <a:tabLst/>
              <a:defRPr/>
            </a:pPr>
            <a:r>
              <a:rPr kumimoji="0" lang="de-DE" sz="1200" b="0" i="0" u="none" strike="noStrike" kern="1200" cap="none" spc="0" normalizeH="0" baseline="0" noProof="0" dirty="0">
                <a:ln>
                  <a:noFill/>
                </a:ln>
                <a:solidFill>
                  <a:srgbClr val="131313"/>
                </a:solidFill>
                <a:effectLst/>
                <a:uLnTx/>
                <a:uFillTx/>
                <a:latin typeface="Arial" panose="020B0604020202020204"/>
                <a:ea typeface="+mn-ea"/>
                <a:cs typeface="+mn-cs"/>
              </a:rPr>
              <a:t>Gestaltung der Energiewende</a:t>
            </a:r>
          </a:p>
          <a:p>
            <a:pPr marL="171450" marR="0" lvl="0" indent="-171450" algn="l" defTabSz="914400" rtl="0" eaLnBrk="1" fontAlgn="auto" latinLnBrk="0" hangingPunct="1">
              <a:lnSpc>
                <a:spcPct val="100000"/>
              </a:lnSpc>
              <a:spcBef>
                <a:spcPts val="0"/>
              </a:spcBef>
              <a:spcAft>
                <a:spcPts val="0"/>
              </a:spcAft>
              <a:buClr>
                <a:schemeClr val="accent5">
                  <a:lumMod val="75000"/>
                </a:schemeClr>
              </a:buClr>
              <a:buSzTx/>
              <a:buFont typeface="Courier New" panose="02070309020205020404" pitchFamily="49" charset="0"/>
              <a:buChar char="o"/>
              <a:tabLst/>
              <a:defRPr/>
            </a:pPr>
            <a:r>
              <a:rPr kumimoji="0" lang="de-DE" sz="1200" b="0" i="0" u="none" strike="noStrike" kern="1200" cap="none" spc="0" normalizeH="0" baseline="0" noProof="0" dirty="0">
                <a:ln>
                  <a:noFill/>
                </a:ln>
                <a:solidFill>
                  <a:srgbClr val="131313"/>
                </a:solidFill>
                <a:effectLst/>
                <a:uLnTx/>
                <a:uFillTx/>
                <a:latin typeface="Arial" panose="020B0604020202020204"/>
                <a:ea typeface="+mn-ea"/>
                <a:cs typeface="+mn-cs"/>
              </a:rPr>
              <a:t>Nachhaltiger Umgang mit Ressourcen</a:t>
            </a:r>
          </a:p>
          <a:p>
            <a:pPr marL="171450" marR="0" lvl="0" indent="-171450" algn="l" defTabSz="914400" rtl="0" eaLnBrk="1" fontAlgn="auto" latinLnBrk="0" hangingPunct="1">
              <a:lnSpc>
                <a:spcPct val="100000"/>
              </a:lnSpc>
              <a:spcBef>
                <a:spcPts val="0"/>
              </a:spcBef>
              <a:spcAft>
                <a:spcPts val="0"/>
              </a:spcAft>
              <a:buClr>
                <a:schemeClr val="accent5">
                  <a:lumMod val="75000"/>
                </a:schemeClr>
              </a:buClr>
              <a:buSzTx/>
              <a:buFont typeface="Courier New" panose="02070309020205020404" pitchFamily="49" charset="0"/>
              <a:buChar char="o"/>
              <a:tabLst/>
              <a:defRPr/>
            </a:pPr>
            <a:r>
              <a:rPr kumimoji="0" lang="de-DE" sz="1200" b="0" i="0" u="none" strike="noStrike" kern="1200" cap="none" spc="0" normalizeH="0" baseline="0" noProof="0" dirty="0">
                <a:ln>
                  <a:noFill/>
                </a:ln>
                <a:solidFill>
                  <a:srgbClr val="131313"/>
                </a:solidFill>
                <a:effectLst/>
                <a:uLnTx/>
                <a:uFillTx/>
                <a:latin typeface="Arial" panose="020B0604020202020204"/>
                <a:ea typeface="+mn-ea"/>
                <a:cs typeface="+mn-cs"/>
              </a:rPr>
              <a:t>Klima- und Umweltschutz</a:t>
            </a:r>
          </a:p>
          <a:p>
            <a:pPr marL="171450" marR="0" lvl="0" indent="-171450" algn="l" defTabSz="914400" rtl="0" eaLnBrk="1" fontAlgn="auto" latinLnBrk="0" hangingPunct="1">
              <a:lnSpc>
                <a:spcPct val="100000"/>
              </a:lnSpc>
              <a:spcBef>
                <a:spcPts val="0"/>
              </a:spcBef>
              <a:spcAft>
                <a:spcPts val="0"/>
              </a:spcAft>
              <a:buClr>
                <a:schemeClr val="accent5">
                  <a:lumMod val="75000"/>
                </a:schemeClr>
              </a:buClr>
              <a:buSzTx/>
              <a:buFont typeface="Courier New" panose="02070309020205020404" pitchFamily="49" charset="0"/>
              <a:buChar char="o"/>
              <a:tabLst/>
              <a:defRPr/>
            </a:pPr>
            <a:r>
              <a:rPr kumimoji="0" lang="de-DE" sz="1200" b="0" i="0" u="none" strike="noStrike" kern="1200" cap="none" spc="0" normalizeH="0" baseline="0" noProof="0" dirty="0">
                <a:ln>
                  <a:noFill/>
                </a:ln>
                <a:solidFill>
                  <a:srgbClr val="131313"/>
                </a:solidFill>
                <a:effectLst/>
                <a:uLnTx/>
                <a:uFillTx/>
                <a:latin typeface="Arial" panose="020B0604020202020204"/>
                <a:ea typeface="+mn-ea"/>
                <a:cs typeface="+mn-cs"/>
              </a:rPr>
              <a:t>Materialien und Werkstoffe</a:t>
            </a:r>
          </a:p>
          <a:p>
            <a:pPr marL="171450" marR="0" lvl="0" indent="-171450" algn="l" defTabSz="914400" rtl="0" eaLnBrk="1" fontAlgn="auto" latinLnBrk="0" hangingPunct="1">
              <a:lnSpc>
                <a:spcPct val="100000"/>
              </a:lnSpc>
              <a:spcBef>
                <a:spcPts val="0"/>
              </a:spcBef>
              <a:spcAft>
                <a:spcPts val="0"/>
              </a:spcAft>
              <a:buClr>
                <a:schemeClr val="accent5">
                  <a:lumMod val="75000"/>
                </a:schemeClr>
              </a:buClr>
              <a:buSzTx/>
              <a:buFont typeface="Courier New" panose="02070309020205020404" pitchFamily="49" charset="0"/>
              <a:buChar char="o"/>
              <a:tabLst/>
              <a:defRPr/>
            </a:pPr>
            <a:r>
              <a:rPr lang="de-DE" sz="1200" dirty="0">
                <a:solidFill>
                  <a:srgbClr val="131313"/>
                </a:solidFill>
                <a:latin typeface="Arial" panose="020B0604020202020204"/>
              </a:rPr>
              <a:t>Recycling</a:t>
            </a:r>
            <a:endParaRPr kumimoji="0" lang="de-DE" sz="1200" b="0" i="0" u="none" strike="noStrike" kern="1200" cap="none" spc="0" normalizeH="0" baseline="0" noProof="0" dirty="0">
              <a:ln>
                <a:noFill/>
              </a:ln>
              <a:solidFill>
                <a:srgbClr val="131313"/>
              </a:solidFill>
              <a:effectLst/>
              <a:uLnTx/>
              <a:uFillTx/>
              <a:latin typeface="Arial" panose="020B0604020202020204"/>
              <a:ea typeface="+mn-ea"/>
              <a:cs typeface="+mn-cs"/>
            </a:endParaRPr>
          </a:p>
          <a:p>
            <a:pPr marL="171450" marR="0" lvl="0" indent="-171450" algn="l" defTabSz="914400" rtl="0" eaLnBrk="1" fontAlgn="auto" latinLnBrk="0" hangingPunct="1">
              <a:lnSpc>
                <a:spcPct val="100000"/>
              </a:lnSpc>
              <a:spcBef>
                <a:spcPts val="0"/>
              </a:spcBef>
              <a:spcAft>
                <a:spcPts val="0"/>
              </a:spcAft>
              <a:buClr>
                <a:schemeClr val="accent5">
                  <a:lumMod val="75000"/>
                </a:schemeClr>
              </a:buClr>
              <a:buSzTx/>
              <a:buFont typeface="Courier New" panose="02070309020205020404" pitchFamily="49" charset="0"/>
              <a:buChar char="o"/>
              <a:tabLst/>
              <a:defRPr/>
            </a:pPr>
            <a:r>
              <a:rPr kumimoji="0" lang="de-DE" sz="1200" b="0" i="0" u="none" strike="noStrike" kern="1200" cap="none" spc="0" normalizeH="0" baseline="0" noProof="0" dirty="0">
                <a:ln>
                  <a:noFill/>
                </a:ln>
                <a:solidFill>
                  <a:srgbClr val="131313"/>
                </a:solidFill>
                <a:effectLst/>
                <a:uLnTx/>
                <a:uFillTx/>
                <a:latin typeface="Arial" panose="020B0604020202020204"/>
                <a:ea typeface="+mn-ea"/>
                <a:cs typeface="+mn-cs"/>
              </a:rPr>
              <a:t>Digitalisierung und KI</a:t>
            </a:r>
          </a:p>
          <a:p>
            <a:pPr marL="342900" indent="-342900" algn="l">
              <a:buClr>
                <a:schemeClr val="accent5">
                  <a:lumMod val="75000"/>
                </a:schemeClr>
              </a:buClr>
              <a:buFont typeface="Courier New" panose="02070309020205020404" pitchFamily="49" charset="0"/>
              <a:buChar char="o"/>
            </a:pPr>
            <a:endParaRPr lang="de-DE" sz="2000" b="1" i="0" dirty="0">
              <a:solidFill>
                <a:srgbClr val="004A7D"/>
              </a:solidFill>
              <a:latin typeface="Spartan ExtraBold" pitchFamily="2" charset="77"/>
            </a:endParaRPr>
          </a:p>
          <a:p>
            <a:pPr algn="l"/>
            <a:endParaRPr lang="de-DE" sz="2000" b="1" i="0" dirty="0">
              <a:solidFill>
                <a:srgbClr val="004A7D"/>
              </a:solidFill>
              <a:latin typeface="Spartan ExtraBold" pitchFamily="2" charset="77"/>
            </a:endParaRPr>
          </a:p>
        </p:txBody>
      </p:sp>
      <p:sp>
        <p:nvSpPr>
          <p:cNvPr id="30" name="Textfeld 29">
            <a:extLst>
              <a:ext uri="{FF2B5EF4-FFF2-40B4-BE49-F238E27FC236}">
                <a16:creationId xmlns:a16="http://schemas.microsoft.com/office/drawing/2014/main" id="{92A5A984-9DE2-4F70-B619-70785779C8E7}"/>
              </a:ext>
            </a:extLst>
          </p:cNvPr>
          <p:cNvSpPr txBox="1"/>
          <p:nvPr/>
        </p:nvSpPr>
        <p:spPr>
          <a:xfrm>
            <a:off x="3971161" y="2867884"/>
            <a:ext cx="2025849" cy="1670040"/>
          </a:xfrm>
          <a:prstGeom prst="rect">
            <a:avLst/>
          </a:prstGeom>
        </p:spPr>
        <p:txBody>
          <a:bodyPr wrap="square" lIns="0" rIns="0" rtlCol="0" anchor="t">
            <a:normAutofit/>
          </a:bodyPr>
          <a:lstStyle/>
          <a:p>
            <a:pPr algn="l"/>
            <a:r>
              <a:rPr lang="de-DE" sz="2000" b="1" i="0" dirty="0">
                <a:solidFill>
                  <a:srgbClr val="004A7D"/>
                </a:solidFill>
                <a:latin typeface="Spartan ExtraBold" pitchFamily="2" charset="77"/>
              </a:rPr>
              <a:t>Wissenstransfer</a:t>
            </a:r>
          </a:p>
          <a:p>
            <a:pPr algn="l">
              <a:spcBef>
                <a:spcPts val="600"/>
              </a:spcBef>
            </a:pPr>
            <a:r>
              <a:rPr lang="de-DE" sz="1400" b="0" i="0" dirty="0">
                <a:solidFill>
                  <a:srgbClr val="202122"/>
                </a:solidFill>
                <a:effectLst/>
                <a:latin typeface="Arial" panose="020B0604020202020204" pitchFamily="34" charset="0"/>
              </a:rPr>
              <a:t>Kommunikation zwischen Wissenschaft und Öffentlichkeit</a:t>
            </a:r>
            <a:endParaRPr lang="de-DE" sz="1400" b="1" i="0" dirty="0">
              <a:solidFill>
                <a:srgbClr val="004A7D"/>
              </a:solidFill>
              <a:latin typeface="Spartan ExtraBold" pitchFamily="2" charset="77"/>
            </a:endParaRPr>
          </a:p>
        </p:txBody>
      </p:sp>
      <p:sp>
        <p:nvSpPr>
          <p:cNvPr id="32" name="Textfeld 31">
            <a:extLst>
              <a:ext uri="{FF2B5EF4-FFF2-40B4-BE49-F238E27FC236}">
                <a16:creationId xmlns:a16="http://schemas.microsoft.com/office/drawing/2014/main" id="{5C9546A5-E5C9-43B9-B3D0-D507D12C0BC0}"/>
              </a:ext>
            </a:extLst>
          </p:cNvPr>
          <p:cNvSpPr txBox="1"/>
          <p:nvPr/>
        </p:nvSpPr>
        <p:spPr>
          <a:xfrm>
            <a:off x="6341904" y="2865572"/>
            <a:ext cx="3083544" cy="2804656"/>
          </a:xfrm>
          <a:prstGeom prst="rect">
            <a:avLst/>
          </a:prstGeom>
        </p:spPr>
        <p:txBody>
          <a:bodyPr wrap="square" lIns="0" rIns="0" rtlCol="0" anchor="t">
            <a:normAutofit/>
          </a:bodyPr>
          <a:lstStyle/>
          <a:p>
            <a:pPr algn="l"/>
            <a:r>
              <a:rPr lang="de-DE" sz="2000" b="1" i="0" dirty="0">
                <a:solidFill>
                  <a:srgbClr val="004A7D"/>
                </a:solidFill>
                <a:latin typeface="Spartan ExtraBold" pitchFamily="2" charset="77"/>
              </a:rPr>
              <a:t>Technologietransfer und Verwertungskooperationen</a:t>
            </a:r>
          </a:p>
          <a:p>
            <a:pPr algn="l">
              <a:spcBef>
                <a:spcPts val="600"/>
              </a:spcBef>
            </a:pPr>
            <a:r>
              <a:rPr lang="de-DE" sz="1400" dirty="0"/>
              <a:t>Transfer von Wissen, Erfindungen </a:t>
            </a:r>
            <a:br>
              <a:rPr lang="de-DE" sz="1400" dirty="0"/>
            </a:br>
            <a:r>
              <a:rPr lang="de-DE" sz="1400" dirty="0"/>
              <a:t>und Patenten in die Wirtschaft </a:t>
            </a:r>
            <a:endParaRPr lang="de-DE" sz="1400" b="1" i="0" dirty="0">
              <a:solidFill>
                <a:srgbClr val="004A7D"/>
              </a:solidFill>
            </a:endParaRPr>
          </a:p>
        </p:txBody>
      </p:sp>
      <p:sp>
        <p:nvSpPr>
          <p:cNvPr id="33" name="Textfeld 32">
            <a:extLst>
              <a:ext uri="{FF2B5EF4-FFF2-40B4-BE49-F238E27FC236}">
                <a16:creationId xmlns:a16="http://schemas.microsoft.com/office/drawing/2014/main" id="{80288E3D-AD9E-41AE-80AA-D435F60A9A8A}"/>
              </a:ext>
            </a:extLst>
          </p:cNvPr>
          <p:cNvSpPr txBox="1"/>
          <p:nvPr/>
        </p:nvSpPr>
        <p:spPr>
          <a:xfrm>
            <a:off x="988291" y="4350327"/>
            <a:ext cx="2456873" cy="1099128"/>
          </a:xfrm>
          <a:prstGeom prst="rect">
            <a:avLst/>
          </a:prstGeom>
        </p:spPr>
        <p:txBody>
          <a:bodyPr wrap="square" lIns="0" rIns="0" rtlCol="0" anchor="t">
            <a:normAutofit/>
          </a:bodyPr>
          <a:lstStyle/>
          <a:p>
            <a:pPr algn="l"/>
            <a:endParaRPr lang="de-DE" sz="2000" b="1" i="0" dirty="0">
              <a:solidFill>
                <a:srgbClr val="004A7D"/>
              </a:solidFill>
              <a:latin typeface="Spartan ExtraBold" pitchFamily="2" charset="77"/>
            </a:endParaRPr>
          </a:p>
        </p:txBody>
      </p:sp>
      <p:pic>
        <p:nvPicPr>
          <p:cNvPr id="14" name="Grafik 13">
            <a:extLst>
              <a:ext uri="{FF2B5EF4-FFF2-40B4-BE49-F238E27FC236}">
                <a16:creationId xmlns:a16="http://schemas.microsoft.com/office/drawing/2014/main" id="{D9E20A28-3BE4-47A2-9CA1-D67FBDFA641E}"/>
              </a:ext>
            </a:extLst>
          </p:cNvPr>
          <p:cNvPicPr>
            <a:picLocks noChangeAspect="1"/>
          </p:cNvPicPr>
          <p:nvPr/>
        </p:nvPicPr>
        <p:blipFill>
          <a:blip r:embed="rId5"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pic>
        <p:nvPicPr>
          <p:cNvPr id="28" name="Grafik 27">
            <a:extLst>
              <a:ext uri="{FF2B5EF4-FFF2-40B4-BE49-F238E27FC236}">
                <a16:creationId xmlns:a16="http://schemas.microsoft.com/office/drawing/2014/main" id="{F5882EAC-CBD4-4138-9F61-C445B998D10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183932" y="1847261"/>
            <a:ext cx="864000" cy="864000"/>
          </a:xfrm>
          <a:prstGeom prst="rect">
            <a:avLst/>
          </a:prstGeom>
        </p:spPr>
      </p:pic>
      <p:sp>
        <p:nvSpPr>
          <p:cNvPr id="31" name="Textfeld 30">
            <a:extLst>
              <a:ext uri="{FF2B5EF4-FFF2-40B4-BE49-F238E27FC236}">
                <a16:creationId xmlns:a16="http://schemas.microsoft.com/office/drawing/2014/main" id="{E98C632F-4585-4CF1-8178-26634B12CD67}"/>
              </a:ext>
            </a:extLst>
          </p:cNvPr>
          <p:cNvSpPr txBox="1"/>
          <p:nvPr/>
        </p:nvSpPr>
        <p:spPr>
          <a:xfrm>
            <a:off x="9716914" y="2879433"/>
            <a:ext cx="2025849" cy="1867365"/>
          </a:xfrm>
          <a:prstGeom prst="rect">
            <a:avLst/>
          </a:prstGeom>
        </p:spPr>
        <p:txBody>
          <a:bodyPr wrap="square" lIns="0" rIns="0" rtlCol="0" anchor="t">
            <a:norm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de-DE" sz="2000" b="1" i="0" dirty="0">
                <a:solidFill>
                  <a:srgbClr val="004A7D"/>
                </a:solidFill>
                <a:latin typeface="Spartan ExtraBold" pitchFamily="2" charset="77"/>
              </a:rPr>
              <a:t>Entrepreneurship</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de-DE" sz="1400" b="0" i="0" u="none" strike="noStrike" kern="1200" cap="none" spc="0" normalizeH="0" baseline="0" noProof="0" dirty="0">
                <a:ln>
                  <a:noFill/>
                </a:ln>
                <a:solidFill>
                  <a:srgbClr val="131313"/>
                </a:solidFill>
                <a:effectLst/>
                <a:uLnTx/>
                <a:uFillTx/>
                <a:latin typeface="Arial" panose="020B0604020202020204"/>
                <a:ea typeface="+mn-ea"/>
                <a:cs typeface="+mn-cs"/>
              </a:rPr>
              <a:t>Förderung von Ausgründungen aus </a:t>
            </a:r>
            <a:br>
              <a:rPr kumimoji="0" lang="de-DE" sz="1400" b="0" i="0" u="none" strike="noStrike" kern="1200" cap="none" spc="0" normalizeH="0" baseline="0" noProof="0" dirty="0">
                <a:ln>
                  <a:noFill/>
                </a:ln>
                <a:solidFill>
                  <a:srgbClr val="131313"/>
                </a:solidFill>
                <a:effectLst/>
                <a:uLnTx/>
                <a:uFillTx/>
                <a:latin typeface="Arial" panose="020B0604020202020204"/>
                <a:ea typeface="+mn-ea"/>
                <a:cs typeface="+mn-cs"/>
              </a:rPr>
            </a:br>
            <a:r>
              <a:rPr kumimoji="0" lang="de-DE" sz="1400" b="0" i="0" u="none" strike="noStrike" kern="1200" cap="none" spc="0" normalizeH="0" baseline="0" noProof="0" dirty="0">
                <a:ln>
                  <a:noFill/>
                </a:ln>
                <a:solidFill>
                  <a:srgbClr val="131313"/>
                </a:solidFill>
                <a:effectLst/>
                <a:uLnTx/>
                <a:uFillTx/>
                <a:latin typeface="Arial" panose="020B0604020202020204"/>
                <a:ea typeface="+mn-ea"/>
                <a:cs typeface="+mn-cs"/>
              </a:rPr>
              <a:t>der Wissenschaft und Unterstützung innovativer Startups</a:t>
            </a:r>
          </a:p>
        </p:txBody>
      </p:sp>
    </p:spTree>
    <p:extLst>
      <p:ext uri="{BB962C8B-B14F-4D97-AF65-F5344CB8AC3E}">
        <p14:creationId xmlns:p14="http://schemas.microsoft.com/office/powerpoint/2010/main" val="24798085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748AACC-670E-4AB6-9D9B-29FDD4CC7A0E}"/>
              </a:ext>
            </a:extLst>
          </p:cNvPr>
          <p:cNvSpPr>
            <a:spLocks noGrp="1"/>
          </p:cNvSpPr>
          <p:nvPr>
            <p:ph idx="12"/>
          </p:nvPr>
        </p:nvSpPr>
        <p:spPr>
          <a:xfrm>
            <a:off x="760227" y="1364456"/>
            <a:ext cx="7173810" cy="4450557"/>
          </a:xfrm>
        </p:spPr>
        <p:txBody>
          <a:bodyPr/>
          <a:lstStyle/>
          <a:p>
            <a:pPr marL="285750" indent="-285750">
              <a:spcBef>
                <a:spcPts val="600"/>
              </a:spcBef>
              <a:spcAft>
                <a:spcPts val="600"/>
              </a:spcAft>
              <a:buFont typeface="Courier New" panose="02070309020205020404" pitchFamily="49" charset="0"/>
              <a:buChar char="o"/>
            </a:pPr>
            <a:r>
              <a:rPr lang="de-DE" dirty="0"/>
              <a:t>Zentrum für effiziente Hochtemperatur- Stoffwandlung (ZeHS) </a:t>
            </a:r>
          </a:p>
          <a:p>
            <a:pPr marL="285750" indent="-285750">
              <a:spcBef>
                <a:spcPts val="600"/>
              </a:spcBef>
              <a:spcAft>
                <a:spcPts val="600"/>
              </a:spcAft>
              <a:buFont typeface="Courier New" panose="02070309020205020404" pitchFamily="49" charset="0"/>
              <a:buChar char="o"/>
            </a:pPr>
            <a:r>
              <a:rPr lang="de-DE" dirty="0"/>
              <a:t>Kooperationszentrum Smart Materials Design (gemeinsam mit DESY)</a:t>
            </a:r>
          </a:p>
          <a:p>
            <a:pPr marL="285750" indent="-285750">
              <a:spcBef>
                <a:spcPts val="600"/>
              </a:spcBef>
              <a:spcAft>
                <a:spcPts val="600"/>
              </a:spcAft>
              <a:buFont typeface="Courier New" panose="02070309020205020404" pitchFamily="49" charset="0"/>
              <a:buChar char="o"/>
            </a:pPr>
            <a:r>
              <a:rPr lang="de-DE" dirty="0"/>
              <a:t>Zentrum für Wasserforschung (ZeWaF)</a:t>
            </a:r>
          </a:p>
          <a:p>
            <a:pPr marL="285750" indent="-285750">
              <a:spcBef>
                <a:spcPts val="600"/>
              </a:spcBef>
              <a:spcAft>
                <a:spcPts val="600"/>
              </a:spcAft>
              <a:buFont typeface="Courier New" panose="02070309020205020404" pitchFamily="49" charset="0"/>
              <a:buChar char="o"/>
            </a:pPr>
            <a:r>
              <a:rPr lang="de-DE" dirty="0"/>
              <a:t>Freiberg Center for Circular Economy (FCCE) </a:t>
            </a:r>
          </a:p>
          <a:p>
            <a:pPr marL="285750" indent="-285750">
              <a:spcBef>
                <a:spcPts val="600"/>
              </a:spcBef>
              <a:spcAft>
                <a:spcPts val="600"/>
              </a:spcAft>
              <a:buFont typeface="Courier New" panose="02070309020205020404" pitchFamily="49" charset="0"/>
              <a:buChar char="o"/>
            </a:pPr>
            <a:r>
              <a:rPr lang="de-DE" dirty="0"/>
              <a:t>Freiberger Hochdruckforschungszentrum FHP</a:t>
            </a:r>
          </a:p>
          <a:p>
            <a:pPr marL="285750" indent="-285750">
              <a:spcBef>
                <a:spcPts val="600"/>
              </a:spcBef>
              <a:spcAft>
                <a:spcPts val="600"/>
              </a:spcAft>
              <a:buFont typeface="Courier New" panose="02070309020205020404" pitchFamily="49" charset="0"/>
              <a:buChar char="o"/>
            </a:pPr>
            <a:r>
              <a:rPr lang="de-DE" dirty="0"/>
              <a:t>Zentrum für intelligente Untergrundstrukturen</a:t>
            </a:r>
          </a:p>
          <a:p>
            <a:pPr marL="285750" indent="-285750">
              <a:spcBef>
                <a:spcPts val="600"/>
              </a:spcBef>
              <a:spcAft>
                <a:spcPts val="600"/>
              </a:spcAft>
              <a:buFont typeface="Courier New" panose="02070309020205020404" pitchFamily="49" charset="0"/>
              <a:buChar char="o"/>
            </a:pPr>
            <a:r>
              <a:rPr lang="de-DE" dirty="0"/>
              <a:t>Forschungszentrum für Treibhausgasneutrale Kreislaufwirtschaft (CircEcon)</a:t>
            </a:r>
          </a:p>
          <a:p>
            <a:pPr marL="285750" indent="-285750">
              <a:spcBef>
                <a:spcPts val="600"/>
              </a:spcBef>
              <a:spcAft>
                <a:spcPts val="600"/>
              </a:spcAft>
              <a:buFont typeface="Courier New" panose="02070309020205020404" pitchFamily="49" charset="0"/>
              <a:buChar char="o"/>
            </a:pPr>
            <a:r>
              <a:rPr lang="de-DE" dirty="0"/>
              <a:t>Interdisziplinäres Ökologisches Zentrum (IÖZ)</a:t>
            </a:r>
          </a:p>
          <a:p>
            <a:pPr marL="285750" indent="-285750">
              <a:spcBef>
                <a:spcPts val="600"/>
              </a:spcBef>
              <a:spcAft>
                <a:spcPts val="600"/>
              </a:spcAft>
              <a:buFont typeface="Courier New" panose="02070309020205020404" pitchFamily="49" charset="0"/>
              <a:buChar char="o"/>
            </a:pPr>
            <a:r>
              <a:rPr lang="de-DE" dirty="0"/>
              <a:t>Scientific Diving Center</a:t>
            </a:r>
          </a:p>
          <a:p>
            <a:pPr marL="285750" indent="-285750">
              <a:spcBef>
                <a:spcPts val="1200"/>
              </a:spcBef>
              <a:spcAft>
                <a:spcPts val="600"/>
              </a:spcAft>
              <a:buFont typeface="Courier New" panose="02070309020205020404" pitchFamily="49" charset="0"/>
              <a:buChar char="o"/>
            </a:pPr>
            <a:endParaRPr lang="de-DE" dirty="0"/>
          </a:p>
          <a:p>
            <a:pPr marL="285750" indent="-285750">
              <a:spcBef>
                <a:spcPts val="0"/>
              </a:spcBef>
              <a:spcAft>
                <a:spcPts val="600"/>
              </a:spcAft>
              <a:buFont typeface="Courier New" panose="02070309020205020404" pitchFamily="49" charset="0"/>
              <a:buChar char="o"/>
            </a:pPr>
            <a:endParaRPr lang="de-DE" dirty="0"/>
          </a:p>
          <a:p>
            <a:pPr>
              <a:spcBef>
                <a:spcPts val="600"/>
              </a:spcBef>
            </a:pPr>
            <a:endParaRPr lang="de-DE" dirty="0"/>
          </a:p>
          <a:p>
            <a:pPr>
              <a:spcBef>
                <a:spcPts val="600"/>
              </a:spcBef>
            </a:pPr>
            <a:endParaRPr lang="de-DE" dirty="0"/>
          </a:p>
          <a:p>
            <a:pPr>
              <a:spcBef>
                <a:spcPts val="600"/>
              </a:spcBef>
            </a:pPr>
            <a:endParaRPr lang="de-DE" dirty="0"/>
          </a:p>
          <a:p>
            <a:pPr>
              <a:spcBef>
                <a:spcPts val="600"/>
              </a:spcBef>
            </a:pPr>
            <a:endParaRPr lang="de-DE" dirty="0"/>
          </a:p>
          <a:p>
            <a:pPr>
              <a:spcBef>
                <a:spcPts val="600"/>
              </a:spcBef>
            </a:pPr>
            <a:endParaRPr lang="de-DE" dirty="0"/>
          </a:p>
          <a:p>
            <a:pPr>
              <a:spcBef>
                <a:spcPts val="600"/>
              </a:spcBef>
            </a:pPr>
            <a:endParaRPr lang="de-DE" dirty="0"/>
          </a:p>
          <a:p>
            <a:pPr>
              <a:spcBef>
                <a:spcPts val="600"/>
              </a:spcBef>
            </a:pPr>
            <a:endParaRPr lang="de-DE" dirty="0"/>
          </a:p>
        </p:txBody>
      </p:sp>
      <p:sp>
        <p:nvSpPr>
          <p:cNvPr id="4" name="Flussdiagramm: Manuelle Eingabe 3">
            <a:extLst>
              <a:ext uri="{FF2B5EF4-FFF2-40B4-BE49-F238E27FC236}">
                <a16:creationId xmlns:a16="http://schemas.microsoft.com/office/drawing/2014/main" id="{4ED5A354-2E0D-46AF-91FB-9DA5A2AEFE5F}"/>
              </a:ext>
            </a:extLst>
          </p:cNvPr>
          <p:cNvSpPr/>
          <p:nvPr/>
        </p:nvSpPr>
        <p:spPr>
          <a:xfrm rot="16200000">
            <a:off x="6584165" y="1349145"/>
            <a:ext cx="6956982" cy="4258687"/>
          </a:xfrm>
          <a:prstGeom prst="flowChartManualInput">
            <a:avLst/>
          </a:prstGeom>
          <a:blipFill dpi="0" rotWithShape="0">
            <a:blip r:embed="rId3" cstate="email">
              <a:extLst>
                <a:ext uri="{28A0092B-C50C-407E-A947-70E740481C1C}">
                  <a14:useLocalDpi xmlns:a14="http://schemas.microsoft.com/office/drawing/2010/main"/>
                </a:ext>
              </a:extLst>
            </a:blip>
            <a:srcRect/>
            <a:stretch>
              <a:fillRect b="164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5" name="Grafik 4">
            <a:extLst>
              <a:ext uri="{FF2B5EF4-FFF2-40B4-BE49-F238E27FC236}">
                <a16:creationId xmlns:a16="http://schemas.microsoft.com/office/drawing/2014/main" id="{7EF2CF55-8278-4BD1-A755-2B6CD6416004}"/>
              </a:ext>
            </a:extLst>
          </p:cNvPr>
          <p:cNvPicPr>
            <a:picLocks noChangeAspect="1"/>
          </p:cNvPicPr>
          <p:nvPr/>
        </p:nvPicPr>
        <p:blipFill>
          <a:blip r:embed="rId4" cstate="email">
            <a:alphaModFix amt="10000"/>
            <a:extLst>
              <a:ext uri="{28A0092B-C50C-407E-A947-70E740481C1C}">
                <a14:useLocalDpi xmlns:a14="http://schemas.microsoft.com/office/drawing/2010/main"/>
              </a:ext>
            </a:extLst>
          </a:blip>
          <a:stretch>
            <a:fillRect/>
          </a:stretch>
        </p:blipFill>
        <p:spPr>
          <a:xfrm>
            <a:off x="0" y="4804874"/>
            <a:ext cx="12192000" cy="2053123"/>
          </a:xfrm>
          <a:prstGeom prst="rect">
            <a:avLst/>
          </a:prstGeom>
        </p:spPr>
      </p:pic>
      <p:sp>
        <p:nvSpPr>
          <p:cNvPr id="3" name="Titel 2">
            <a:extLst>
              <a:ext uri="{FF2B5EF4-FFF2-40B4-BE49-F238E27FC236}">
                <a16:creationId xmlns:a16="http://schemas.microsoft.com/office/drawing/2014/main" id="{6D2EB379-BA33-4F64-B29B-B951DBC6E21C}"/>
              </a:ext>
            </a:extLst>
          </p:cNvPr>
          <p:cNvSpPr>
            <a:spLocks noGrp="1"/>
          </p:cNvSpPr>
          <p:nvPr>
            <p:ph type="title"/>
          </p:nvPr>
        </p:nvSpPr>
        <p:spPr/>
        <p:txBody>
          <a:bodyPr/>
          <a:lstStyle/>
          <a:p>
            <a:r>
              <a:rPr lang="de-DE" dirty="0"/>
              <a:t>INTERDISZIPLINÄRE ZENTREN</a:t>
            </a:r>
          </a:p>
        </p:txBody>
      </p:sp>
    </p:spTree>
    <p:extLst>
      <p:ext uri="{BB962C8B-B14F-4D97-AF65-F5344CB8AC3E}">
        <p14:creationId xmlns:p14="http://schemas.microsoft.com/office/powerpoint/2010/main" val="23399557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ussdiagramm: Manuelle Eingabe 5">
            <a:extLst>
              <a:ext uri="{FF2B5EF4-FFF2-40B4-BE49-F238E27FC236}">
                <a16:creationId xmlns:a16="http://schemas.microsoft.com/office/drawing/2014/main" id="{3E18A4EC-70D6-4C12-B1AB-87041F41CD30}"/>
              </a:ext>
            </a:extLst>
          </p:cNvPr>
          <p:cNvSpPr/>
          <p:nvPr/>
        </p:nvSpPr>
        <p:spPr>
          <a:xfrm rot="16200000">
            <a:off x="6633657" y="1299658"/>
            <a:ext cx="6857998" cy="4258687"/>
          </a:xfrm>
          <a:prstGeom prst="flowChartManualInput">
            <a:avLst/>
          </a:prstGeom>
          <a:solidFill>
            <a:srgbClr val="0069B4">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Titel 2">
            <a:extLst>
              <a:ext uri="{FF2B5EF4-FFF2-40B4-BE49-F238E27FC236}">
                <a16:creationId xmlns:a16="http://schemas.microsoft.com/office/drawing/2014/main" id="{126F5E14-5549-468C-955B-E1E8B037C359}"/>
              </a:ext>
            </a:extLst>
          </p:cNvPr>
          <p:cNvSpPr>
            <a:spLocks noGrp="1"/>
          </p:cNvSpPr>
          <p:nvPr>
            <p:ph type="title"/>
          </p:nvPr>
        </p:nvSpPr>
        <p:spPr/>
        <p:txBody>
          <a:bodyPr/>
          <a:lstStyle/>
          <a:p>
            <a:r>
              <a:rPr lang="de-DE" dirty="0"/>
              <a:t>DFG-GRADUIERTENKOLLEG GRK 2802</a:t>
            </a:r>
            <a:br>
              <a:rPr lang="de-DE" dirty="0"/>
            </a:br>
            <a:r>
              <a:rPr lang="de-DE" sz="1400" b="0" i="0" dirty="0">
                <a:solidFill>
                  <a:schemeClr val="accent5">
                    <a:lumMod val="50000"/>
                  </a:schemeClr>
                </a:solidFill>
                <a:effectLst/>
              </a:rPr>
              <a:t>Feuerfest Recycling - Ein Beitrag für Rohstoff-, Energie- und Klimaeffizienz in Hochtemperaturprozessen</a:t>
            </a:r>
            <a:br>
              <a:rPr lang="de-DE" i="0" dirty="0">
                <a:solidFill>
                  <a:schemeClr val="accent5">
                    <a:lumMod val="50000"/>
                  </a:schemeClr>
                </a:solidFill>
                <a:effectLst/>
                <a:latin typeface="Jost"/>
              </a:rPr>
            </a:br>
            <a:endParaRPr lang="de-DE" dirty="0"/>
          </a:p>
        </p:txBody>
      </p:sp>
      <p:pic>
        <p:nvPicPr>
          <p:cNvPr id="7" name="Grafik 6">
            <a:extLst>
              <a:ext uri="{FF2B5EF4-FFF2-40B4-BE49-F238E27FC236}">
                <a16:creationId xmlns:a16="http://schemas.microsoft.com/office/drawing/2014/main" id="{9C0BF186-3714-42F6-AE7F-788AAB693D3C}"/>
              </a:ext>
            </a:extLst>
          </p:cNvPr>
          <p:cNvPicPr>
            <a:picLocks noChangeAspect="1"/>
          </p:cNvPicPr>
          <p:nvPr/>
        </p:nvPicPr>
        <p:blipFill>
          <a:blip r:embed="rId2"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graphicFrame>
        <p:nvGraphicFramePr>
          <p:cNvPr id="4" name="Tabelle 4">
            <a:extLst>
              <a:ext uri="{FF2B5EF4-FFF2-40B4-BE49-F238E27FC236}">
                <a16:creationId xmlns:a16="http://schemas.microsoft.com/office/drawing/2014/main" id="{012C3070-6833-475A-98A6-F690A02434D9}"/>
              </a:ext>
            </a:extLst>
          </p:cNvPr>
          <p:cNvGraphicFramePr>
            <a:graphicFrameLocks noGrp="1"/>
          </p:cNvGraphicFramePr>
          <p:nvPr>
            <p:extLst>
              <p:ext uri="{D42A27DB-BD31-4B8C-83A1-F6EECF244321}">
                <p14:modId xmlns:p14="http://schemas.microsoft.com/office/powerpoint/2010/main" val="2326968062"/>
              </p:ext>
            </p:extLst>
          </p:nvPr>
        </p:nvGraphicFramePr>
        <p:xfrm>
          <a:off x="2152071" y="3576782"/>
          <a:ext cx="8599056" cy="2452512"/>
        </p:xfrm>
        <a:graphic>
          <a:graphicData uri="http://schemas.openxmlformats.org/drawingml/2006/table">
            <a:tbl>
              <a:tblPr>
                <a:tableStyleId>{5C22544A-7EE6-4342-B048-85BDC9FD1C3A}</a:tableStyleId>
              </a:tblPr>
              <a:tblGrid>
                <a:gridCol w="4294911">
                  <a:extLst>
                    <a:ext uri="{9D8B030D-6E8A-4147-A177-3AD203B41FA5}">
                      <a16:colId xmlns:a16="http://schemas.microsoft.com/office/drawing/2014/main" val="3100681495"/>
                    </a:ext>
                  </a:extLst>
                </a:gridCol>
                <a:gridCol w="4304145">
                  <a:extLst>
                    <a:ext uri="{9D8B030D-6E8A-4147-A177-3AD203B41FA5}">
                      <a16:colId xmlns:a16="http://schemas.microsoft.com/office/drawing/2014/main" val="2081112904"/>
                    </a:ext>
                  </a:extLst>
                </a:gridCol>
              </a:tblGrid>
              <a:tr h="1639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t>Kernidee I: Recycling</a:t>
                      </a:r>
                    </a:p>
                    <a:p>
                      <a:endParaRPr lang="de-DE" sz="1400"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t>Kernidee II: Upcycling</a:t>
                      </a:r>
                    </a:p>
                    <a:p>
                      <a:endParaRPr lang="de-DE" sz="1400" dirty="0"/>
                    </a:p>
                  </a:txBody>
                  <a:tcPr>
                    <a:lnL w="57150" cap="flat" cmpd="sng" algn="ctr">
                      <a:solidFill>
                        <a:schemeClr val="bg1"/>
                      </a:solidFill>
                      <a:prstDash val="solid"/>
                      <a:round/>
                      <a:headEnd type="none" w="med" len="med"/>
                      <a:tailEnd type="none" w="med" len="med"/>
                    </a:lnL>
                    <a:lnB w="5715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612277253"/>
                  </a:ext>
                </a:extLst>
              </a:tr>
              <a:tr h="9894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t>Feuerfest-Rezyklate für neuartige Feuerfestwerkstoffe unter Nutzung umweltfreundlicher Bindemittel (harzfrei, pechfrei)</a:t>
                      </a:r>
                    </a:p>
                    <a:p>
                      <a:endParaRPr lang="de-DE" sz="1400" dirty="0"/>
                    </a:p>
                  </a:txBody>
                  <a:tcP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t>Feuerfest-Rezyklate für neuartige Verbundwerkstoffe </a:t>
                      </a:r>
                    </a:p>
                    <a:p>
                      <a:endParaRPr lang="de-DE" sz="1400" dirty="0"/>
                    </a:p>
                  </a:txBody>
                  <a:tcP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950031874"/>
                  </a:ext>
                </a:extLst>
              </a:tr>
              <a:tr h="905455">
                <a:tc>
                  <a:txBody>
                    <a:bodyPr/>
                    <a:lstStyle/>
                    <a:p>
                      <a:r>
                        <a:rPr lang="de-DE" sz="1400" dirty="0"/>
                        <a:t>Anwendung: </a:t>
                      </a:r>
                      <a:br>
                        <a:rPr lang="de-DE" sz="1400" dirty="0"/>
                      </a:br>
                      <a:r>
                        <a:rPr lang="de-DE" sz="1400" dirty="0"/>
                        <a:t>Auskleidungsmaterial für Stahlpfannen</a:t>
                      </a:r>
                    </a:p>
                  </a:txBody>
                  <a:tcP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t>Anwendung: </a:t>
                      </a:r>
                      <a:br>
                        <a:rPr lang="de-DE" sz="1400" dirty="0"/>
                      </a:br>
                      <a:r>
                        <a:rPr lang="de-DE" sz="1400" dirty="0"/>
                        <a:t>Elektrodenmaterial für Aluminiumschmelzflusselektrolyse</a:t>
                      </a:r>
                    </a:p>
                    <a:p>
                      <a:endParaRPr lang="de-DE" sz="1400" dirty="0"/>
                    </a:p>
                  </a:txBody>
                  <a:tcP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solidFill>
                      <a:schemeClr val="tx2">
                        <a:lumMod val="20000"/>
                        <a:lumOff val="80000"/>
                      </a:schemeClr>
                    </a:solidFill>
                  </a:tcPr>
                </a:tc>
                <a:extLst>
                  <a:ext uri="{0D108BD9-81ED-4DB2-BD59-A6C34878D82A}">
                    <a16:rowId xmlns:a16="http://schemas.microsoft.com/office/drawing/2014/main" val="3990746427"/>
                  </a:ext>
                </a:extLst>
              </a:tr>
            </a:tbl>
          </a:graphicData>
        </a:graphic>
      </p:graphicFrame>
      <p:sp>
        <p:nvSpPr>
          <p:cNvPr id="2" name="Inhaltsplatzhalter 1">
            <a:extLst>
              <a:ext uri="{FF2B5EF4-FFF2-40B4-BE49-F238E27FC236}">
                <a16:creationId xmlns:a16="http://schemas.microsoft.com/office/drawing/2014/main" id="{59C31DCF-6E7B-4402-8ECE-5DFEB3A8FB5A}"/>
              </a:ext>
            </a:extLst>
          </p:cNvPr>
          <p:cNvSpPr>
            <a:spLocks noGrp="1"/>
          </p:cNvSpPr>
          <p:nvPr>
            <p:ph idx="12"/>
          </p:nvPr>
        </p:nvSpPr>
        <p:spPr>
          <a:xfrm>
            <a:off x="719196" y="1313587"/>
            <a:ext cx="9529330" cy="4450557"/>
          </a:xfrm>
        </p:spPr>
        <p:txBody>
          <a:bodyPr/>
          <a:lstStyle/>
          <a:p>
            <a:pPr>
              <a:spcBef>
                <a:spcPts val="0"/>
              </a:spcBef>
              <a:spcAft>
                <a:spcPts val="600"/>
              </a:spcAft>
            </a:pPr>
            <a:r>
              <a:rPr lang="de-DE" b="1" dirty="0">
                <a:solidFill>
                  <a:schemeClr val="accent5">
                    <a:lumMod val="50000"/>
                  </a:schemeClr>
                </a:solidFill>
              </a:rPr>
              <a:t>Ziele</a:t>
            </a:r>
          </a:p>
          <a:p>
            <a:pPr marL="285750" indent="-285750">
              <a:spcBef>
                <a:spcPts val="0"/>
              </a:spcBef>
              <a:spcAft>
                <a:spcPts val="600"/>
              </a:spcAft>
              <a:buFont typeface="Courier New" panose="02070309020205020404" pitchFamily="49" charset="0"/>
              <a:buChar char="o"/>
            </a:pPr>
            <a:r>
              <a:rPr lang="de-DE" dirty="0"/>
              <a:t>Fachübergreifende, strukturierte Ausbildung von Promovierenden auf dem Gebiet von Recycling und Upcycling von feuerfesten Materialien</a:t>
            </a:r>
          </a:p>
          <a:p>
            <a:pPr marL="285750" indent="-285750">
              <a:spcBef>
                <a:spcPts val="0"/>
              </a:spcBef>
              <a:spcAft>
                <a:spcPts val="600"/>
              </a:spcAft>
              <a:buFont typeface="Courier New" panose="02070309020205020404" pitchFamily="49" charset="0"/>
              <a:buChar char="o"/>
            </a:pPr>
            <a:r>
              <a:rPr lang="de-DE" dirty="0"/>
              <a:t>Erforschung einer neuen Generation von grobkörnigen Hochtemperaturwerkstoffen auf Basis von Feuerfest-Rezyklaten mit speziellen funktionstechnischen Eigenschaften für Hochtemperaturprozesse der Metallurgie</a:t>
            </a:r>
            <a:br>
              <a:rPr lang="de-DE" dirty="0"/>
            </a:br>
            <a:endParaRPr lang="de-DE" dirty="0"/>
          </a:p>
          <a:p>
            <a:r>
              <a:rPr lang="de-DE" b="1" dirty="0">
                <a:solidFill>
                  <a:schemeClr val="accent5">
                    <a:lumMod val="50000"/>
                  </a:schemeClr>
                </a:solidFill>
              </a:rPr>
              <a:t>Kernideen</a:t>
            </a:r>
          </a:p>
        </p:txBody>
      </p:sp>
      <p:pic>
        <p:nvPicPr>
          <p:cNvPr id="1026" name="Picture 2" descr="Logo des GRK 2802">
            <a:extLst>
              <a:ext uri="{FF2B5EF4-FFF2-40B4-BE49-F238E27FC236}">
                <a16:creationId xmlns:a16="http://schemas.microsoft.com/office/drawing/2014/main" id="{2069B525-ED37-43A9-A1C8-96007FBCCC9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481126" y="2953896"/>
            <a:ext cx="2086987" cy="1245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09686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ussdiagramm: Manuelle Eingabe 10">
            <a:extLst>
              <a:ext uri="{FF2B5EF4-FFF2-40B4-BE49-F238E27FC236}">
                <a16:creationId xmlns:a16="http://schemas.microsoft.com/office/drawing/2014/main" id="{C509E5A2-2255-48E3-8D4E-A480EA947C1F}"/>
              </a:ext>
            </a:extLst>
          </p:cNvPr>
          <p:cNvSpPr/>
          <p:nvPr/>
        </p:nvSpPr>
        <p:spPr>
          <a:xfrm rot="16200000">
            <a:off x="6633657" y="1299658"/>
            <a:ext cx="6857998" cy="4258687"/>
          </a:xfrm>
          <a:prstGeom prst="flowChartManualInput">
            <a:avLst/>
          </a:prstGeom>
          <a:solidFill>
            <a:srgbClr val="0069B4">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Inhaltsplatzhalter 1">
            <a:extLst>
              <a:ext uri="{FF2B5EF4-FFF2-40B4-BE49-F238E27FC236}">
                <a16:creationId xmlns:a16="http://schemas.microsoft.com/office/drawing/2014/main" id="{41CCD8E0-15EE-418F-BF09-B9DC8F809096}"/>
              </a:ext>
            </a:extLst>
          </p:cNvPr>
          <p:cNvSpPr>
            <a:spLocks noGrp="1"/>
          </p:cNvSpPr>
          <p:nvPr>
            <p:ph idx="12"/>
          </p:nvPr>
        </p:nvSpPr>
        <p:spPr/>
        <p:txBody>
          <a:bodyPr/>
          <a:lstStyle/>
          <a:p>
            <a:pPr>
              <a:lnSpc>
                <a:spcPct val="100000"/>
              </a:lnSpc>
              <a:spcBef>
                <a:spcPts val="1200"/>
              </a:spcBef>
            </a:pPr>
            <a:r>
              <a:rPr lang="de-DE" sz="1800" b="1" dirty="0">
                <a:solidFill>
                  <a:schemeClr val="accent5">
                    <a:lumMod val="50000"/>
                  </a:schemeClr>
                </a:solidFill>
              </a:rPr>
              <a:t>Gründernetzwerk Saxeed</a:t>
            </a:r>
          </a:p>
          <a:p>
            <a:endParaRPr lang="de-DE" dirty="0"/>
          </a:p>
        </p:txBody>
      </p:sp>
      <p:sp>
        <p:nvSpPr>
          <p:cNvPr id="4" name="CustomShape 7">
            <a:extLst>
              <a:ext uri="{FF2B5EF4-FFF2-40B4-BE49-F238E27FC236}">
                <a16:creationId xmlns:a16="http://schemas.microsoft.com/office/drawing/2014/main" id="{E0A574CF-EF12-4043-A49F-78DC65B3E774}"/>
              </a:ext>
            </a:extLst>
          </p:cNvPr>
          <p:cNvSpPr/>
          <p:nvPr/>
        </p:nvSpPr>
        <p:spPr>
          <a:xfrm>
            <a:off x="8698401" y="4261945"/>
            <a:ext cx="3172835" cy="1321500"/>
          </a:xfrm>
          <a:prstGeom prst="rect">
            <a:avLst/>
          </a:prstGeom>
          <a:noFill/>
          <a:ln>
            <a:noFill/>
          </a:ln>
        </p:spPr>
        <p:style>
          <a:lnRef idx="0">
            <a:scrgbClr r="0" g="0" b="0"/>
          </a:lnRef>
          <a:fillRef idx="0">
            <a:scrgbClr r="0" g="0" b="0"/>
          </a:fillRef>
          <a:effectRef idx="0">
            <a:scrgbClr r="0" g="0" b="0"/>
          </a:effectRef>
          <a:fontRef idx="minor"/>
        </p:style>
        <p:txBody>
          <a:bodyPr wrap="square" lIns="120000" tIns="60000" rIns="120000" bIns="6000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de-DE" sz="1400" spc="-1" dirty="0">
                <a:solidFill>
                  <a:schemeClr val="accent5">
                    <a:lumMod val="50000"/>
                  </a:schemeClr>
                </a:solidFill>
              </a:rPr>
              <a:t>MiViA GmbH: Abschluss einer Beteiligung mit dem Technologiegründerfonds Sachsen </a:t>
            </a:r>
            <a:r>
              <a:rPr lang="de-DE" sz="1200" spc="-1" dirty="0">
                <a:solidFill>
                  <a:schemeClr val="accent5">
                    <a:lumMod val="50000"/>
                  </a:schemeClr>
                </a:solidFill>
              </a:rPr>
              <a:t>(09/2023)</a:t>
            </a:r>
          </a:p>
          <a:p>
            <a:pPr>
              <a:lnSpc>
                <a:spcPct val="100000"/>
              </a:lnSpc>
            </a:pPr>
            <a:r>
              <a:rPr lang="de-DE" sz="1200" spc="-1" dirty="0">
                <a:solidFill>
                  <a:srgbClr val="333333"/>
                </a:solidFill>
              </a:rPr>
              <a:t>Automatisierte Mikrostrukturanalyse in Sekunden mit Hilfe künstlicher Intelligenz</a:t>
            </a:r>
            <a:endParaRPr lang="de-DE" sz="1200" spc="-1" dirty="0"/>
          </a:p>
        </p:txBody>
      </p:sp>
      <p:pic>
        <p:nvPicPr>
          <p:cNvPr id="8" name="Grafik 7">
            <a:extLst>
              <a:ext uri="{FF2B5EF4-FFF2-40B4-BE49-F238E27FC236}">
                <a16:creationId xmlns:a16="http://schemas.microsoft.com/office/drawing/2014/main" id="{FAFE69E2-69B7-43F9-8E34-E9AAA0A3FF77}"/>
              </a:ext>
            </a:extLst>
          </p:cNvPr>
          <p:cNvPicPr>
            <a:picLocks/>
          </p:cNvPicPr>
          <p:nvPr/>
        </p:nvPicPr>
        <p:blipFill rotWithShape="1">
          <a:blip r:embed="rId2" cstate="email">
            <a:extLst>
              <a:ext uri="{28A0092B-C50C-407E-A947-70E740481C1C}">
                <a14:useLocalDpi xmlns:a14="http://schemas.microsoft.com/office/drawing/2010/main"/>
              </a:ext>
            </a:extLst>
          </a:blip>
          <a:srcRect/>
          <a:stretch/>
        </p:blipFill>
        <p:spPr>
          <a:xfrm>
            <a:off x="8802254" y="1927706"/>
            <a:ext cx="3389746" cy="2346749"/>
          </a:xfrm>
          <a:prstGeom prst="rect">
            <a:avLst/>
          </a:prstGeom>
        </p:spPr>
      </p:pic>
      <p:graphicFrame>
        <p:nvGraphicFramePr>
          <p:cNvPr id="10" name="Tabelle 4">
            <a:extLst>
              <a:ext uri="{FF2B5EF4-FFF2-40B4-BE49-F238E27FC236}">
                <a16:creationId xmlns:a16="http://schemas.microsoft.com/office/drawing/2014/main" id="{842019E3-A8EF-400F-AFA2-4540F6AA0266}"/>
              </a:ext>
            </a:extLst>
          </p:cNvPr>
          <p:cNvGraphicFramePr>
            <a:graphicFrameLocks noGrp="1"/>
          </p:cNvGraphicFramePr>
          <p:nvPr>
            <p:extLst>
              <p:ext uri="{D42A27DB-BD31-4B8C-83A1-F6EECF244321}">
                <p14:modId xmlns:p14="http://schemas.microsoft.com/office/powerpoint/2010/main" val="3416201081"/>
              </p:ext>
            </p:extLst>
          </p:nvPr>
        </p:nvGraphicFramePr>
        <p:xfrm>
          <a:off x="695325" y="1908897"/>
          <a:ext cx="7349548" cy="1153159"/>
        </p:xfrm>
        <a:graphic>
          <a:graphicData uri="http://schemas.openxmlformats.org/drawingml/2006/table">
            <a:tbl>
              <a:tblPr>
                <a:tableStyleId>{5C22544A-7EE6-4342-B048-85BDC9FD1C3A}</a:tableStyleId>
              </a:tblPr>
              <a:tblGrid>
                <a:gridCol w="835928">
                  <a:extLst>
                    <a:ext uri="{9D8B030D-6E8A-4147-A177-3AD203B41FA5}">
                      <a16:colId xmlns:a16="http://schemas.microsoft.com/office/drawing/2014/main" val="3100681495"/>
                    </a:ext>
                  </a:extLst>
                </a:gridCol>
                <a:gridCol w="6513620">
                  <a:extLst>
                    <a:ext uri="{9D8B030D-6E8A-4147-A177-3AD203B41FA5}">
                      <a16:colId xmlns:a16="http://schemas.microsoft.com/office/drawing/2014/main" val="2081112904"/>
                    </a:ext>
                  </a:extLst>
                </a:gridCol>
              </a:tblGrid>
              <a:tr h="401432">
                <a:tc>
                  <a:txBody>
                    <a:bodyPr/>
                    <a:lstStyle/>
                    <a:p>
                      <a:r>
                        <a:rPr lang="de-DE" sz="1400" dirty="0"/>
                        <a:t>2023</a:t>
                      </a: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r>
                        <a:rPr lang="de-DE" sz="1400" dirty="0"/>
                        <a:t>Beratung von 35 Gründungsprojekten, aus denen bisher 3 Gründungen hervorgegangen sind</a:t>
                      </a:r>
                    </a:p>
                  </a:txBody>
                  <a:tcPr>
                    <a:lnL w="57150" cap="flat" cmpd="sng" algn="ctr">
                      <a:solidFill>
                        <a:schemeClr val="bg1"/>
                      </a:solidFill>
                      <a:prstDash val="solid"/>
                      <a:round/>
                      <a:headEnd type="none" w="med" len="med"/>
                      <a:tailEnd type="none" w="med" len="med"/>
                    </a:lnL>
                    <a:lnB w="5715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612277253"/>
                  </a:ext>
                </a:extLst>
              </a:tr>
              <a:tr h="634999">
                <a:tc>
                  <a:txBody>
                    <a:bodyPr/>
                    <a:lstStyle/>
                    <a:p>
                      <a:endParaRPr lang="de-DE" sz="1400" dirty="0"/>
                    </a:p>
                  </a:txBody>
                  <a:tcP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t>Begleitung von zwei EXIST-Forschungstransfers und einem EXIST Gründungsstipendien sowie drei EXIST-Anträge gestellt</a:t>
                      </a:r>
                    </a:p>
                  </a:txBody>
                  <a:tcP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950031874"/>
                  </a:ext>
                </a:extLst>
              </a:tr>
            </a:tbl>
          </a:graphicData>
        </a:graphic>
      </p:graphicFrame>
      <p:pic>
        <p:nvPicPr>
          <p:cNvPr id="12" name="Grafik 11">
            <a:extLst>
              <a:ext uri="{FF2B5EF4-FFF2-40B4-BE49-F238E27FC236}">
                <a16:creationId xmlns:a16="http://schemas.microsoft.com/office/drawing/2014/main" id="{54AB3632-D283-4069-8443-2C0AF1FCA534}"/>
              </a:ext>
            </a:extLst>
          </p:cNvPr>
          <p:cNvPicPr>
            <a:picLocks noChangeAspect="1"/>
          </p:cNvPicPr>
          <p:nvPr/>
        </p:nvPicPr>
        <p:blipFill>
          <a:blip r:embed="rId3"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sp>
        <p:nvSpPr>
          <p:cNvPr id="3" name="Titel 2">
            <a:extLst>
              <a:ext uri="{FF2B5EF4-FFF2-40B4-BE49-F238E27FC236}">
                <a16:creationId xmlns:a16="http://schemas.microsoft.com/office/drawing/2014/main" id="{38673E09-789B-4DEF-8B6F-BF5391B2FF1B}"/>
              </a:ext>
            </a:extLst>
          </p:cNvPr>
          <p:cNvSpPr>
            <a:spLocks noGrp="1"/>
          </p:cNvSpPr>
          <p:nvPr>
            <p:ph type="title"/>
          </p:nvPr>
        </p:nvSpPr>
        <p:spPr/>
        <p:txBody>
          <a:bodyPr/>
          <a:lstStyle/>
          <a:p>
            <a:r>
              <a:rPr lang="de-DE" dirty="0"/>
              <a:t>FÖRDERUNG VON AUSGRÜNDUNGEN</a:t>
            </a:r>
          </a:p>
        </p:txBody>
      </p:sp>
      <p:sp>
        <p:nvSpPr>
          <p:cNvPr id="7" name="CustomShape 6">
            <a:extLst>
              <a:ext uri="{FF2B5EF4-FFF2-40B4-BE49-F238E27FC236}">
                <a16:creationId xmlns:a16="http://schemas.microsoft.com/office/drawing/2014/main" id="{D041CB5E-B623-4186-98D1-825354A1EDF3}"/>
              </a:ext>
            </a:extLst>
          </p:cNvPr>
          <p:cNvSpPr/>
          <p:nvPr/>
        </p:nvSpPr>
        <p:spPr>
          <a:xfrm>
            <a:off x="2364636" y="4200389"/>
            <a:ext cx="2507402" cy="1475389"/>
          </a:xfrm>
          <a:prstGeom prst="rect">
            <a:avLst/>
          </a:prstGeom>
          <a:noFill/>
          <a:ln>
            <a:noFill/>
          </a:ln>
        </p:spPr>
        <p:style>
          <a:lnRef idx="0">
            <a:scrgbClr r="0" g="0" b="0"/>
          </a:lnRef>
          <a:fillRef idx="0">
            <a:scrgbClr r="0" g="0" b="0"/>
          </a:fillRef>
          <a:effectRef idx="0">
            <a:scrgbClr r="0" g="0" b="0"/>
          </a:effectRef>
          <a:fontRef idx="minor"/>
        </p:style>
        <p:txBody>
          <a:bodyPr wrap="square" lIns="120000" tIns="60000" rIns="120000" bIns="6000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de-DE" sz="1400" spc="-1" dirty="0">
                <a:solidFill>
                  <a:schemeClr val="accent5">
                    <a:lumMod val="50000"/>
                  </a:schemeClr>
                </a:solidFill>
              </a:rPr>
              <a:t>KlimaPay: Antrag EXIST Gründungsstipendium</a:t>
            </a:r>
          </a:p>
          <a:p>
            <a:pPr>
              <a:lnSpc>
                <a:spcPct val="100000"/>
              </a:lnSpc>
            </a:pPr>
            <a:r>
              <a:rPr lang="de-DE" sz="1200" spc="-1" dirty="0">
                <a:solidFill>
                  <a:srgbClr val="333333"/>
                </a:solidFill>
              </a:rPr>
              <a:t>Plattform zum dezentralen Paketversand über Privatreisende mit dem Ziel den CO2-Fußabdruck zu reduzieren (10/2023)</a:t>
            </a:r>
            <a:endParaRPr lang="de-DE" sz="1200" spc="-1" dirty="0">
              <a:latin typeface="Arial"/>
            </a:endParaRPr>
          </a:p>
        </p:txBody>
      </p:sp>
      <p:pic>
        <p:nvPicPr>
          <p:cNvPr id="9" name="Grafik 8">
            <a:extLst>
              <a:ext uri="{FF2B5EF4-FFF2-40B4-BE49-F238E27FC236}">
                <a16:creationId xmlns:a16="http://schemas.microsoft.com/office/drawing/2014/main" id="{FBB0A50C-953E-4415-A69B-96BDD4BF08F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872038" y="3429000"/>
            <a:ext cx="3172835" cy="2160588"/>
          </a:xfrm>
          <a:prstGeom prst="rect">
            <a:avLst/>
          </a:prstGeom>
        </p:spPr>
      </p:pic>
      <p:pic>
        <p:nvPicPr>
          <p:cNvPr id="13" name="Grafik 12">
            <a:extLst>
              <a:ext uri="{FF2B5EF4-FFF2-40B4-BE49-F238E27FC236}">
                <a16:creationId xmlns:a16="http://schemas.microsoft.com/office/drawing/2014/main" id="{5D1BFB6D-4653-4013-99F9-A57ED14C696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57694" y="3290317"/>
            <a:ext cx="1060643" cy="733392"/>
          </a:xfrm>
          <a:prstGeom prst="rect">
            <a:avLst/>
          </a:prstGeom>
        </p:spPr>
      </p:pic>
    </p:spTree>
    <p:extLst>
      <p:ext uri="{BB962C8B-B14F-4D97-AF65-F5344CB8AC3E}">
        <p14:creationId xmlns:p14="http://schemas.microsoft.com/office/powerpoint/2010/main" val="6150194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07B047-20B0-45A1-BE81-6CEDF67B87B8}"/>
              </a:ext>
            </a:extLst>
          </p:cNvPr>
          <p:cNvSpPr>
            <a:spLocks noGrp="1"/>
          </p:cNvSpPr>
          <p:nvPr>
            <p:ph type="ctrTitle"/>
          </p:nvPr>
        </p:nvSpPr>
        <p:spPr>
          <a:xfrm>
            <a:off x="7531765" y="2114482"/>
            <a:ext cx="10397085" cy="1314518"/>
          </a:xfrm>
        </p:spPr>
        <p:txBody>
          <a:bodyPr>
            <a:normAutofit fontScale="90000"/>
          </a:bodyPr>
          <a:lstStyle/>
          <a:p>
            <a:r>
              <a:rPr lang="de-DE" dirty="0"/>
              <a:t>Exzellente </a:t>
            </a:r>
            <a:br>
              <a:rPr lang="de-DE" dirty="0"/>
            </a:br>
            <a:r>
              <a:rPr lang="de-DE" dirty="0"/>
              <a:t>Infrastruktur</a:t>
            </a:r>
          </a:p>
        </p:txBody>
      </p:sp>
      <p:sp>
        <p:nvSpPr>
          <p:cNvPr id="3" name="Untertitel 2">
            <a:extLst>
              <a:ext uri="{FF2B5EF4-FFF2-40B4-BE49-F238E27FC236}">
                <a16:creationId xmlns:a16="http://schemas.microsoft.com/office/drawing/2014/main" id="{9D9DB310-7DE9-4F3D-B7F2-3123F59C82AA}"/>
              </a:ext>
            </a:extLst>
          </p:cNvPr>
          <p:cNvSpPr>
            <a:spLocks noGrp="1"/>
          </p:cNvSpPr>
          <p:nvPr>
            <p:ph type="subTitle" idx="1"/>
          </p:nvPr>
        </p:nvSpPr>
        <p:spPr/>
        <p:txBody>
          <a:bodyPr/>
          <a:lstStyle/>
          <a:p>
            <a:endParaRPr lang="de-DE" dirty="0"/>
          </a:p>
        </p:txBody>
      </p:sp>
    </p:spTree>
    <p:extLst>
      <p:ext uri="{BB962C8B-B14F-4D97-AF65-F5344CB8AC3E}">
        <p14:creationId xmlns:p14="http://schemas.microsoft.com/office/powerpoint/2010/main" val="31003870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ussdiagramm: Manuelle Eingabe 3">
            <a:extLst>
              <a:ext uri="{FF2B5EF4-FFF2-40B4-BE49-F238E27FC236}">
                <a16:creationId xmlns:a16="http://schemas.microsoft.com/office/drawing/2014/main" id="{C3A26D63-A55F-4244-B8B8-C982EAC15DDE}"/>
              </a:ext>
            </a:extLst>
          </p:cNvPr>
          <p:cNvSpPr/>
          <p:nvPr/>
        </p:nvSpPr>
        <p:spPr>
          <a:xfrm rot="16200000">
            <a:off x="6598262" y="1264260"/>
            <a:ext cx="6857998" cy="4329477"/>
          </a:xfrm>
          <a:prstGeom prst="flowChartManualInput">
            <a:avLst/>
          </a:prstGeom>
          <a:blipFill dpi="0" rotWithShape="0">
            <a:blip r:embed="rId3" cstate="email">
              <a:extLst>
                <a:ext uri="{28A0092B-C50C-407E-A947-70E740481C1C}">
                  <a14:useLocalDpi xmlns:a14="http://schemas.microsoft.com/office/drawing/2010/main"/>
                </a:ext>
              </a:extLst>
            </a:blip>
            <a:srcRect/>
            <a:stretch>
              <a:fillRect r="23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Inhaltsplatzhalter 1">
            <a:extLst>
              <a:ext uri="{FF2B5EF4-FFF2-40B4-BE49-F238E27FC236}">
                <a16:creationId xmlns:a16="http://schemas.microsoft.com/office/drawing/2014/main" id="{872D3C5A-646A-4BA5-9A8F-2C8F7E706803}"/>
              </a:ext>
            </a:extLst>
          </p:cNvPr>
          <p:cNvSpPr>
            <a:spLocks noGrp="1"/>
          </p:cNvSpPr>
          <p:nvPr>
            <p:ph idx="12"/>
          </p:nvPr>
        </p:nvSpPr>
        <p:spPr/>
        <p:txBody>
          <a:bodyPr/>
          <a:lstStyle/>
          <a:p>
            <a:r>
              <a:rPr lang="de-DE" b="1" dirty="0">
                <a:solidFill>
                  <a:schemeClr val="accent5">
                    <a:lumMod val="50000"/>
                  </a:schemeClr>
                </a:solidFill>
              </a:rPr>
              <a:t>Forschungsanlagen und Einrichtungen auf dem Campus</a:t>
            </a:r>
          </a:p>
        </p:txBody>
      </p:sp>
      <p:sp>
        <p:nvSpPr>
          <p:cNvPr id="3" name="Titel 2">
            <a:extLst>
              <a:ext uri="{FF2B5EF4-FFF2-40B4-BE49-F238E27FC236}">
                <a16:creationId xmlns:a16="http://schemas.microsoft.com/office/drawing/2014/main" id="{1C45A6D7-4EE6-4B10-A20E-B221D107E7F3}"/>
              </a:ext>
            </a:extLst>
          </p:cNvPr>
          <p:cNvSpPr>
            <a:spLocks noGrp="1"/>
          </p:cNvSpPr>
          <p:nvPr>
            <p:ph type="title"/>
          </p:nvPr>
        </p:nvSpPr>
        <p:spPr/>
        <p:txBody>
          <a:bodyPr/>
          <a:lstStyle/>
          <a:p>
            <a:r>
              <a:rPr lang="de-DE" dirty="0"/>
              <a:t>GROSSFORSCHUNG, LABORE, TECHNIKA</a:t>
            </a:r>
          </a:p>
        </p:txBody>
      </p:sp>
      <p:pic>
        <p:nvPicPr>
          <p:cNvPr id="9" name="Grafik 8">
            <a:extLst>
              <a:ext uri="{FF2B5EF4-FFF2-40B4-BE49-F238E27FC236}">
                <a16:creationId xmlns:a16="http://schemas.microsoft.com/office/drawing/2014/main" id="{65728D9E-E67D-43E9-84F2-2B1CC489CB44}"/>
              </a:ext>
            </a:extLst>
          </p:cNvPr>
          <p:cNvPicPr>
            <a:picLocks noChangeAspect="1"/>
          </p:cNvPicPr>
          <p:nvPr/>
        </p:nvPicPr>
        <p:blipFill>
          <a:blip r:embed="rId4"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pic>
        <p:nvPicPr>
          <p:cNvPr id="7" name="Grafik 6">
            <a:extLst>
              <a:ext uri="{FF2B5EF4-FFF2-40B4-BE49-F238E27FC236}">
                <a16:creationId xmlns:a16="http://schemas.microsoft.com/office/drawing/2014/main" id="{C10D7FD0-064E-44AF-91FC-7508319A8F1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26681" y="1997801"/>
            <a:ext cx="3499036" cy="1968207"/>
          </a:xfrm>
          <a:prstGeom prst="rect">
            <a:avLst/>
          </a:prstGeom>
        </p:spPr>
      </p:pic>
      <p:pic>
        <p:nvPicPr>
          <p:cNvPr id="11" name="Grafik 10">
            <a:extLst>
              <a:ext uri="{FF2B5EF4-FFF2-40B4-BE49-F238E27FC236}">
                <a16:creationId xmlns:a16="http://schemas.microsoft.com/office/drawing/2014/main" id="{07FA57BC-60D3-4184-9BD6-86347DC7EDE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98445" y="1997801"/>
            <a:ext cx="3499036" cy="1968208"/>
          </a:xfrm>
          <a:prstGeom prst="rect">
            <a:avLst/>
          </a:prstGeom>
        </p:spPr>
      </p:pic>
      <p:pic>
        <p:nvPicPr>
          <p:cNvPr id="14" name="Grafik 13">
            <a:extLst>
              <a:ext uri="{FF2B5EF4-FFF2-40B4-BE49-F238E27FC236}">
                <a16:creationId xmlns:a16="http://schemas.microsoft.com/office/drawing/2014/main" id="{E3DF401A-F928-4213-A130-FF282C5F471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526681" y="4016526"/>
            <a:ext cx="3499036" cy="1968208"/>
          </a:xfrm>
          <a:prstGeom prst="rect">
            <a:avLst/>
          </a:prstGeom>
        </p:spPr>
      </p:pic>
      <p:pic>
        <p:nvPicPr>
          <p:cNvPr id="17" name="Grafik 16">
            <a:extLst>
              <a:ext uri="{FF2B5EF4-FFF2-40B4-BE49-F238E27FC236}">
                <a16:creationId xmlns:a16="http://schemas.microsoft.com/office/drawing/2014/main" id="{A08EB907-AF2A-4AEA-899D-B0D695B4659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98445" y="4016526"/>
            <a:ext cx="3502201" cy="1969988"/>
          </a:xfrm>
          <a:prstGeom prst="rect">
            <a:avLst/>
          </a:prstGeom>
        </p:spPr>
      </p:pic>
    </p:spTree>
    <p:extLst>
      <p:ext uri="{BB962C8B-B14F-4D97-AF65-F5344CB8AC3E}">
        <p14:creationId xmlns:p14="http://schemas.microsoft.com/office/powerpoint/2010/main" val="23347153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ussdiagramm: Manuelle Eingabe 7">
            <a:extLst>
              <a:ext uri="{FF2B5EF4-FFF2-40B4-BE49-F238E27FC236}">
                <a16:creationId xmlns:a16="http://schemas.microsoft.com/office/drawing/2014/main" id="{80FCDCB7-49EC-44C7-A59A-B6CA4ED83CC0}"/>
              </a:ext>
            </a:extLst>
          </p:cNvPr>
          <p:cNvSpPr/>
          <p:nvPr/>
        </p:nvSpPr>
        <p:spPr>
          <a:xfrm rot="16200000">
            <a:off x="6534064" y="1200064"/>
            <a:ext cx="7051960" cy="4263911"/>
          </a:xfrm>
          <a:prstGeom prst="flowChartManualInput">
            <a:avLst/>
          </a:prstGeom>
          <a:blipFill dpi="0" rotWithShape="0">
            <a:blip r:embed="rId3" cstate="email">
              <a:extLst>
                <a:ext uri="{28A0092B-C50C-407E-A947-70E740481C1C}">
                  <a14:useLocalDpi xmlns:a14="http://schemas.microsoft.com/office/drawing/2010/main"/>
                </a:ext>
              </a:extLst>
            </a:blip>
            <a:srcRect/>
            <a:stretch>
              <a:fillRect t="281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9" name="Grafik 8">
            <a:extLst>
              <a:ext uri="{FF2B5EF4-FFF2-40B4-BE49-F238E27FC236}">
                <a16:creationId xmlns:a16="http://schemas.microsoft.com/office/drawing/2014/main" id="{DB66DC15-2FD0-468A-914A-462FF398C2E6}"/>
              </a:ext>
            </a:extLst>
          </p:cNvPr>
          <p:cNvPicPr>
            <a:picLocks noChangeAspect="1"/>
          </p:cNvPicPr>
          <p:nvPr/>
        </p:nvPicPr>
        <p:blipFill>
          <a:blip r:embed="rId4" cstate="email">
            <a:alphaModFix amt="10000"/>
            <a:extLst>
              <a:ext uri="{28A0092B-C50C-407E-A947-70E740481C1C}">
                <a14:useLocalDpi xmlns:a14="http://schemas.microsoft.com/office/drawing/2010/main"/>
              </a:ext>
            </a:extLst>
          </a:blip>
          <a:stretch>
            <a:fillRect/>
          </a:stretch>
        </p:blipFill>
        <p:spPr>
          <a:xfrm>
            <a:off x="0" y="4806000"/>
            <a:ext cx="12192000" cy="2053123"/>
          </a:xfrm>
          <a:prstGeom prst="rect">
            <a:avLst/>
          </a:prstGeom>
        </p:spPr>
      </p:pic>
      <p:sp>
        <p:nvSpPr>
          <p:cNvPr id="2" name="Inhaltsplatzhalter 1">
            <a:extLst>
              <a:ext uri="{FF2B5EF4-FFF2-40B4-BE49-F238E27FC236}">
                <a16:creationId xmlns:a16="http://schemas.microsoft.com/office/drawing/2014/main" id="{5BEED5E6-8FF0-491F-A937-D2CA4220E48F}"/>
              </a:ext>
            </a:extLst>
          </p:cNvPr>
          <p:cNvSpPr>
            <a:spLocks noGrp="1"/>
          </p:cNvSpPr>
          <p:nvPr>
            <p:ph idx="12"/>
          </p:nvPr>
        </p:nvSpPr>
        <p:spPr/>
        <p:txBody>
          <a:bodyPr/>
          <a:lstStyle/>
          <a:p>
            <a:r>
              <a:rPr lang="de-DE" sz="1800" b="1" spc="-1" dirty="0">
                <a:solidFill>
                  <a:schemeClr val="accent5">
                    <a:lumMod val="50000"/>
                  </a:schemeClr>
                </a:solidFill>
                <a:ea typeface="DejaVu Sans"/>
              </a:rPr>
              <a:t>Modernes Servicezentrum für Studium und Forschung</a:t>
            </a:r>
            <a:endParaRPr lang="de-DE" sz="1800" b="1" spc="-1" dirty="0">
              <a:solidFill>
                <a:schemeClr val="accent5">
                  <a:lumMod val="50000"/>
                </a:schemeClr>
              </a:solidFill>
            </a:endParaRPr>
          </a:p>
          <a:p>
            <a:endParaRPr lang="de-DE" dirty="0"/>
          </a:p>
        </p:txBody>
      </p:sp>
      <p:sp>
        <p:nvSpPr>
          <p:cNvPr id="3" name="Titel 2">
            <a:extLst>
              <a:ext uri="{FF2B5EF4-FFF2-40B4-BE49-F238E27FC236}">
                <a16:creationId xmlns:a16="http://schemas.microsoft.com/office/drawing/2014/main" id="{700E3AC2-6242-49F6-9FB5-065CD4C60986}"/>
              </a:ext>
            </a:extLst>
          </p:cNvPr>
          <p:cNvSpPr>
            <a:spLocks noGrp="1"/>
          </p:cNvSpPr>
          <p:nvPr>
            <p:ph type="title"/>
          </p:nvPr>
        </p:nvSpPr>
        <p:spPr/>
        <p:txBody>
          <a:bodyPr/>
          <a:lstStyle/>
          <a:p>
            <a:r>
              <a:rPr lang="de-DE" dirty="0"/>
              <a:t>NEUE UNIVERSITÄTSBIBLIOTHEK </a:t>
            </a:r>
            <a:br>
              <a:rPr lang="de-DE" dirty="0"/>
            </a:br>
            <a:r>
              <a:rPr lang="de-DE" dirty="0"/>
              <a:t>UND HÖRSAALZENTRUM</a:t>
            </a:r>
          </a:p>
        </p:txBody>
      </p:sp>
      <p:pic>
        <p:nvPicPr>
          <p:cNvPr id="6" name="Grafik 5">
            <a:extLst>
              <a:ext uri="{FF2B5EF4-FFF2-40B4-BE49-F238E27FC236}">
                <a16:creationId xmlns:a16="http://schemas.microsoft.com/office/drawing/2014/main" id="{5E89F1DB-2F07-4792-84A7-C38E4818862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83240" y="1986138"/>
            <a:ext cx="3499036" cy="1968208"/>
          </a:xfrm>
          <a:prstGeom prst="rect">
            <a:avLst/>
          </a:prstGeom>
        </p:spPr>
      </p:pic>
      <p:pic>
        <p:nvPicPr>
          <p:cNvPr id="11" name="Grafik 10">
            <a:extLst>
              <a:ext uri="{FF2B5EF4-FFF2-40B4-BE49-F238E27FC236}">
                <a16:creationId xmlns:a16="http://schemas.microsoft.com/office/drawing/2014/main" id="{8D278D4C-1953-4F48-96BC-C7446D69AC3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7110" y="3989431"/>
            <a:ext cx="3499034" cy="1968206"/>
          </a:xfrm>
          <a:prstGeom prst="rect">
            <a:avLst/>
          </a:prstGeom>
        </p:spPr>
      </p:pic>
      <p:pic>
        <p:nvPicPr>
          <p:cNvPr id="15" name="Grafik 14">
            <a:extLst>
              <a:ext uri="{FF2B5EF4-FFF2-40B4-BE49-F238E27FC236}">
                <a16:creationId xmlns:a16="http://schemas.microsoft.com/office/drawing/2014/main" id="{3AE685B2-5067-47AF-8115-29328C85BD2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7110" y="1986137"/>
            <a:ext cx="3499036" cy="1966458"/>
          </a:xfrm>
          <a:prstGeom prst="rect">
            <a:avLst/>
          </a:prstGeom>
        </p:spPr>
      </p:pic>
      <p:pic>
        <p:nvPicPr>
          <p:cNvPr id="17" name="Grafik 16">
            <a:extLst>
              <a:ext uri="{FF2B5EF4-FFF2-40B4-BE49-F238E27FC236}">
                <a16:creationId xmlns:a16="http://schemas.microsoft.com/office/drawing/2014/main" id="{6343BEAC-4360-4064-9ED1-9ED8F7809B2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283241" y="3985895"/>
            <a:ext cx="3499035" cy="1968208"/>
          </a:xfrm>
          <a:prstGeom prst="rect">
            <a:avLst/>
          </a:prstGeom>
        </p:spPr>
      </p:pic>
    </p:spTree>
    <p:extLst>
      <p:ext uri="{BB962C8B-B14F-4D97-AF65-F5344CB8AC3E}">
        <p14:creationId xmlns:p14="http://schemas.microsoft.com/office/powerpoint/2010/main" val="22800580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ussdiagramm: Manuelle Eingabe 3">
            <a:extLst>
              <a:ext uri="{FF2B5EF4-FFF2-40B4-BE49-F238E27FC236}">
                <a16:creationId xmlns:a16="http://schemas.microsoft.com/office/drawing/2014/main" id="{A25211F9-1A96-44AC-9703-223CD5DC6DEE}"/>
              </a:ext>
            </a:extLst>
          </p:cNvPr>
          <p:cNvSpPr/>
          <p:nvPr/>
        </p:nvSpPr>
        <p:spPr>
          <a:xfrm rot="16200000">
            <a:off x="6516656" y="1182653"/>
            <a:ext cx="7092000" cy="4258687"/>
          </a:xfrm>
          <a:prstGeom prst="flowChartManualInput">
            <a:avLst/>
          </a:prstGeom>
          <a:blipFill dpi="0" rotWithShape="0">
            <a:blip r:embed="rId3" cstate="email">
              <a:extLst>
                <a:ext uri="{28A0092B-C50C-407E-A947-70E740481C1C}">
                  <a14:useLocalDpi xmlns:a14="http://schemas.microsoft.com/office/drawing/2010/main"/>
                </a:ext>
              </a:extLst>
            </a:blip>
            <a:srcRect/>
            <a:stretch>
              <a:fillRect t="330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Titel 2">
            <a:extLst>
              <a:ext uri="{FF2B5EF4-FFF2-40B4-BE49-F238E27FC236}">
                <a16:creationId xmlns:a16="http://schemas.microsoft.com/office/drawing/2014/main" id="{25B55446-AEE8-446D-91E3-0C7F583F43F7}"/>
              </a:ext>
            </a:extLst>
          </p:cNvPr>
          <p:cNvSpPr>
            <a:spLocks noGrp="1"/>
          </p:cNvSpPr>
          <p:nvPr>
            <p:ph type="title"/>
          </p:nvPr>
        </p:nvSpPr>
        <p:spPr/>
        <p:txBody>
          <a:bodyPr/>
          <a:lstStyle/>
          <a:p>
            <a:r>
              <a:rPr lang="de-DE" dirty="0"/>
              <a:t>MODERNSTE LABORGEBÄUDE</a:t>
            </a:r>
          </a:p>
        </p:txBody>
      </p:sp>
      <p:sp>
        <p:nvSpPr>
          <p:cNvPr id="8" name="Inhaltsplatzhalter 1">
            <a:extLst>
              <a:ext uri="{FF2B5EF4-FFF2-40B4-BE49-F238E27FC236}">
                <a16:creationId xmlns:a16="http://schemas.microsoft.com/office/drawing/2014/main" id="{2BC8727B-8D45-42BD-AC7E-14192BFFF4BD}"/>
              </a:ext>
            </a:extLst>
          </p:cNvPr>
          <p:cNvSpPr txBox="1">
            <a:spLocks/>
          </p:cNvSpPr>
          <p:nvPr/>
        </p:nvSpPr>
        <p:spPr>
          <a:xfrm>
            <a:off x="760226" y="1364456"/>
            <a:ext cx="10982535" cy="4450557"/>
          </a:xfrm>
          <a:prstGeom prst="rect">
            <a:avLst/>
          </a:prstGeom>
        </p:spPr>
        <p:txBody>
          <a:bodyPr lIns="0" rIns="0"/>
          <a:lstStyle>
            <a:lvl1pPr marL="0" indent="0" algn="l" defTabSz="914400" rtl="0" eaLnBrk="1" latinLnBrk="0" hangingPunct="1">
              <a:lnSpc>
                <a:spcPct val="90000"/>
              </a:lnSpc>
              <a:spcBef>
                <a:spcPts val="1000"/>
              </a:spcBef>
              <a:buClr>
                <a:srgbClr val="004A7D"/>
              </a:buClr>
              <a:buSzPct val="110000"/>
              <a:buFont typeface="Wingdings" pitchFamily="2" charset="2"/>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b="1" spc="-1" dirty="0">
                <a:solidFill>
                  <a:schemeClr val="accent5">
                    <a:lumMod val="50000"/>
                  </a:schemeClr>
                </a:solidFill>
                <a:ea typeface="DejaVu Sans"/>
              </a:rPr>
              <a:t>Clemens-Winkler-Laborneubau mit drei Laborflügeln</a:t>
            </a:r>
            <a:endParaRPr lang="de-DE" b="1" spc="-1" dirty="0">
              <a:solidFill>
                <a:schemeClr val="accent5">
                  <a:lumMod val="50000"/>
                </a:schemeClr>
              </a:solidFill>
            </a:endParaRPr>
          </a:p>
          <a:p>
            <a:endParaRPr lang="de-DE" dirty="0"/>
          </a:p>
        </p:txBody>
      </p:sp>
      <p:pic>
        <p:nvPicPr>
          <p:cNvPr id="5" name="Grafik 4">
            <a:extLst>
              <a:ext uri="{FF2B5EF4-FFF2-40B4-BE49-F238E27FC236}">
                <a16:creationId xmlns:a16="http://schemas.microsoft.com/office/drawing/2014/main" id="{9B3D80A5-B97E-44C7-B6B1-99475E56B8B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9175" y="1986265"/>
            <a:ext cx="3499036" cy="1968208"/>
          </a:xfrm>
          <a:prstGeom prst="rect">
            <a:avLst/>
          </a:prstGeom>
        </p:spPr>
      </p:pic>
      <p:pic>
        <p:nvPicPr>
          <p:cNvPr id="7" name="Grafik 6">
            <a:extLst>
              <a:ext uri="{FF2B5EF4-FFF2-40B4-BE49-F238E27FC236}">
                <a16:creationId xmlns:a16="http://schemas.microsoft.com/office/drawing/2014/main" id="{2605CE47-84CB-4B46-AC99-555BAAF229E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49898" y="4008164"/>
            <a:ext cx="3499966" cy="1968208"/>
          </a:xfrm>
          <a:prstGeom prst="rect">
            <a:avLst/>
          </a:prstGeom>
        </p:spPr>
      </p:pic>
      <p:pic>
        <p:nvPicPr>
          <p:cNvPr id="15" name="Grafik 14">
            <a:extLst>
              <a:ext uri="{FF2B5EF4-FFF2-40B4-BE49-F238E27FC236}">
                <a16:creationId xmlns:a16="http://schemas.microsoft.com/office/drawing/2014/main" id="{9DC6EFC8-53CD-46FF-9201-FBE4750BFCC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50828" y="2003444"/>
            <a:ext cx="3499036" cy="1968208"/>
          </a:xfrm>
          <a:prstGeom prst="rect">
            <a:avLst/>
          </a:prstGeom>
        </p:spPr>
      </p:pic>
      <p:pic>
        <p:nvPicPr>
          <p:cNvPr id="20" name="Grafik 19">
            <a:extLst>
              <a:ext uri="{FF2B5EF4-FFF2-40B4-BE49-F238E27FC236}">
                <a16:creationId xmlns:a16="http://schemas.microsoft.com/office/drawing/2014/main" id="{B781CD7D-8444-4A30-A2F4-5B4BD9D64A5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19175" y="3995753"/>
            <a:ext cx="3498008" cy="1968208"/>
          </a:xfrm>
          <a:prstGeom prst="rect">
            <a:avLst/>
          </a:prstGeom>
        </p:spPr>
      </p:pic>
    </p:spTree>
    <p:extLst>
      <p:ext uri="{BB962C8B-B14F-4D97-AF65-F5344CB8AC3E}">
        <p14:creationId xmlns:p14="http://schemas.microsoft.com/office/powerpoint/2010/main" val="39776299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ussdiagramm: Manuelle Eingabe 3">
            <a:extLst>
              <a:ext uri="{FF2B5EF4-FFF2-40B4-BE49-F238E27FC236}">
                <a16:creationId xmlns:a16="http://schemas.microsoft.com/office/drawing/2014/main" id="{A25211F9-1A96-44AC-9703-223CD5DC6DEE}"/>
              </a:ext>
            </a:extLst>
          </p:cNvPr>
          <p:cNvSpPr/>
          <p:nvPr/>
        </p:nvSpPr>
        <p:spPr>
          <a:xfrm rot="16200000">
            <a:off x="6348054" y="1014054"/>
            <a:ext cx="7356764" cy="4331128"/>
          </a:xfrm>
          <a:prstGeom prst="flowChartManualInput">
            <a:avLst/>
          </a:prstGeom>
          <a:blipFill dpi="0" rotWithShape="0">
            <a:blip r:embed="rId3" cstate="email">
              <a:extLst>
                <a:ext uri="{28A0092B-C50C-407E-A947-70E740481C1C}">
                  <a14:useLocalDpi xmlns:a14="http://schemas.microsoft.com/office/drawing/2010/main"/>
                </a:ext>
              </a:extLst>
            </a:blip>
            <a:srcRect/>
            <a:stretch>
              <a:fillRect t="679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9" name="Grafik 8">
            <a:extLst>
              <a:ext uri="{FF2B5EF4-FFF2-40B4-BE49-F238E27FC236}">
                <a16:creationId xmlns:a16="http://schemas.microsoft.com/office/drawing/2014/main" id="{14080DC3-6D46-4D78-9F19-1225CA9630BC}"/>
              </a:ext>
            </a:extLst>
          </p:cNvPr>
          <p:cNvPicPr>
            <a:picLocks noChangeAspect="1"/>
          </p:cNvPicPr>
          <p:nvPr/>
        </p:nvPicPr>
        <p:blipFill>
          <a:blip r:embed="rId4"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sp>
        <p:nvSpPr>
          <p:cNvPr id="3" name="Titel 2">
            <a:extLst>
              <a:ext uri="{FF2B5EF4-FFF2-40B4-BE49-F238E27FC236}">
                <a16:creationId xmlns:a16="http://schemas.microsoft.com/office/drawing/2014/main" id="{25B55446-AEE8-446D-91E3-0C7F583F43F7}"/>
              </a:ext>
            </a:extLst>
          </p:cNvPr>
          <p:cNvSpPr>
            <a:spLocks noGrp="1"/>
          </p:cNvSpPr>
          <p:nvPr>
            <p:ph type="title"/>
          </p:nvPr>
        </p:nvSpPr>
        <p:spPr/>
        <p:txBody>
          <a:bodyPr/>
          <a:lstStyle/>
          <a:p>
            <a:r>
              <a:rPr lang="de-DE" dirty="0"/>
              <a:t>TECHNIKUM MASCHINEN- UND </a:t>
            </a:r>
            <a:br>
              <a:rPr lang="de-DE" dirty="0"/>
            </a:br>
            <a:r>
              <a:rPr lang="de-DE" dirty="0"/>
              <a:t>VERFAHRENSENTWICKLUNG</a:t>
            </a:r>
          </a:p>
        </p:txBody>
      </p:sp>
      <p:sp>
        <p:nvSpPr>
          <p:cNvPr id="8" name="Inhaltsplatzhalter 1">
            <a:extLst>
              <a:ext uri="{FF2B5EF4-FFF2-40B4-BE49-F238E27FC236}">
                <a16:creationId xmlns:a16="http://schemas.microsoft.com/office/drawing/2014/main" id="{2BC8727B-8D45-42BD-AC7E-14192BFFF4BD}"/>
              </a:ext>
            </a:extLst>
          </p:cNvPr>
          <p:cNvSpPr txBox="1">
            <a:spLocks/>
          </p:cNvSpPr>
          <p:nvPr/>
        </p:nvSpPr>
        <p:spPr>
          <a:xfrm>
            <a:off x="760227" y="1383109"/>
            <a:ext cx="10982535" cy="4450557"/>
          </a:xfrm>
          <a:prstGeom prst="rect">
            <a:avLst/>
          </a:prstGeom>
        </p:spPr>
        <p:txBody>
          <a:bodyPr lIns="0" rIns="0"/>
          <a:lstStyle>
            <a:lvl1pPr marL="0" indent="0" algn="l" defTabSz="914400" rtl="0" eaLnBrk="1" latinLnBrk="0" hangingPunct="1">
              <a:lnSpc>
                <a:spcPct val="90000"/>
              </a:lnSpc>
              <a:spcBef>
                <a:spcPts val="1000"/>
              </a:spcBef>
              <a:buClr>
                <a:srgbClr val="004A7D"/>
              </a:buClr>
              <a:buSzPct val="110000"/>
              <a:buFont typeface="Wingdings" pitchFamily="2" charset="2"/>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pPr>
            <a:r>
              <a:rPr lang="de-DE" b="1" spc="-1" dirty="0">
                <a:solidFill>
                  <a:schemeClr val="accent5">
                    <a:lumMod val="50000"/>
                  </a:schemeClr>
                </a:solidFill>
                <a:ea typeface="DejaVu Sans"/>
              </a:rPr>
              <a:t>Erweiterung um zwei Versuchshallen und drei Technikumsriegel</a:t>
            </a:r>
            <a:endParaRPr lang="de-DE" b="1" dirty="0">
              <a:solidFill>
                <a:schemeClr val="accent5">
                  <a:lumMod val="50000"/>
                </a:schemeClr>
              </a:solidFill>
            </a:endParaRPr>
          </a:p>
        </p:txBody>
      </p:sp>
      <p:pic>
        <p:nvPicPr>
          <p:cNvPr id="13" name="Grafik 12">
            <a:extLst>
              <a:ext uri="{FF2B5EF4-FFF2-40B4-BE49-F238E27FC236}">
                <a16:creationId xmlns:a16="http://schemas.microsoft.com/office/drawing/2014/main" id="{E5B9CDEA-32DD-4B45-A33E-FB8889C335C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34236" y="2184599"/>
            <a:ext cx="6447457" cy="363041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05281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484BE22-BCC0-483F-92CE-DE00609FB8F7}"/>
              </a:ext>
            </a:extLst>
          </p:cNvPr>
          <p:cNvSpPr>
            <a:spLocks noGrp="1"/>
          </p:cNvSpPr>
          <p:nvPr>
            <p:ph type="title"/>
          </p:nvPr>
        </p:nvSpPr>
        <p:spPr>
          <a:xfrm>
            <a:off x="994927" y="586375"/>
            <a:ext cx="10982536" cy="781764"/>
          </a:xfrm>
        </p:spPr>
        <p:txBody>
          <a:bodyPr/>
          <a:lstStyle/>
          <a:p>
            <a:r>
              <a:rPr lang="de-DE" dirty="0"/>
              <a:t>FROM HISTORY</a:t>
            </a:r>
          </a:p>
        </p:txBody>
      </p:sp>
      <p:grpSp>
        <p:nvGrpSpPr>
          <p:cNvPr id="2" name="Gruppieren 1">
            <a:extLst>
              <a:ext uri="{FF2B5EF4-FFF2-40B4-BE49-F238E27FC236}">
                <a16:creationId xmlns:a16="http://schemas.microsoft.com/office/drawing/2014/main" id="{2961964C-5E13-488A-8F0F-9FE5BA30A828}"/>
              </a:ext>
            </a:extLst>
          </p:cNvPr>
          <p:cNvGrpSpPr/>
          <p:nvPr/>
        </p:nvGrpSpPr>
        <p:grpSpPr>
          <a:xfrm>
            <a:off x="5042" y="1232259"/>
            <a:ext cx="12306712" cy="4392109"/>
            <a:chOff x="5042" y="1232259"/>
            <a:chExt cx="12306712" cy="4392109"/>
          </a:xfrm>
        </p:grpSpPr>
        <p:pic>
          <p:nvPicPr>
            <p:cNvPr id="8" name="Grafik 7">
              <a:extLst>
                <a:ext uri="{FF2B5EF4-FFF2-40B4-BE49-F238E27FC236}">
                  <a16:creationId xmlns:a16="http://schemas.microsoft.com/office/drawing/2014/main" id="{08B86F8D-9BED-4591-8FFF-C12F5EE5670A}"/>
                </a:ext>
              </a:extLst>
            </p:cNvPr>
            <p:cNvPicPr preferRelativeResize="0">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704709" y="2494330"/>
              <a:ext cx="1728000" cy="1728000"/>
            </a:xfrm>
            <a:prstGeom prst="rect">
              <a:avLst/>
            </a:prstGeom>
          </p:spPr>
        </p:pic>
        <p:pic>
          <p:nvPicPr>
            <p:cNvPr id="144" name="Grafik 143">
              <a:extLst>
                <a:ext uri="{FF2B5EF4-FFF2-40B4-BE49-F238E27FC236}">
                  <a16:creationId xmlns:a16="http://schemas.microsoft.com/office/drawing/2014/main" id="{69CA717C-ACA3-4553-9C3B-00FA1E6A436E}"/>
                </a:ext>
              </a:extLst>
            </p:cNvPr>
            <p:cNvPicPr preferRelativeResize="0">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694383" y="2498288"/>
              <a:ext cx="1259582" cy="1728000"/>
            </a:xfrm>
            <a:prstGeom prst="rect">
              <a:avLst/>
            </a:prstGeom>
          </p:spPr>
        </p:pic>
        <p:cxnSp>
          <p:nvCxnSpPr>
            <p:cNvPr id="146" name="Gerade Verbindung mit Pfeil 145">
              <a:extLst>
                <a:ext uri="{FF2B5EF4-FFF2-40B4-BE49-F238E27FC236}">
                  <a16:creationId xmlns:a16="http://schemas.microsoft.com/office/drawing/2014/main" id="{50621983-F05F-4A6B-BDF4-2F49E7563CF4}"/>
                </a:ext>
              </a:extLst>
            </p:cNvPr>
            <p:cNvCxnSpPr>
              <a:cxnSpLocks/>
            </p:cNvCxnSpPr>
            <p:nvPr/>
          </p:nvCxnSpPr>
          <p:spPr>
            <a:xfrm>
              <a:off x="641143" y="1291908"/>
              <a:ext cx="0" cy="936000"/>
            </a:xfrm>
            <a:prstGeom prst="straightConnector1">
              <a:avLst/>
            </a:prstGeom>
            <a:ln w="15875" cap="sq">
              <a:solidFill>
                <a:schemeClr val="accent5">
                  <a:lumMod val="50000"/>
                </a:schemeClr>
              </a:solidFill>
              <a:prstDash val="dash"/>
              <a:headEnd type="none"/>
              <a:tailEnd type="diamond"/>
            </a:ln>
          </p:spPr>
          <p:style>
            <a:lnRef idx="1">
              <a:schemeClr val="accent1"/>
            </a:lnRef>
            <a:fillRef idx="0">
              <a:schemeClr val="accent1"/>
            </a:fillRef>
            <a:effectRef idx="0">
              <a:schemeClr val="accent1"/>
            </a:effectRef>
            <a:fontRef idx="minor">
              <a:schemeClr val="tx1"/>
            </a:fontRef>
          </p:style>
        </p:cxnSp>
        <p:sp>
          <p:nvSpPr>
            <p:cNvPr id="147" name="Text Box 12">
              <a:extLst>
                <a:ext uri="{FF2B5EF4-FFF2-40B4-BE49-F238E27FC236}">
                  <a16:creationId xmlns:a16="http://schemas.microsoft.com/office/drawing/2014/main" id="{DCD76736-478C-4F8B-A3BE-9BFD6B1696CD}"/>
                </a:ext>
              </a:extLst>
            </p:cNvPr>
            <p:cNvSpPr txBox="1">
              <a:spLocks noChangeArrowheads="1"/>
            </p:cNvSpPr>
            <p:nvPr/>
          </p:nvSpPr>
          <p:spPr bwMode="auto">
            <a:xfrm>
              <a:off x="697838" y="1251148"/>
              <a:ext cx="1364816" cy="7255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lnSpc>
                  <a:spcPct val="125000"/>
                </a:lnSpc>
              </a:pPr>
              <a:r>
                <a:rPr lang="de-DE" sz="1200" b="1" dirty="0">
                  <a:cs typeface="Arial" panose="020B0604020202020204" pitchFamily="34" charset="0"/>
                </a:rPr>
                <a:t>Gründung</a:t>
              </a:r>
              <a:r>
                <a:rPr lang="de-DE" sz="1100" dirty="0">
                  <a:cs typeface="Arial" panose="020B0604020202020204" pitchFamily="34" charset="0"/>
                </a:rPr>
                <a:t> </a:t>
              </a:r>
              <a:br>
                <a:rPr lang="de-DE" sz="1100" dirty="0">
                  <a:cs typeface="Arial" panose="020B0604020202020204" pitchFamily="34" charset="0"/>
                </a:rPr>
              </a:br>
              <a:r>
                <a:rPr lang="de-DE" sz="1100" dirty="0">
                  <a:cs typeface="Arial" panose="020B0604020202020204" pitchFamily="34" charset="0"/>
                </a:rPr>
                <a:t>der Bergakademie</a:t>
              </a:r>
              <a:br>
                <a:rPr lang="de-DE" sz="1100" dirty="0">
                  <a:cs typeface="Arial" panose="020B0604020202020204" pitchFamily="34" charset="0"/>
                </a:rPr>
              </a:br>
              <a:r>
                <a:rPr lang="de-DE" sz="1100" dirty="0">
                  <a:cs typeface="Arial" panose="020B0604020202020204" pitchFamily="34" charset="0"/>
                </a:rPr>
                <a:t>21. Nov 1765</a:t>
              </a:r>
            </a:p>
          </p:txBody>
        </p:sp>
        <p:sp>
          <p:nvSpPr>
            <p:cNvPr id="148" name="Textfeld 147">
              <a:extLst>
                <a:ext uri="{FF2B5EF4-FFF2-40B4-BE49-F238E27FC236}">
                  <a16:creationId xmlns:a16="http://schemas.microsoft.com/office/drawing/2014/main" id="{25B2B7AB-C3A2-4F81-AE9C-A6A64A72ED49}"/>
                </a:ext>
              </a:extLst>
            </p:cNvPr>
            <p:cNvSpPr txBox="1"/>
            <p:nvPr/>
          </p:nvSpPr>
          <p:spPr>
            <a:xfrm>
              <a:off x="634030" y="4228423"/>
              <a:ext cx="697627" cy="369332"/>
            </a:xfrm>
            <a:prstGeom prst="rect">
              <a:avLst/>
            </a:prstGeom>
            <a:noFill/>
          </p:spPr>
          <p:txBody>
            <a:bodyPr wrap="none" rtlCol="0">
              <a:spAutoFit/>
            </a:bodyPr>
            <a:lstStyle/>
            <a:p>
              <a:r>
                <a:rPr lang="de-DE" b="1" dirty="0">
                  <a:solidFill>
                    <a:schemeClr val="accent5">
                      <a:lumMod val="50000"/>
                    </a:schemeClr>
                  </a:solidFill>
                  <a:latin typeface="Arial" panose="020B0604020202020204" pitchFamily="34" charset="0"/>
                  <a:cs typeface="Arial" panose="020B0604020202020204" pitchFamily="34" charset="0"/>
                </a:rPr>
                <a:t>1765</a:t>
              </a:r>
            </a:p>
          </p:txBody>
        </p:sp>
        <p:sp>
          <p:nvSpPr>
            <p:cNvPr id="150" name="Textfeld 149">
              <a:extLst>
                <a:ext uri="{FF2B5EF4-FFF2-40B4-BE49-F238E27FC236}">
                  <a16:creationId xmlns:a16="http://schemas.microsoft.com/office/drawing/2014/main" id="{70817CB0-7240-4F8F-8C03-E242C5D3C120}"/>
                </a:ext>
              </a:extLst>
            </p:cNvPr>
            <p:cNvSpPr txBox="1"/>
            <p:nvPr/>
          </p:nvSpPr>
          <p:spPr>
            <a:xfrm>
              <a:off x="3975234" y="4224625"/>
              <a:ext cx="697627" cy="369332"/>
            </a:xfrm>
            <a:prstGeom prst="rect">
              <a:avLst/>
            </a:prstGeom>
            <a:noFill/>
          </p:spPr>
          <p:txBody>
            <a:bodyPr wrap="none" rtlCol="0">
              <a:spAutoFit/>
            </a:bodyPr>
            <a:lstStyle/>
            <a:p>
              <a:r>
                <a:rPr lang="de-DE" b="1" dirty="0">
                  <a:solidFill>
                    <a:schemeClr val="accent5">
                      <a:lumMod val="50000"/>
                    </a:schemeClr>
                  </a:solidFill>
                  <a:latin typeface="Arial" panose="020B0604020202020204" pitchFamily="34" charset="0"/>
                  <a:cs typeface="Arial" panose="020B0604020202020204" pitchFamily="34" charset="0"/>
                </a:rPr>
                <a:t>1885</a:t>
              </a:r>
            </a:p>
          </p:txBody>
        </p:sp>
        <p:sp>
          <p:nvSpPr>
            <p:cNvPr id="151" name="Text Box 19">
              <a:extLst>
                <a:ext uri="{FF2B5EF4-FFF2-40B4-BE49-F238E27FC236}">
                  <a16:creationId xmlns:a16="http://schemas.microsoft.com/office/drawing/2014/main" id="{A48B27FE-25A9-4013-BDDD-F696F2C242FA}"/>
                </a:ext>
              </a:extLst>
            </p:cNvPr>
            <p:cNvSpPr txBox="1">
              <a:spLocks noChangeArrowheads="1"/>
            </p:cNvSpPr>
            <p:nvPr/>
          </p:nvSpPr>
          <p:spPr bwMode="auto">
            <a:xfrm>
              <a:off x="3974689" y="4993426"/>
              <a:ext cx="1410381" cy="6309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r>
                <a:rPr lang="de-DE" sz="1200" b="1" dirty="0">
                  <a:solidFill>
                    <a:srgbClr val="333333"/>
                  </a:solidFill>
                  <a:cs typeface="Arial" panose="020B0604020202020204" pitchFamily="34" charset="0"/>
                </a:rPr>
                <a:t>Erste Studentin Mary Hegeler </a:t>
              </a:r>
              <a:br>
                <a:rPr lang="de-DE" sz="1200" b="1" dirty="0">
                  <a:solidFill>
                    <a:srgbClr val="333333"/>
                  </a:solidFill>
                  <a:cs typeface="Arial" panose="020B0604020202020204" pitchFamily="34" charset="0"/>
                </a:rPr>
              </a:br>
              <a:r>
                <a:rPr lang="de-DE" sz="1100" dirty="0">
                  <a:solidFill>
                    <a:srgbClr val="333333"/>
                  </a:solidFill>
                  <a:cs typeface="Arial" panose="020B0604020202020204" pitchFamily="34" charset="0"/>
                </a:rPr>
                <a:t>immatrikuliert</a:t>
              </a:r>
            </a:p>
          </p:txBody>
        </p:sp>
        <p:cxnSp>
          <p:nvCxnSpPr>
            <p:cNvPr id="153" name="Gerade Verbindung mit Pfeil 152">
              <a:extLst>
                <a:ext uri="{FF2B5EF4-FFF2-40B4-BE49-F238E27FC236}">
                  <a16:creationId xmlns:a16="http://schemas.microsoft.com/office/drawing/2014/main" id="{4BA3C760-0061-491D-B45B-C6035AD48850}"/>
                </a:ext>
              </a:extLst>
            </p:cNvPr>
            <p:cNvCxnSpPr>
              <a:cxnSpLocks/>
            </p:cNvCxnSpPr>
            <p:nvPr/>
          </p:nvCxnSpPr>
          <p:spPr>
            <a:xfrm flipV="1">
              <a:off x="3979949" y="4647866"/>
              <a:ext cx="0" cy="943267"/>
            </a:xfrm>
            <a:prstGeom prst="straightConnector1">
              <a:avLst/>
            </a:prstGeom>
            <a:ln w="19050">
              <a:solidFill>
                <a:schemeClr val="accent5">
                  <a:lumMod val="50000"/>
                </a:schemeClr>
              </a:solidFill>
              <a:prstDash val="dash"/>
              <a:headEnd type="none"/>
              <a:tailEnd type="diamond"/>
            </a:ln>
          </p:spPr>
          <p:style>
            <a:lnRef idx="1">
              <a:schemeClr val="accent1"/>
            </a:lnRef>
            <a:fillRef idx="0">
              <a:schemeClr val="accent1"/>
            </a:fillRef>
            <a:effectRef idx="0">
              <a:schemeClr val="accent1"/>
            </a:effectRef>
            <a:fontRef idx="minor">
              <a:schemeClr val="tx1"/>
            </a:fontRef>
          </p:style>
        </p:cxnSp>
        <p:sp>
          <p:nvSpPr>
            <p:cNvPr id="154" name="Textfeld 153">
              <a:extLst>
                <a:ext uri="{FF2B5EF4-FFF2-40B4-BE49-F238E27FC236}">
                  <a16:creationId xmlns:a16="http://schemas.microsoft.com/office/drawing/2014/main" id="{7AFEAA6A-1880-4770-9FF8-FFFAD8CB76A4}"/>
                </a:ext>
              </a:extLst>
            </p:cNvPr>
            <p:cNvSpPr txBox="1"/>
            <p:nvPr/>
          </p:nvSpPr>
          <p:spPr>
            <a:xfrm>
              <a:off x="10688793" y="4234211"/>
              <a:ext cx="697627" cy="369332"/>
            </a:xfrm>
            <a:prstGeom prst="rect">
              <a:avLst/>
            </a:prstGeom>
            <a:noFill/>
          </p:spPr>
          <p:txBody>
            <a:bodyPr wrap="none" rtlCol="0">
              <a:spAutoFit/>
            </a:bodyPr>
            <a:lstStyle/>
            <a:p>
              <a:r>
                <a:rPr lang="de-DE" b="1" dirty="0">
                  <a:solidFill>
                    <a:schemeClr val="accent5">
                      <a:lumMod val="50000"/>
                    </a:schemeClr>
                  </a:solidFill>
                  <a:latin typeface="Arial" panose="020B0604020202020204" pitchFamily="34" charset="0"/>
                  <a:cs typeface="Arial" panose="020B0604020202020204" pitchFamily="34" charset="0"/>
                </a:rPr>
                <a:t>2023</a:t>
              </a:r>
            </a:p>
          </p:txBody>
        </p:sp>
        <p:sp>
          <p:nvSpPr>
            <p:cNvPr id="155" name="Textfeld 154">
              <a:extLst>
                <a:ext uri="{FF2B5EF4-FFF2-40B4-BE49-F238E27FC236}">
                  <a16:creationId xmlns:a16="http://schemas.microsoft.com/office/drawing/2014/main" id="{DE46966D-9661-47DF-8638-C47603E89D24}"/>
                </a:ext>
              </a:extLst>
            </p:cNvPr>
            <p:cNvSpPr txBox="1"/>
            <p:nvPr/>
          </p:nvSpPr>
          <p:spPr>
            <a:xfrm>
              <a:off x="10697671" y="1298479"/>
              <a:ext cx="1614083" cy="430887"/>
            </a:xfrm>
            <a:prstGeom prst="rect">
              <a:avLst/>
            </a:prstGeom>
            <a:noFill/>
          </p:spPr>
          <p:txBody>
            <a:bodyPr wrap="square" rtlCol="0">
              <a:spAutoFit/>
            </a:bodyPr>
            <a:lstStyle/>
            <a:p>
              <a:r>
                <a:rPr lang="de-DE" sz="1100" b="1" dirty="0">
                  <a:solidFill>
                    <a:srgbClr val="000000"/>
                  </a:solidFill>
                  <a:latin typeface="Arial" panose="020B0604020202020204" pitchFamily="34" charset="0"/>
                  <a:cs typeface="Arial" panose="020B0604020202020204" pitchFamily="34" charset="0"/>
                </a:rPr>
                <a:t>Neue Bibliothek </a:t>
              </a:r>
              <a:br>
                <a:rPr lang="de-DE" sz="1100" b="1" dirty="0">
                  <a:solidFill>
                    <a:srgbClr val="000000"/>
                  </a:solidFill>
                  <a:latin typeface="Arial" panose="020B0604020202020204" pitchFamily="34" charset="0"/>
                  <a:cs typeface="Arial" panose="020B0604020202020204" pitchFamily="34" charset="0"/>
                </a:rPr>
              </a:br>
              <a:r>
                <a:rPr lang="de-DE" sz="1100" b="1" dirty="0">
                  <a:solidFill>
                    <a:srgbClr val="000000"/>
                  </a:solidFill>
                  <a:latin typeface="Arial" panose="020B0604020202020204" pitchFamily="34" charset="0"/>
                  <a:cs typeface="Arial" panose="020B0604020202020204" pitchFamily="34" charset="0"/>
                </a:rPr>
                <a:t>und Hörsaalzentrum</a:t>
              </a:r>
            </a:p>
          </p:txBody>
        </p:sp>
        <p:sp>
          <p:nvSpPr>
            <p:cNvPr id="160" name="Textfeld 159">
              <a:extLst>
                <a:ext uri="{FF2B5EF4-FFF2-40B4-BE49-F238E27FC236}">
                  <a16:creationId xmlns:a16="http://schemas.microsoft.com/office/drawing/2014/main" id="{4135B3C1-DF21-4D05-A61B-1D2D5C739876}"/>
                </a:ext>
              </a:extLst>
            </p:cNvPr>
            <p:cNvSpPr txBox="1"/>
            <p:nvPr/>
          </p:nvSpPr>
          <p:spPr>
            <a:xfrm>
              <a:off x="2405372" y="4226823"/>
              <a:ext cx="1287532" cy="369332"/>
            </a:xfrm>
            <a:prstGeom prst="rect">
              <a:avLst/>
            </a:prstGeom>
            <a:noFill/>
          </p:spPr>
          <p:txBody>
            <a:bodyPr wrap="none" rtlCol="0">
              <a:spAutoFit/>
            </a:bodyPr>
            <a:lstStyle/>
            <a:p>
              <a:r>
                <a:rPr lang="de-DE" b="1" dirty="0">
                  <a:solidFill>
                    <a:schemeClr val="accent5">
                      <a:lumMod val="50000"/>
                    </a:schemeClr>
                  </a:solidFill>
                  <a:latin typeface="Arial" panose="020B0604020202020204" pitchFamily="34" charset="0"/>
                  <a:cs typeface="Arial" panose="020B0604020202020204" pitchFamily="34" charset="0"/>
                </a:rPr>
                <a:t>1851-1872</a:t>
              </a:r>
            </a:p>
          </p:txBody>
        </p:sp>
        <p:sp>
          <p:nvSpPr>
            <p:cNvPr id="161" name="Text Box 15">
              <a:extLst>
                <a:ext uri="{FF2B5EF4-FFF2-40B4-BE49-F238E27FC236}">
                  <a16:creationId xmlns:a16="http://schemas.microsoft.com/office/drawing/2014/main" id="{F657CC85-3AED-402D-ADC6-DC5F697E4B7F}"/>
                </a:ext>
              </a:extLst>
            </p:cNvPr>
            <p:cNvSpPr txBox="1">
              <a:spLocks noChangeArrowheads="1"/>
            </p:cNvSpPr>
            <p:nvPr/>
          </p:nvSpPr>
          <p:spPr bwMode="auto">
            <a:xfrm>
              <a:off x="2448893" y="1232259"/>
              <a:ext cx="1803943" cy="10233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lnSpc>
                  <a:spcPct val="125000"/>
                </a:lnSpc>
              </a:pPr>
              <a:r>
                <a:rPr lang="de-DE" sz="1200" b="1" dirty="0">
                  <a:solidFill>
                    <a:srgbClr val="333333"/>
                  </a:solidFill>
                  <a:cs typeface="Arial" panose="020B0604020202020204" pitchFamily="34" charset="0"/>
                </a:rPr>
                <a:t>Karzer</a:t>
              </a:r>
            </a:p>
            <a:p>
              <a:pPr eaLnBrk="1" hangingPunct="1">
                <a:lnSpc>
                  <a:spcPct val="125000"/>
                </a:lnSpc>
              </a:pPr>
              <a:r>
                <a:rPr lang="de-DE" sz="1100" b="0" i="0" dirty="0">
                  <a:effectLst/>
                  <a:latin typeface="Arial" panose="020B0604020202020204" pitchFamily="34" charset="0"/>
                </a:rPr>
                <a:t>einzige erhaltene </a:t>
              </a:r>
            </a:p>
            <a:p>
              <a:pPr eaLnBrk="1" hangingPunct="1">
                <a:lnSpc>
                  <a:spcPct val="125000"/>
                </a:lnSpc>
              </a:pPr>
              <a:r>
                <a:rPr lang="de-DE" sz="1100" i="0" dirty="0">
                  <a:effectLst/>
                  <a:latin typeface="Arial" panose="020B0604020202020204" pitchFamily="34" charset="0"/>
                </a:rPr>
                <a:t>Karzer a</a:t>
              </a:r>
              <a:r>
                <a:rPr lang="de-DE" sz="1100" b="0" i="0" dirty="0">
                  <a:effectLst/>
                  <a:latin typeface="Arial" panose="020B0604020202020204" pitchFamily="34" charset="0"/>
                </a:rPr>
                <a:t>n einer dt. TH</a:t>
              </a:r>
              <a:endParaRPr lang="de-DE" sz="1100" dirty="0"/>
            </a:p>
            <a:p>
              <a:pPr eaLnBrk="1" hangingPunct="1">
                <a:spcBef>
                  <a:spcPct val="50000"/>
                </a:spcBef>
              </a:pPr>
              <a:endParaRPr lang="de-DE" sz="1200" b="1" dirty="0">
                <a:solidFill>
                  <a:srgbClr val="333333"/>
                </a:solidFill>
                <a:cs typeface="Arial" panose="020B0604020202020204" pitchFamily="34" charset="0"/>
              </a:endParaRPr>
            </a:p>
          </p:txBody>
        </p:sp>
        <p:sp>
          <p:nvSpPr>
            <p:cNvPr id="26" name="Textfeld 25">
              <a:extLst>
                <a:ext uri="{FF2B5EF4-FFF2-40B4-BE49-F238E27FC236}">
                  <a16:creationId xmlns:a16="http://schemas.microsoft.com/office/drawing/2014/main" id="{7CD16BC1-6044-4C84-B9FF-AA45B42D5444}"/>
                </a:ext>
              </a:extLst>
            </p:cNvPr>
            <p:cNvSpPr txBox="1"/>
            <p:nvPr/>
          </p:nvSpPr>
          <p:spPr>
            <a:xfrm>
              <a:off x="1634559" y="4235452"/>
              <a:ext cx="697627" cy="369332"/>
            </a:xfrm>
            <a:prstGeom prst="rect">
              <a:avLst/>
            </a:prstGeom>
            <a:noFill/>
          </p:spPr>
          <p:txBody>
            <a:bodyPr wrap="none" rtlCol="0">
              <a:spAutoFit/>
            </a:bodyPr>
            <a:lstStyle/>
            <a:p>
              <a:r>
                <a:rPr lang="de-DE" b="1" dirty="0">
                  <a:solidFill>
                    <a:schemeClr val="accent5">
                      <a:lumMod val="50000"/>
                    </a:schemeClr>
                  </a:solidFill>
                  <a:latin typeface="Arial" panose="020B0604020202020204" pitchFamily="34" charset="0"/>
                  <a:cs typeface="Arial" panose="020B0604020202020204" pitchFamily="34" charset="0"/>
                </a:rPr>
                <a:t>1796</a:t>
              </a:r>
            </a:p>
          </p:txBody>
        </p:sp>
        <p:sp>
          <p:nvSpPr>
            <p:cNvPr id="27" name="Text Box 20">
              <a:extLst>
                <a:ext uri="{FF2B5EF4-FFF2-40B4-BE49-F238E27FC236}">
                  <a16:creationId xmlns:a16="http://schemas.microsoft.com/office/drawing/2014/main" id="{9719C19C-1BEA-411D-8A33-47FF4C48E2F7}"/>
                </a:ext>
              </a:extLst>
            </p:cNvPr>
            <p:cNvSpPr txBox="1">
              <a:spLocks noChangeArrowheads="1"/>
            </p:cNvSpPr>
            <p:nvPr/>
          </p:nvSpPr>
          <p:spPr bwMode="auto">
            <a:xfrm>
              <a:off x="1624434" y="4972988"/>
              <a:ext cx="2068470" cy="513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lnSpc>
                  <a:spcPct val="125000"/>
                </a:lnSpc>
              </a:pPr>
              <a:r>
                <a:rPr lang="de-DE" sz="1200" b="1" dirty="0">
                  <a:solidFill>
                    <a:srgbClr val="333333"/>
                  </a:solidFill>
                  <a:cs typeface="Arial" panose="020B0604020202020204" pitchFamily="34" charset="0"/>
                </a:rPr>
                <a:t>Erstes HS-Laboratorium </a:t>
              </a:r>
              <a:br>
                <a:rPr lang="de-DE" sz="1200" b="1" dirty="0">
                  <a:solidFill>
                    <a:srgbClr val="333333"/>
                  </a:solidFill>
                  <a:cs typeface="Arial" panose="020B0604020202020204" pitchFamily="34" charset="0"/>
                </a:rPr>
              </a:br>
              <a:r>
                <a:rPr lang="de-DE" sz="1100" dirty="0">
                  <a:solidFill>
                    <a:srgbClr val="333333"/>
                  </a:solidFill>
                  <a:cs typeface="Arial" panose="020B0604020202020204" pitchFamily="34" charset="0"/>
                </a:rPr>
                <a:t>durch Prof. Lampadius</a:t>
              </a:r>
            </a:p>
          </p:txBody>
        </p:sp>
        <p:cxnSp>
          <p:nvCxnSpPr>
            <p:cNvPr id="28" name="Gerade Verbindung mit Pfeil 27">
              <a:extLst>
                <a:ext uri="{FF2B5EF4-FFF2-40B4-BE49-F238E27FC236}">
                  <a16:creationId xmlns:a16="http://schemas.microsoft.com/office/drawing/2014/main" id="{EF442899-90A3-4F6A-8C3B-3F8CD3E0FF01}"/>
                </a:ext>
              </a:extLst>
            </p:cNvPr>
            <p:cNvCxnSpPr>
              <a:cxnSpLocks/>
            </p:cNvCxnSpPr>
            <p:nvPr/>
          </p:nvCxnSpPr>
          <p:spPr>
            <a:xfrm flipV="1">
              <a:off x="1621712" y="4626898"/>
              <a:ext cx="0" cy="936625"/>
            </a:xfrm>
            <a:prstGeom prst="straightConnector1">
              <a:avLst/>
            </a:prstGeom>
            <a:ln w="19050">
              <a:solidFill>
                <a:schemeClr val="accent5">
                  <a:lumMod val="50000"/>
                </a:schemeClr>
              </a:solidFill>
              <a:prstDash val="dash"/>
              <a:headEnd type="none"/>
              <a:tailEnd type="diamond"/>
            </a:ln>
          </p:spPr>
          <p:style>
            <a:lnRef idx="1">
              <a:schemeClr val="accent1"/>
            </a:lnRef>
            <a:fillRef idx="0">
              <a:schemeClr val="accent1"/>
            </a:fillRef>
            <a:effectRef idx="0">
              <a:schemeClr val="accent1"/>
            </a:effectRef>
            <a:fontRef idx="minor">
              <a:schemeClr val="tx1"/>
            </a:fontRef>
          </p:style>
        </p:cxnSp>
        <p:cxnSp>
          <p:nvCxnSpPr>
            <p:cNvPr id="29" name="Gerade Verbindung mit Pfeil 28">
              <a:extLst>
                <a:ext uri="{FF2B5EF4-FFF2-40B4-BE49-F238E27FC236}">
                  <a16:creationId xmlns:a16="http://schemas.microsoft.com/office/drawing/2014/main" id="{9F361F9C-40C5-4BDE-9914-EE613CEE4042}"/>
                </a:ext>
              </a:extLst>
            </p:cNvPr>
            <p:cNvCxnSpPr>
              <a:cxnSpLocks/>
            </p:cNvCxnSpPr>
            <p:nvPr/>
          </p:nvCxnSpPr>
          <p:spPr>
            <a:xfrm>
              <a:off x="2427413" y="1296794"/>
              <a:ext cx="0" cy="936000"/>
            </a:xfrm>
            <a:prstGeom prst="straightConnector1">
              <a:avLst/>
            </a:prstGeom>
            <a:ln w="15875" cap="sq">
              <a:solidFill>
                <a:schemeClr val="accent5">
                  <a:lumMod val="50000"/>
                </a:schemeClr>
              </a:solidFill>
              <a:prstDash val="dash"/>
              <a:headEnd type="none"/>
              <a:tailEnd type="diamond"/>
            </a:ln>
          </p:spPr>
          <p:style>
            <a:lnRef idx="1">
              <a:schemeClr val="accent1"/>
            </a:lnRef>
            <a:fillRef idx="0">
              <a:schemeClr val="accent1"/>
            </a:fillRef>
            <a:effectRef idx="0">
              <a:schemeClr val="accent1"/>
            </a:effectRef>
            <a:fontRef idx="minor">
              <a:schemeClr val="tx1"/>
            </a:fontRef>
          </p:style>
        </p:cxnSp>
        <p:sp>
          <p:nvSpPr>
            <p:cNvPr id="4" name="Textfeld 3">
              <a:extLst>
                <a:ext uri="{FF2B5EF4-FFF2-40B4-BE49-F238E27FC236}">
                  <a16:creationId xmlns:a16="http://schemas.microsoft.com/office/drawing/2014/main" id="{2E2B8D40-AE2E-415B-80F3-4C792C5DFE5C}"/>
                </a:ext>
              </a:extLst>
            </p:cNvPr>
            <p:cNvSpPr txBox="1"/>
            <p:nvPr/>
          </p:nvSpPr>
          <p:spPr>
            <a:xfrm>
              <a:off x="3155984" y="3751284"/>
              <a:ext cx="914400" cy="914400"/>
            </a:xfrm>
            <a:prstGeom prst="rect">
              <a:avLst/>
            </a:prstGeom>
          </p:spPr>
          <p:txBody>
            <a:bodyPr wrap="none" lIns="0" rIns="0" rtlCol="0" anchor="t">
              <a:normAutofit/>
            </a:bodyPr>
            <a:lstStyle/>
            <a:p>
              <a:pPr algn="l"/>
              <a:endParaRPr lang="de-DE" sz="2000" b="1" i="0" dirty="0">
                <a:solidFill>
                  <a:srgbClr val="004A7D"/>
                </a:solidFill>
                <a:latin typeface="Spartan ExtraBold" pitchFamily="2" charset="77"/>
              </a:endParaRPr>
            </a:p>
          </p:txBody>
        </p:sp>
        <p:sp>
          <p:nvSpPr>
            <p:cNvPr id="35" name="Textfeld 34">
              <a:extLst>
                <a:ext uri="{FF2B5EF4-FFF2-40B4-BE49-F238E27FC236}">
                  <a16:creationId xmlns:a16="http://schemas.microsoft.com/office/drawing/2014/main" id="{B17FDF06-D1D6-4084-B634-1286A4D8381E}"/>
                </a:ext>
              </a:extLst>
            </p:cNvPr>
            <p:cNvSpPr txBox="1"/>
            <p:nvPr/>
          </p:nvSpPr>
          <p:spPr>
            <a:xfrm>
              <a:off x="4942365" y="4221826"/>
              <a:ext cx="697627" cy="369332"/>
            </a:xfrm>
            <a:prstGeom prst="rect">
              <a:avLst/>
            </a:prstGeom>
            <a:noFill/>
          </p:spPr>
          <p:txBody>
            <a:bodyPr wrap="none" rtlCol="0">
              <a:spAutoFit/>
            </a:bodyPr>
            <a:lstStyle/>
            <a:p>
              <a:r>
                <a:rPr lang="de-DE" b="1" dirty="0">
                  <a:solidFill>
                    <a:srgbClr val="00497F"/>
                  </a:solidFill>
                  <a:latin typeface="Arial" panose="020B0604020202020204" pitchFamily="34" charset="0"/>
                  <a:cs typeface="Arial" panose="020B0604020202020204" pitchFamily="34" charset="0"/>
                </a:rPr>
                <a:t>1920</a:t>
              </a:r>
            </a:p>
          </p:txBody>
        </p:sp>
        <p:sp>
          <p:nvSpPr>
            <p:cNvPr id="36" name="Text Box 15">
              <a:extLst>
                <a:ext uri="{FF2B5EF4-FFF2-40B4-BE49-F238E27FC236}">
                  <a16:creationId xmlns:a16="http://schemas.microsoft.com/office/drawing/2014/main" id="{4EE9405C-1085-4BBA-86D0-B140DED86D66}"/>
                </a:ext>
              </a:extLst>
            </p:cNvPr>
            <p:cNvSpPr txBox="1">
              <a:spLocks noChangeArrowheads="1"/>
            </p:cNvSpPr>
            <p:nvPr/>
          </p:nvSpPr>
          <p:spPr bwMode="auto">
            <a:xfrm>
              <a:off x="4974501" y="1289966"/>
              <a:ext cx="151169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r>
                <a:rPr lang="de-DE" sz="1200" b="1" dirty="0">
                  <a:solidFill>
                    <a:srgbClr val="333333"/>
                  </a:solidFill>
                  <a:cs typeface="Arial" panose="020B0604020202020204" pitchFamily="34" charset="0"/>
                </a:rPr>
                <a:t>Eigenständiges </a:t>
              </a:r>
              <a:br>
                <a:rPr lang="de-DE" sz="1200" b="1" dirty="0">
                  <a:solidFill>
                    <a:srgbClr val="333333"/>
                  </a:solidFill>
                  <a:cs typeface="Arial" panose="020B0604020202020204" pitchFamily="34" charset="0"/>
                </a:rPr>
              </a:br>
              <a:r>
                <a:rPr lang="de-DE" sz="1200" b="1" dirty="0">
                  <a:solidFill>
                    <a:srgbClr val="333333"/>
                  </a:solidFill>
                  <a:cs typeface="Arial" panose="020B0604020202020204" pitchFamily="34" charset="0"/>
                </a:rPr>
                <a:t>Promotionsrecht</a:t>
              </a:r>
            </a:p>
          </p:txBody>
        </p:sp>
        <p:cxnSp>
          <p:nvCxnSpPr>
            <p:cNvPr id="37" name="Gerade Verbindung mit Pfeil 36">
              <a:extLst>
                <a:ext uri="{FF2B5EF4-FFF2-40B4-BE49-F238E27FC236}">
                  <a16:creationId xmlns:a16="http://schemas.microsoft.com/office/drawing/2014/main" id="{F71D78E6-7B66-45E7-BB6A-4B4EC9EC944B}"/>
                </a:ext>
              </a:extLst>
            </p:cNvPr>
            <p:cNvCxnSpPr>
              <a:cxnSpLocks/>
            </p:cNvCxnSpPr>
            <p:nvPr/>
          </p:nvCxnSpPr>
          <p:spPr>
            <a:xfrm>
              <a:off x="4983870" y="1291609"/>
              <a:ext cx="0" cy="936000"/>
            </a:xfrm>
            <a:prstGeom prst="straightConnector1">
              <a:avLst/>
            </a:prstGeom>
            <a:ln w="15875" cap="sq">
              <a:solidFill>
                <a:schemeClr val="accent5">
                  <a:lumMod val="50000"/>
                </a:schemeClr>
              </a:solidFill>
              <a:prstDash val="dash"/>
              <a:headEnd type="none"/>
              <a:tailEnd type="diamond"/>
            </a:ln>
          </p:spPr>
          <p:style>
            <a:lnRef idx="1">
              <a:schemeClr val="accent1"/>
            </a:lnRef>
            <a:fillRef idx="0">
              <a:schemeClr val="accent1"/>
            </a:fillRef>
            <a:effectRef idx="0">
              <a:schemeClr val="accent1"/>
            </a:effectRef>
            <a:fontRef idx="minor">
              <a:schemeClr val="tx1"/>
            </a:fontRef>
          </p:style>
        </p:cxnSp>
        <p:sp>
          <p:nvSpPr>
            <p:cNvPr id="41" name="Text Box 28">
              <a:extLst>
                <a:ext uri="{FF2B5EF4-FFF2-40B4-BE49-F238E27FC236}">
                  <a16:creationId xmlns:a16="http://schemas.microsoft.com/office/drawing/2014/main" id="{96CA67DB-4724-4972-93BE-70D9D3B478ED}"/>
                </a:ext>
              </a:extLst>
            </p:cNvPr>
            <p:cNvSpPr txBox="1">
              <a:spLocks noChangeArrowheads="1"/>
            </p:cNvSpPr>
            <p:nvPr/>
          </p:nvSpPr>
          <p:spPr bwMode="auto">
            <a:xfrm>
              <a:off x="6965574" y="1283676"/>
              <a:ext cx="1403839"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r>
                <a:rPr lang="de-DE" sz="1200" b="1" dirty="0">
                  <a:solidFill>
                    <a:srgbClr val="333333"/>
                  </a:solidFill>
                  <a:cs typeface="Arial" panose="020B0604020202020204" pitchFamily="34" charset="0"/>
                </a:rPr>
                <a:t>Gründung der </a:t>
              </a:r>
              <a:br>
                <a:rPr lang="de-DE" sz="1200" b="1" dirty="0">
                  <a:solidFill>
                    <a:srgbClr val="333333"/>
                  </a:solidFill>
                  <a:cs typeface="Arial" panose="020B0604020202020204" pitchFamily="34" charset="0"/>
                </a:rPr>
              </a:br>
              <a:r>
                <a:rPr lang="de-DE" sz="1200" b="1" dirty="0">
                  <a:solidFill>
                    <a:srgbClr val="333333"/>
                  </a:solidFill>
                  <a:cs typeface="Arial" panose="020B0604020202020204" pitchFamily="34" charset="0"/>
                </a:rPr>
                <a:t>Dr. Erich Krüger</a:t>
              </a:r>
              <a:br>
                <a:rPr lang="de-DE" sz="1200" b="1" dirty="0">
                  <a:solidFill>
                    <a:srgbClr val="333333"/>
                  </a:solidFill>
                  <a:cs typeface="Arial" panose="020B0604020202020204" pitchFamily="34" charset="0"/>
                </a:rPr>
              </a:br>
              <a:r>
                <a:rPr lang="de-DE" sz="1200" b="1" dirty="0">
                  <a:solidFill>
                    <a:srgbClr val="333333"/>
                  </a:solidFill>
                  <a:cs typeface="Arial" panose="020B0604020202020204" pitchFamily="34" charset="0"/>
                </a:rPr>
                <a:t>-Stiftung</a:t>
              </a:r>
            </a:p>
          </p:txBody>
        </p:sp>
        <p:sp>
          <p:nvSpPr>
            <p:cNvPr id="42" name="Textfeld 41">
              <a:extLst>
                <a:ext uri="{FF2B5EF4-FFF2-40B4-BE49-F238E27FC236}">
                  <a16:creationId xmlns:a16="http://schemas.microsoft.com/office/drawing/2014/main" id="{6B1880CB-B872-4A1B-8A75-E549589D1854}"/>
                </a:ext>
              </a:extLst>
            </p:cNvPr>
            <p:cNvSpPr txBox="1"/>
            <p:nvPr/>
          </p:nvSpPr>
          <p:spPr>
            <a:xfrm>
              <a:off x="6965574" y="4235723"/>
              <a:ext cx="782040" cy="369332"/>
            </a:xfrm>
            <a:prstGeom prst="rect">
              <a:avLst/>
            </a:prstGeom>
            <a:noFill/>
          </p:spPr>
          <p:txBody>
            <a:bodyPr wrap="square" rtlCol="0">
              <a:spAutoFit/>
            </a:bodyPr>
            <a:lstStyle/>
            <a:p>
              <a:r>
                <a:rPr lang="de-DE" b="1" dirty="0">
                  <a:solidFill>
                    <a:srgbClr val="00497F"/>
                  </a:solidFill>
                  <a:latin typeface="Arial" panose="020B0604020202020204" pitchFamily="34" charset="0"/>
                  <a:cs typeface="Arial" panose="020B0604020202020204" pitchFamily="34" charset="0"/>
                </a:rPr>
                <a:t>2006</a:t>
              </a:r>
            </a:p>
          </p:txBody>
        </p:sp>
        <p:cxnSp>
          <p:nvCxnSpPr>
            <p:cNvPr id="43" name="Gerade Verbindung mit Pfeil 42">
              <a:extLst>
                <a:ext uri="{FF2B5EF4-FFF2-40B4-BE49-F238E27FC236}">
                  <a16:creationId xmlns:a16="http://schemas.microsoft.com/office/drawing/2014/main" id="{7B116ED9-79D8-4C0F-98D4-B12A61298113}"/>
                </a:ext>
              </a:extLst>
            </p:cNvPr>
            <p:cNvCxnSpPr>
              <a:cxnSpLocks/>
            </p:cNvCxnSpPr>
            <p:nvPr/>
          </p:nvCxnSpPr>
          <p:spPr>
            <a:xfrm flipV="1">
              <a:off x="6008671" y="4653697"/>
              <a:ext cx="0" cy="946121"/>
            </a:xfrm>
            <a:prstGeom prst="straightConnector1">
              <a:avLst/>
            </a:prstGeom>
            <a:ln w="19050">
              <a:solidFill>
                <a:schemeClr val="accent5">
                  <a:lumMod val="50000"/>
                </a:schemeClr>
              </a:solidFill>
              <a:prstDash val="dash"/>
              <a:headEnd type="none"/>
              <a:tailEnd type="diamond"/>
            </a:ln>
          </p:spPr>
          <p:style>
            <a:lnRef idx="1">
              <a:schemeClr val="accent1"/>
            </a:lnRef>
            <a:fillRef idx="0">
              <a:schemeClr val="accent1"/>
            </a:fillRef>
            <a:effectRef idx="0">
              <a:schemeClr val="accent1"/>
            </a:effectRef>
            <a:fontRef idx="minor">
              <a:schemeClr val="tx1"/>
            </a:fontRef>
          </p:style>
        </p:cxnSp>
        <p:sp>
          <p:nvSpPr>
            <p:cNvPr id="44" name="Textfeld 43">
              <a:extLst>
                <a:ext uri="{FF2B5EF4-FFF2-40B4-BE49-F238E27FC236}">
                  <a16:creationId xmlns:a16="http://schemas.microsoft.com/office/drawing/2014/main" id="{BDF1F5B4-5FB6-4241-9D11-922FE33730C7}"/>
                </a:ext>
              </a:extLst>
            </p:cNvPr>
            <p:cNvSpPr txBox="1"/>
            <p:nvPr/>
          </p:nvSpPr>
          <p:spPr>
            <a:xfrm>
              <a:off x="5990818" y="4220060"/>
              <a:ext cx="697627" cy="369332"/>
            </a:xfrm>
            <a:prstGeom prst="rect">
              <a:avLst/>
            </a:prstGeom>
            <a:noFill/>
          </p:spPr>
          <p:txBody>
            <a:bodyPr wrap="none" rtlCol="0">
              <a:spAutoFit/>
            </a:bodyPr>
            <a:lstStyle/>
            <a:p>
              <a:r>
                <a:rPr lang="de-DE" b="1" dirty="0">
                  <a:solidFill>
                    <a:srgbClr val="00497F"/>
                  </a:solidFill>
                  <a:latin typeface="Arial" panose="020B0604020202020204" pitchFamily="34" charset="0"/>
                  <a:cs typeface="Arial" panose="020B0604020202020204" pitchFamily="34" charset="0"/>
                </a:rPr>
                <a:t>1993</a:t>
              </a:r>
            </a:p>
          </p:txBody>
        </p:sp>
        <p:sp>
          <p:nvSpPr>
            <p:cNvPr id="45" name="Rechteck 44">
              <a:extLst>
                <a:ext uri="{FF2B5EF4-FFF2-40B4-BE49-F238E27FC236}">
                  <a16:creationId xmlns:a16="http://schemas.microsoft.com/office/drawing/2014/main" id="{9D2F310A-EBD8-4F88-9478-334A9932BC6F}"/>
                </a:ext>
              </a:extLst>
            </p:cNvPr>
            <p:cNvSpPr/>
            <p:nvPr/>
          </p:nvSpPr>
          <p:spPr>
            <a:xfrm>
              <a:off x="6015980" y="4992804"/>
              <a:ext cx="2104083" cy="461665"/>
            </a:xfrm>
            <a:prstGeom prst="rect">
              <a:avLst/>
            </a:prstGeom>
          </p:spPr>
          <p:txBody>
            <a:bodyPr wrap="square">
              <a:spAutoFit/>
            </a:bodyPr>
            <a:lstStyle/>
            <a:p>
              <a:pPr>
                <a:spcBef>
                  <a:spcPct val="50000"/>
                </a:spcBef>
              </a:pPr>
              <a:r>
                <a:rPr lang="de-DE" sz="1200" b="1" dirty="0">
                  <a:solidFill>
                    <a:srgbClr val="333333"/>
                  </a:solidFill>
                  <a:latin typeface="Arial" panose="020B0604020202020204" pitchFamily="34" charset="0"/>
                  <a:cs typeface="Arial" panose="020B0604020202020204" pitchFamily="34" charset="0"/>
                </a:rPr>
                <a:t>Recht zur Bezeichnung </a:t>
              </a:r>
              <a:br>
                <a:rPr lang="de-DE" sz="1200" b="1" dirty="0">
                  <a:solidFill>
                    <a:srgbClr val="333333"/>
                  </a:solidFill>
                  <a:latin typeface="Arial" panose="020B0604020202020204" pitchFamily="34" charset="0"/>
                  <a:cs typeface="Arial" panose="020B0604020202020204" pitchFamily="34" charset="0"/>
                </a:rPr>
              </a:br>
              <a:r>
                <a:rPr lang="de-DE" sz="1200" b="1" dirty="0">
                  <a:solidFill>
                    <a:srgbClr val="333333"/>
                  </a:solidFill>
                  <a:latin typeface="Arial" panose="020B0604020202020204" pitchFamily="34" charset="0"/>
                  <a:cs typeface="Arial" panose="020B0604020202020204" pitchFamily="34" charset="0"/>
                </a:rPr>
                <a:t>„Technische Universität</a:t>
              </a:r>
              <a:r>
                <a:rPr lang="ja-JP" altLang="de-DE" sz="1200" b="1" dirty="0">
                  <a:solidFill>
                    <a:srgbClr val="333333"/>
                  </a:solidFill>
                  <a:latin typeface="Arial" panose="020B0604020202020204" pitchFamily="34" charset="0"/>
                  <a:cs typeface="Arial" panose="020B0604020202020204" pitchFamily="34" charset="0"/>
                </a:rPr>
                <a:t>“</a:t>
              </a:r>
              <a:endParaRPr lang="de-DE" sz="1200" b="1" dirty="0">
                <a:solidFill>
                  <a:srgbClr val="333333"/>
                </a:solidFill>
                <a:latin typeface="Arial" panose="020B0604020202020204" pitchFamily="34" charset="0"/>
                <a:cs typeface="Arial" panose="020B0604020202020204" pitchFamily="34" charset="0"/>
              </a:endParaRPr>
            </a:p>
          </p:txBody>
        </p:sp>
        <p:cxnSp>
          <p:nvCxnSpPr>
            <p:cNvPr id="46" name="Gerade Verbindung mit Pfeil 45">
              <a:extLst>
                <a:ext uri="{FF2B5EF4-FFF2-40B4-BE49-F238E27FC236}">
                  <a16:creationId xmlns:a16="http://schemas.microsoft.com/office/drawing/2014/main" id="{B76832C6-AC52-4469-9DE9-5C4D998F667A}"/>
                </a:ext>
              </a:extLst>
            </p:cNvPr>
            <p:cNvCxnSpPr>
              <a:cxnSpLocks/>
            </p:cNvCxnSpPr>
            <p:nvPr/>
          </p:nvCxnSpPr>
          <p:spPr>
            <a:xfrm>
              <a:off x="6966106" y="1296111"/>
              <a:ext cx="0" cy="936000"/>
            </a:xfrm>
            <a:prstGeom prst="straightConnector1">
              <a:avLst/>
            </a:prstGeom>
            <a:ln w="15875" cap="sq">
              <a:solidFill>
                <a:schemeClr val="accent5">
                  <a:lumMod val="50000"/>
                </a:schemeClr>
              </a:solidFill>
              <a:prstDash val="dash"/>
              <a:headEnd type="none"/>
              <a:tailEnd type="diamond"/>
            </a:ln>
          </p:spPr>
          <p:style>
            <a:lnRef idx="1">
              <a:schemeClr val="accent1"/>
            </a:lnRef>
            <a:fillRef idx="0">
              <a:schemeClr val="accent1"/>
            </a:fillRef>
            <a:effectRef idx="0">
              <a:schemeClr val="accent1"/>
            </a:effectRef>
            <a:fontRef idx="minor">
              <a:schemeClr val="tx1"/>
            </a:fontRef>
          </p:style>
        </p:cxnSp>
        <p:pic>
          <p:nvPicPr>
            <p:cNvPr id="47" name="Inhaltsplatzhalter 131">
              <a:extLst>
                <a:ext uri="{FF2B5EF4-FFF2-40B4-BE49-F238E27FC236}">
                  <a16:creationId xmlns:a16="http://schemas.microsoft.com/office/drawing/2014/main" id="{8DE06D83-31AD-4538-9BA8-E59304214A1F}"/>
                </a:ext>
              </a:extLst>
            </p:cNvPr>
            <p:cNvPicPr preferRelativeResize="0">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739472" y="2507009"/>
              <a:ext cx="1728000" cy="1728000"/>
            </a:xfrm>
            <a:prstGeom prst="rect">
              <a:avLst/>
            </a:prstGeom>
          </p:spPr>
        </p:pic>
        <p:pic>
          <p:nvPicPr>
            <p:cNvPr id="48" name="Grafik 47">
              <a:extLst>
                <a:ext uri="{FF2B5EF4-FFF2-40B4-BE49-F238E27FC236}">
                  <a16:creationId xmlns:a16="http://schemas.microsoft.com/office/drawing/2014/main" id="{E5666C57-9F9D-4E6E-A3BE-0D22337F055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042" y="2501656"/>
              <a:ext cx="1728000" cy="1728000"/>
            </a:xfrm>
            <a:prstGeom prst="rect">
              <a:avLst/>
            </a:prstGeom>
          </p:spPr>
        </p:pic>
        <p:pic>
          <p:nvPicPr>
            <p:cNvPr id="49" name="Grafik 48">
              <a:extLst>
                <a:ext uri="{FF2B5EF4-FFF2-40B4-BE49-F238E27FC236}">
                  <a16:creationId xmlns:a16="http://schemas.microsoft.com/office/drawing/2014/main" id="{60241A41-473F-47A8-B881-4C0CA2A811E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465109" y="2497998"/>
              <a:ext cx="1251489" cy="1728000"/>
            </a:xfrm>
            <a:prstGeom prst="rect">
              <a:avLst/>
            </a:prstGeom>
          </p:spPr>
        </p:pic>
        <p:pic>
          <p:nvPicPr>
            <p:cNvPr id="138" name="Grafik 137">
              <a:extLst>
                <a:ext uri="{FF2B5EF4-FFF2-40B4-BE49-F238E27FC236}">
                  <a16:creationId xmlns:a16="http://schemas.microsoft.com/office/drawing/2014/main" id="{2285707F-7CC7-4322-9D31-0CFEBDD400E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440592" y="2500072"/>
              <a:ext cx="1259584" cy="1728000"/>
            </a:xfrm>
            <a:prstGeom prst="rect">
              <a:avLst/>
            </a:prstGeom>
          </p:spPr>
        </p:pic>
        <p:pic>
          <p:nvPicPr>
            <p:cNvPr id="62" name="Picture 4" descr="Helmholtz-Institut Freiberg für Ressourcentechnologie (HIF ...">
              <a:extLst>
                <a:ext uri="{FF2B5EF4-FFF2-40B4-BE49-F238E27FC236}">
                  <a16:creationId xmlns:a16="http://schemas.microsoft.com/office/drawing/2014/main" id="{794CD210-93A9-42F0-9C3E-2CBD565CA972}"/>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9422137" y="1503730"/>
              <a:ext cx="665122" cy="297347"/>
            </a:xfrm>
            <a:prstGeom prst="rect">
              <a:avLst/>
            </a:prstGeom>
            <a:noFill/>
            <a:extLst>
              <a:ext uri="{909E8E84-426E-40DD-AFC4-6F175D3DCCD1}">
                <a14:hiddenFill xmlns:a14="http://schemas.microsoft.com/office/drawing/2010/main">
                  <a:solidFill>
                    <a:srgbClr val="FFFFFF"/>
                  </a:solidFill>
                </a14:hiddenFill>
              </a:ext>
            </a:extLst>
          </p:spPr>
        </p:pic>
        <p:sp>
          <p:nvSpPr>
            <p:cNvPr id="63" name="Textfeld 62">
              <a:extLst>
                <a:ext uri="{FF2B5EF4-FFF2-40B4-BE49-F238E27FC236}">
                  <a16:creationId xmlns:a16="http://schemas.microsoft.com/office/drawing/2014/main" id="{39DA6469-4193-4DA7-89A2-470398EF6601}"/>
                </a:ext>
              </a:extLst>
            </p:cNvPr>
            <p:cNvSpPr txBox="1"/>
            <p:nvPr/>
          </p:nvSpPr>
          <p:spPr>
            <a:xfrm>
              <a:off x="9092706" y="4228068"/>
              <a:ext cx="680507" cy="369332"/>
            </a:xfrm>
            <a:prstGeom prst="rect">
              <a:avLst/>
            </a:prstGeom>
            <a:noFill/>
          </p:spPr>
          <p:txBody>
            <a:bodyPr wrap="none" rtlCol="0">
              <a:spAutoFit/>
            </a:bodyPr>
            <a:lstStyle/>
            <a:p>
              <a:r>
                <a:rPr lang="de-DE" b="1" dirty="0">
                  <a:solidFill>
                    <a:srgbClr val="00497F"/>
                  </a:solidFill>
                  <a:latin typeface="Arial" panose="020B0604020202020204" pitchFamily="34" charset="0"/>
                  <a:cs typeface="Arial" panose="020B0604020202020204" pitchFamily="34" charset="0"/>
                </a:rPr>
                <a:t>2011</a:t>
              </a:r>
            </a:p>
          </p:txBody>
        </p:sp>
        <p:sp>
          <p:nvSpPr>
            <p:cNvPr id="64" name="Textfeld 1">
              <a:extLst>
                <a:ext uri="{FF2B5EF4-FFF2-40B4-BE49-F238E27FC236}">
                  <a16:creationId xmlns:a16="http://schemas.microsoft.com/office/drawing/2014/main" id="{A1EE4244-FFE2-404E-B6DD-8FE80DC7C060}"/>
                </a:ext>
              </a:extLst>
            </p:cNvPr>
            <p:cNvSpPr txBox="1">
              <a:spLocks noChangeArrowheads="1"/>
            </p:cNvSpPr>
            <p:nvPr/>
          </p:nvSpPr>
          <p:spPr bwMode="auto">
            <a:xfrm>
              <a:off x="9304345" y="1287295"/>
              <a:ext cx="1246479"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DE" sz="1200" b="1" dirty="0">
                  <a:cs typeface="Arial" panose="020B0604020202020204" pitchFamily="34" charset="0"/>
                </a:rPr>
                <a:t>Gründung HIF</a:t>
              </a:r>
            </a:p>
          </p:txBody>
        </p:sp>
        <p:cxnSp>
          <p:nvCxnSpPr>
            <p:cNvPr id="66" name="Gerade Verbindung mit Pfeil 65">
              <a:extLst>
                <a:ext uri="{FF2B5EF4-FFF2-40B4-BE49-F238E27FC236}">
                  <a16:creationId xmlns:a16="http://schemas.microsoft.com/office/drawing/2014/main" id="{9BB83208-840F-4DAE-94E0-3B046B30A4B8}"/>
                </a:ext>
              </a:extLst>
            </p:cNvPr>
            <p:cNvCxnSpPr>
              <a:cxnSpLocks/>
            </p:cNvCxnSpPr>
            <p:nvPr/>
          </p:nvCxnSpPr>
          <p:spPr>
            <a:xfrm flipV="1">
              <a:off x="8243932" y="4647160"/>
              <a:ext cx="0" cy="946121"/>
            </a:xfrm>
            <a:prstGeom prst="straightConnector1">
              <a:avLst/>
            </a:prstGeom>
            <a:ln w="19050">
              <a:solidFill>
                <a:schemeClr val="accent5">
                  <a:lumMod val="50000"/>
                </a:schemeClr>
              </a:solidFill>
              <a:prstDash val="dash"/>
              <a:headEnd type="none"/>
              <a:tailEnd type="diamond"/>
            </a:ln>
          </p:spPr>
          <p:style>
            <a:lnRef idx="1">
              <a:schemeClr val="accent1"/>
            </a:lnRef>
            <a:fillRef idx="0">
              <a:schemeClr val="accent1"/>
            </a:fillRef>
            <a:effectRef idx="0">
              <a:schemeClr val="accent1"/>
            </a:effectRef>
            <a:fontRef idx="minor">
              <a:schemeClr val="tx1"/>
            </a:fontRef>
          </p:style>
        </p:cxnSp>
        <p:sp>
          <p:nvSpPr>
            <p:cNvPr id="67" name="Textfeld 66">
              <a:extLst>
                <a:ext uri="{FF2B5EF4-FFF2-40B4-BE49-F238E27FC236}">
                  <a16:creationId xmlns:a16="http://schemas.microsoft.com/office/drawing/2014/main" id="{61218878-19A5-43CB-BA0F-390A1BBF9E07}"/>
                </a:ext>
              </a:extLst>
            </p:cNvPr>
            <p:cNvSpPr txBox="1"/>
            <p:nvPr/>
          </p:nvSpPr>
          <p:spPr>
            <a:xfrm>
              <a:off x="10053825" y="4996049"/>
              <a:ext cx="1504762" cy="276999"/>
            </a:xfrm>
            <a:prstGeom prst="rect">
              <a:avLst/>
            </a:prstGeom>
            <a:noFill/>
          </p:spPr>
          <p:txBody>
            <a:bodyPr wrap="square" rtlCol="0">
              <a:spAutoFit/>
            </a:bodyPr>
            <a:lstStyle/>
            <a:p>
              <a:r>
                <a:rPr lang="de-DE" sz="1200" b="1" dirty="0">
                  <a:solidFill>
                    <a:srgbClr val="000000"/>
                  </a:solidFill>
                  <a:latin typeface="Arial" panose="020B0604020202020204" pitchFamily="34" charset="0"/>
                  <a:cs typeface="Arial" panose="020B0604020202020204" pitchFamily="34" charset="0"/>
                </a:rPr>
                <a:t>Eröffnung ZEHS</a:t>
              </a:r>
            </a:p>
          </p:txBody>
        </p:sp>
        <p:sp>
          <p:nvSpPr>
            <p:cNvPr id="68" name="Textfeld 67">
              <a:extLst>
                <a:ext uri="{FF2B5EF4-FFF2-40B4-BE49-F238E27FC236}">
                  <a16:creationId xmlns:a16="http://schemas.microsoft.com/office/drawing/2014/main" id="{B0A53F87-66C9-4B8F-A24A-53C5B3402089}"/>
                </a:ext>
              </a:extLst>
            </p:cNvPr>
            <p:cNvSpPr txBox="1"/>
            <p:nvPr/>
          </p:nvSpPr>
          <p:spPr>
            <a:xfrm>
              <a:off x="9905664" y="4228045"/>
              <a:ext cx="697627" cy="369332"/>
            </a:xfrm>
            <a:prstGeom prst="rect">
              <a:avLst/>
            </a:prstGeom>
            <a:noFill/>
          </p:spPr>
          <p:txBody>
            <a:bodyPr wrap="none" rtlCol="0">
              <a:spAutoFit/>
            </a:bodyPr>
            <a:lstStyle/>
            <a:p>
              <a:r>
                <a:rPr lang="de-DE" b="1" dirty="0">
                  <a:solidFill>
                    <a:schemeClr val="accent5">
                      <a:lumMod val="50000"/>
                    </a:schemeClr>
                  </a:solidFill>
                  <a:latin typeface="Arial" panose="020B0604020202020204" pitchFamily="34" charset="0"/>
                  <a:cs typeface="Arial" panose="020B0604020202020204" pitchFamily="34" charset="0"/>
                </a:rPr>
                <a:t>2021</a:t>
              </a:r>
            </a:p>
          </p:txBody>
        </p:sp>
        <p:cxnSp>
          <p:nvCxnSpPr>
            <p:cNvPr id="70" name="Gerade Verbindung mit Pfeil 69">
              <a:extLst>
                <a:ext uri="{FF2B5EF4-FFF2-40B4-BE49-F238E27FC236}">
                  <a16:creationId xmlns:a16="http://schemas.microsoft.com/office/drawing/2014/main" id="{CBB68747-8281-485A-8B0A-8254FF54F82C}"/>
                </a:ext>
              </a:extLst>
            </p:cNvPr>
            <p:cNvCxnSpPr>
              <a:cxnSpLocks/>
            </p:cNvCxnSpPr>
            <p:nvPr/>
          </p:nvCxnSpPr>
          <p:spPr>
            <a:xfrm>
              <a:off x="9307242" y="1290226"/>
              <a:ext cx="0" cy="936000"/>
            </a:xfrm>
            <a:prstGeom prst="straightConnector1">
              <a:avLst/>
            </a:prstGeom>
            <a:ln w="15875" cap="sq">
              <a:solidFill>
                <a:schemeClr val="accent5">
                  <a:lumMod val="50000"/>
                </a:schemeClr>
              </a:solidFill>
              <a:prstDash val="dash"/>
              <a:headEnd type="none"/>
              <a:tailEnd type="diamond"/>
            </a:ln>
          </p:spPr>
          <p:style>
            <a:lnRef idx="1">
              <a:schemeClr val="accent1"/>
            </a:lnRef>
            <a:fillRef idx="0">
              <a:schemeClr val="accent1"/>
            </a:fillRef>
            <a:effectRef idx="0">
              <a:schemeClr val="accent1"/>
            </a:effectRef>
            <a:fontRef idx="minor">
              <a:schemeClr val="tx1"/>
            </a:fontRef>
          </p:style>
        </p:cxnSp>
        <p:sp>
          <p:nvSpPr>
            <p:cNvPr id="50" name="Textfeld 49">
              <a:extLst>
                <a:ext uri="{FF2B5EF4-FFF2-40B4-BE49-F238E27FC236}">
                  <a16:creationId xmlns:a16="http://schemas.microsoft.com/office/drawing/2014/main" id="{0077E994-A0A2-48B0-A3DD-7D5934D41968}"/>
                </a:ext>
              </a:extLst>
            </p:cNvPr>
            <p:cNvSpPr txBox="1"/>
            <p:nvPr/>
          </p:nvSpPr>
          <p:spPr>
            <a:xfrm>
              <a:off x="8243932" y="4218519"/>
              <a:ext cx="710035" cy="369332"/>
            </a:xfrm>
            <a:prstGeom prst="rect">
              <a:avLst/>
            </a:prstGeom>
            <a:noFill/>
          </p:spPr>
          <p:txBody>
            <a:bodyPr wrap="square" rtlCol="0">
              <a:spAutoFit/>
            </a:bodyPr>
            <a:lstStyle/>
            <a:p>
              <a:r>
                <a:rPr lang="de-DE" b="1" dirty="0">
                  <a:solidFill>
                    <a:srgbClr val="00497F"/>
                  </a:solidFill>
                  <a:latin typeface="Arial" panose="020B0604020202020204" pitchFamily="34" charset="0"/>
                  <a:cs typeface="Arial" panose="020B0604020202020204" pitchFamily="34" charset="0"/>
                </a:rPr>
                <a:t>2008</a:t>
              </a:r>
            </a:p>
          </p:txBody>
        </p:sp>
        <p:cxnSp>
          <p:nvCxnSpPr>
            <p:cNvPr id="51" name="Gerade Verbindung mit Pfeil 50">
              <a:extLst>
                <a:ext uri="{FF2B5EF4-FFF2-40B4-BE49-F238E27FC236}">
                  <a16:creationId xmlns:a16="http://schemas.microsoft.com/office/drawing/2014/main" id="{9E642283-A377-4AF3-AC7F-9FC5036D3F81}"/>
                </a:ext>
              </a:extLst>
            </p:cNvPr>
            <p:cNvCxnSpPr>
              <a:cxnSpLocks/>
            </p:cNvCxnSpPr>
            <p:nvPr/>
          </p:nvCxnSpPr>
          <p:spPr>
            <a:xfrm flipV="1">
              <a:off x="10048605" y="4647866"/>
              <a:ext cx="0" cy="946121"/>
            </a:xfrm>
            <a:prstGeom prst="straightConnector1">
              <a:avLst/>
            </a:prstGeom>
            <a:ln w="19050">
              <a:solidFill>
                <a:schemeClr val="accent5">
                  <a:lumMod val="50000"/>
                </a:schemeClr>
              </a:solidFill>
              <a:prstDash val="dash"/>
              <a:headEnd type="none"/>
              <a:tailEnd type="diamond"/>
            </a:ln>
          </p:spPr>
          <p:style>
            <a:lnRef idx="1">
              <a:schemeClr val="accent1"/>
            </a:lnRef>
            <a:fillRef idx="0">
              <a:schemeClr val="accent1"/>
            </a:fillRef>
            <a:effectRef idx="0">
              <a:schemeClr val="accent1"/>
            </a:effectRef>
            <a:fontRef idx="minor">
              <a:schemeClr val="tx1"/>
            </a:fontRef>
          </p:style>
        </p:cxnSp>
        <p:sp>
          <p:nvSpPr>
            <p:cNvPr id="52" name="Rechteck 51">
              <a:extLst>
                <a:ext uri="{FF2B5EF4-FFF2-40B4-BE49-F238E27FC236}">
                  <a16:creationId xmlns:a16="http://schemas.microsoft.com/office/drawing/2014/main" id="{1FAACF79-68D5-48A7-A934-F285E569C140}"/>
                </a:ext>
              </a:extLst>
            </p:cNvPr>
            <p:cNvSpPr/>
            <p:nvPr/>
          </p:nvSpPr>
          <p:spPr>
            <a:xfrm>
              <a:off x="8246525" y="4987210"/>
              <a:ext cx="1352010" cy="461665"/>
            </a:xfrm>
            <a:prstGeom prst="rect">
              <a:avLst/>
            </a:prstGeom>
          </p:spPr>
          <p:txBody>
            <a:bodyPr wrap="square">
              <a:spAutoFit/>
            </a:bodyPr>
            <a:lstStyle/>
            <a:p>
              <a:pPr>
                <a:spcBef>
                  <a:spcPct val="50000"/>
                </a:spcBef>
              </a:pPr>
              <a:r>
                <a:rPr lang="de-DE" sz="1200" b="1" dirty="0">
                  <a:solidFill>
                    <a:srgbClr val="333333"/>
                  </a:solidFill>
                  <a:latin typeface="Arial" panose="020B0604020202020204" pitchFamily="34" charset="0"/>
                  <a:cs typeface="Arial" panose="020B0604020202020204" pitchFamily="34" charset="0"/>
                </a:rPr>
                <a:t>Eröffnung</a:t>
              </a:r>
              <a:br>
                <a:rPr lang="de-DE" sz="1200" b="1" dirty="0">
                  <a:solidFill>
                    <a:srgbClr val="333333"/>
                  </a:solidFill>
                  <a:latin typeface="Arial" panose="020B0604020202020204" pitchFamily="34" charset="0"/>
                  <a:cs typeface="Arial" panose="020B0604020202020204" pitchFamily="34" charset="0"/>
                </a:rPr>
              </a:br>
              <a:r>
                <a:rPr lang="de-DE" sz="1200" b="1" dirty="0">
                  <a:solidFill>
                    <a:srgbClr val="333333"/>
                  </a:solidFill>
                  <a:latin typeface="Arial" panose="020B0604020202020204" pitchFamily="34" charset="0"/>
                  <a:cs typeface="Arial" panose="020B0604020202020204" pitchFamily="34" charset="0"/>
                </a:rPr>
                <a:t>terra mineralia</a:t>
              </a:r>
            </a:p>
          </p:txBody>
        </p:sp>
        <p:pic>
          <p:nvPicPr>
            <p:cNvPr id="10" name="Grafik 9">
              <a:extLst>
                <a:ext uri="{FF2B5EF4-FFF2-40B4-BE49-F238E27FC236}">
                  <a16:creationId xmlns:a16="http://schemas.microsoft.com/office/drawing/2014/main" id="{F4519F15-D9FF-4D34-BC38-B9971E29D594}"/>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8935124" y="2500106"/>
              <a:ext cx="1710921" cy="1728000"/>
            </a:xfrm>
            <a:prstGeom prst="rect">
              <a:avLst/>
            </a:prstGeom>
          </p:spPr>
        </p:pic>
        <p:pic>
          <p:nvPicPr>
            <p:cNvPr id="14" name="Grafik 13">
              <a:extLst>
                <a:ext uri="{FF2B5EF4-FFF2-40B4-BE49-F238E27FC236}">
                  <a16:creationId xmlns:a16="http://schemas.microsoft.com/office/drawing/2014/main" id="{9CA40F8B-428F-459F-976E-B9373BB1A8A2}"/>
                </a:ext>
              </a:extLst>
            </p:cNvPr>
            <p:cNvPicPr preferRelativeResize="0">
              <a:picLocks/>
            </p:cNvPicPr>
            <p:nvPr/>
          </p:nvPicPr>
          <p:blipFill rotWithShape="1">
            <a:blip r:embed="rId10" cstate="email">
              <a:extLst>
                <a:ext uri="{28A0092B-C50C-407E-A947-70E740481C1C}">
                  <a14:useLocalDpi xmlns:a14="http://schemas.microsoft.com/office/drawing/2010/main"/>
                </a:ext>
              </a:extLst>
            </a:blip>
            <a:srcRect/>
            <a:stretch/>
          </p:blipFill>
          <p:spPr>
            <a:xfrm>
              <a:off x="10473237" y="2503222"/>
              <a:ext cx="1728000" cy="1728000"/>
            </a:xfrm>
            <a:prstGeom prst="rect">
              <a:avLst/>
            </a:prstGeom>
          </p:spPr>
        </p:pic>
        <p:cxnSp>
          <p:nvCxnSpPr>
            <p:cNvPr id="56" name="Gerade Verbindung mit Pfeil 55">
              <a:extLst>
                <a:ext uri="{FF2B5EF4-FFF2-40B4-BE49-F238E27FC236}">
                  <a16:creationId xmlns:a16="http://schemas.microsoft.com/office/drawing/2014/main" id="{85F4A719-B0B4-41DE-A34F-0D10C36E50E6}"/>
                </a:ext>
              </a:extLst>
            </p:cNvPr>
            <p:cNvCxnSpPr>
              <a:cxnSpLocks/>
            </p:cNvCxnSpPr>
            <p:nvPr/>
          </p:nvCxnSpPr>
          <p:spPr>
            <a:xfrm>
              <a:off x="10698654" y="1288663"/>
              <a:ext cx="0" cy="936000"/>
            </a:xfrm>
            <a:prstGeom prst="straightConnector1">
              <a:avLst/>
            </a:prstGeom>
            <a:ln w="15875" cap="sq">
              <a:solidFill>
                <a:schemeClr val="accent5">
                  <a:lumMod val="50000"/>
                </a:schemeClr>
              </a:solidFill>
              <a:prstDash val="dash"/>
              <a:headEnd type="none"/>
              <a:tailEnd type="diamond"/>
            </a:ln>
          </p:spPr>
          <p:style>
            <a:lnRef idx="1">
              <a:schemeClr val="accent1"/>
            </a:lnRef>
            <a:fillRef idx="0">
              <a:schemeClr val="accent1"/>
            </a:fillRef>
            <a:effectRef idx="0">
              <a:schemeClr val="accent1"/>
            </a:effectRef>
            <a:fontRef idx="minor">
              <a:schemeClr val="tx1"/>
            </a:fontRef>
          </p:style>
        </p:cxnSp>
      </p:grpSp>
      <p:pic>
        <p:nvPicPr>
          <p:cNvPr id="53" name="Grafik 52">
            <a:extLst>
              <a:ext uri="{FF2B5EF4-FFF2-40B4-BE49-F238E27FC236}">
                <a16:creationId xmlns:a16="http://schemas.microsoft.com/office/drawing/2014/main" id="{AECD1DDA-8F9E-48DE-8DF1-CF2B0734A388}"/>
              </a:ext>
            </a:extLst>
          </p:cNvPr>
          <p:cNvPicPr>
            <a:picLocks noChangeAspect="1"/>
          </p:cNvPicPr>
          <p:nvPr/>
        </p:nvPicPr>
        <p:blipFill>
          <a:blip r:embed="rId11"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sp>
        <p:nvSpPr>
          <p:cNvPr id="54" name="Flussdiagramm: Manuelle Eingabe 53">
            <a:extLst>
              <a:ext uri="{FF2B5EF4-FFF2-40B4-BE49-F238E27FC236}">
                <a16:creationId xmlns:a16="http://schemas.microsoft.com/office/drawing/2014/main" id="{361B49F4-CAA9-4545-A265-D8CF245688E8}"/>
              </a:ext>
            </a:extLst>
          </p:cNvPr>
          <p:cNvSpPr/>
          <p:nvPr/>
        </p:nvSpPr>
        <p:spPr>
          <a:xfrm rot="16200000">
            <a:off x="6633657" y="1299654"/>
            <a:ext cx="6857998" cy="4258687"/>
          </a:xfrm>
          <a:prstGeom prst="flowChartManualInput">
            <a:avLst/>
          </a:prstGeom>
          <a:solidFill>
            <a:srgbClr val="0069B4">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20135191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7"/>
          <p:cNvSpPr txBox="1">
            <a:spLocks/>
          </p:cNvSpPr>
          <p:nvPr/>
        </p:nvSpPr>
        <p:spPr>
          <a:xfrm>
            <a:off x="1333595" y="5324863"/>
            <a:ext cx="6965052" cy="1303095"/>
          </a:xfrm>
          <a:prstGeom prst="rect">
            <a:avLst/>
          </a:prstGeom>
          <a:noFill/>
          <a:ln>
            <a:noFill/>
          </a:ln>
          <a:effectLst/>
        </p:spPr>
        <p:txBody>
          <a:bodyPr lIns="0" tIns="0" rIns="0">
            <a:noAutofit/>
          </a:bodyPr>
          <a:lstStyle>
            <a:lvl1pPr marL="0" indent="0" algn="l" defTabSz="914400" rtl="0" eaLnBrk="1" latinLnBrk="0" hangingPunct="1">
              <a:lnSpc>
                <a:spcPct val="90000"/>
              </a:lnSpc>
              <a:spcBef>
                <a:spcPts val="1000"/>
              </a:spcBef>
              <a:buClr>
                <a:srgbClr val="004A7D"/>
              </a:buClr>
              <a:buFont typeface="Wingdings" pitchFamily="2" charset="2"/>
              <a:buNone/>
              <a:defRPr sz="2600" b="0" i="0" kern="1200" baseline="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Clr>
                <a:srgbClr val="004A7D"/>
              </a:buClr>
              <a:buSzPct val="100000"/>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4A7D"/>
              </a:buClr>
              <a:buFont typeface="Wingdings"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1600" dirty="0">
                <a:latin typeface="Arial Nova" panose="020B0504020202020204" pitchFamily="34" charset="0"/>
              </a:rPr>
              <a:t>TU BERGAKADEMIE FREIBERG</a:t>
            </a:r>
            <a:br>
              <a:rPr lang="de-DE" sz="1600" dirty="0">
                <a:latin typeface="Arial Nova" panose="020B0504020202020204" pitchFamily="34" charset="0"/>
              </a:rPr>
            </a:br>
            <a:r>
              <a:rPr lang="de-DE" sz="1600" dirty="0">
                <a:latin typeface="Arial Nova" panose="020B0504020202020204" pitchFamily="34" charset="0"/>
              </a:rPr>
              <a:t>Akademiestraße 6</a:t>
            </a:r>
            <a:br>
              <a:rPr lang="de-DE" sz="1600" dirty="0">
                <a:latin typeface="Arial Nova" panose="020B0504020202020204" pitchFamily="34" charset="0"/>
              </a:rPr>
            </a:br>
            <a:r>
              <a:rPr lang="de-DE" sz="1600" dirty="0">
                <a:latin typeface="Arial Nova" panose="020B0504020202020204" pitchFamily="34" charset="0"/>
              </a:rPr>
              <a:t>09599 Freiberg</a:t>
            </a:r>
          </a:p>
          <a:p>
            <a:r>
              <a:rPr lang="de-DE" sz="1600" dirty="0">
                <a:latin typeface="Arial Nova" panose="020B0504020202020204" pitchFamily="34" charset="0"/>
              </a:rPr>
              <a:t>+49 3731 39-2550, -2551</a:t>
            </a:r>
            <a:br>
              <a:rPr lang="de-DE" sz="1600" dirty="0">
                <a:latin typeface="Arial Nova" panose="020B0504020202020204" pitchFamily="34" charset="0"/>
              </a:rPr>
            </a:br>
            <a:r>
              <a:rPr lang="de-DE" sz="1600" dirty="0">
                <a:latin typeface="Arial Nova" panose="020B0504020202020204" pitchFamily="34" charset="0"/>
              </a:rPr>
              <a:t>rektor@zuv.tu-freiberg.de</a:t>
            </a:r>
          </a:p>
        </p:txBody>
      </p:sp>
      <p:pic>
        <p:nvPicPr>
          <p:cNvPr id="14" name="Grafik 13" descr="QR-Code to the Website of the University"/>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52699" y="4756585"/>
            <a:ext cx="1871374" cy="1871374"/>
          </a:xfrm>
          <a:prstGeom prst="rect">
            <a:avLst/>
          </a:prstGeom>
        </p:spPr>
      </p:pic>
      <p:sp>
        <p:nvSpPr>
          <p:cNvPr id="19" name="Titel 2"/>
          <p:cNvSpPr>
            <a:spLocks noGrp="1"/>
          </p:cNvSpPr>
          <p:nvPr>
            <p:ph type="ctrTitle"/>
          </p:nvPr>
        </p:nvSpPr>
        <p:spPr>
          <a:xfrm>
            <a:off x="1333595" y="1533137"/>
            <a:ext cx="10397085" cy="1611917"/>
          </a:xfrm>
        </p:spPr>
        <p:txBody>
          <a:bodyPr>
            <a:normAutofit/>
          </a:bodyPr>
          <a:lstStyle/>
          <a:p>
            <a:r>
              <a:rPr lang="de-DE" sz="4400" b="0" dirty="0"/>
              <a:t>VIELEN DANK </a:t>
            </a:r>
            <a:br>
              <a:rPr lang="de-DE" sz="4400" b="0" dirty="0"/>
            </a:br>
            <a:r>
              <a:rPr lang="de-DE" sz="4400" b="0" dirty="0"/>
              <a:t>FÜR IHRE AUFMERKSAMKEIT</a:t>
            </a:r>
          </a:p>
        </p:txBody>
      </p:sp>
      <p:pic>
        <p:nvPicPr>
          <p:cNvPr id="21" name="Grafik 20">
            <a:extLst>
              <a:ext uri="{FF2B5EF4-FFF2-40B4-BE49-F238E27FC236}">
                <a16:creationId xmlns:a16="http://schemas.microsoft.com/office/drawing/2014/main" id="{A4296C07-A8AB-4B73-BAE1-C3736887C85C}"/>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14243" y="4956822"/>
            <a:ext cx="686668" cy="686668"/>
          </a:xfrm>
          <a:prstGeom prst="rect">
            <a:avLst/>
          </a:prstGeom>
        </p:spPr>
      </p:pic>
      <p:pic>
        <p:nvPicPr>
          <p:cNvPr id="3" name="Grafik 2">
            <a:extLst>
              <a:ext uri="{FF2B5EF4-FFF2-40B4-BE49-F238E27FC236}">
                <a16:creationId xmlns:a16="http://schemas.microsoft.com/office/drawing/2014/main" id="{F3141000-8FAC-4AF8-8D79-8F8A88B930E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532526" y="5027819"/>
            <a:ext cx="1048848" cy="568867"/>
          </a:xfrm>
          <a:prstGeom prst="rect">
            <a:avLst/>
          </a:prstGeom>
        </p:spPr>
      </p:pic>
      <p:sp>
        <p:nvSpPr>
          <p:cNvPr id="43" name="Textfeld 42">
            <a:extLst>
              <a:ext uri="{FF2B5EF4-FFF2-40B4-BE49-F238E27FC236}">
                <a16:creationId xmlns:a16="http://schemas.microsoft.com/office/drawing/2014/main" id="{8C422D21-C7A0-473B-AE25-963DDC89FBB8}"/>
              </a:ext>
            </a:extLst>
          </p:cNvPr>
          <p:cNvSpPr txBox="1"/>
          <p:nvPr/>
        </p:nvSpPr>
        <p:spPr>
          <a:xfrm rot="21318998">
            <a:off x="9609042" y="3254034"/>
            <a:ext cx="2711014" cy="1015545"/>
          </a:xfrm>
          <a:prstGeom prst="rect">
            <a:avLst/>
          </a:prstGeom>
        </p:spPr>
        <p:txBody>
          <a:bodyPr wrap="square" lIns="0" rIns="0" rtlCol="0" anchor="t">
            <a:noAutofit/>
          </a:bodyPr>
          <a:lstStyle/>
          <a:p>
            <a:pPr algn="l"/>
            <a:r>
              <a:rPr lang="de-DE" sz="6600" b="1" i="0" dirty="0">
                <a:solidFill>
                  <a:schemeClr val="bg1">
                    <a:alpha val="50000"/>
                  </a:schemeClr>
                </a:solidFill>
                <a:latin typeface="Arial" panose="020B0604020202020204" pitchFamily="34" charset="0"/>
                <a:cs typeface="Arial" panose="020B0604020202020204" pitchFamily="34" charset="0"/>
              </a:rPr>
              <a:t>#tubaf</a:t>
            </a:r>
          </a:p>
        </p:txBody>
      </p:sp>
      <p:pic>
        <p:nvPicPr>
          <p:cNvPr id="9" name="Grafik 8">
            <a:extLst>
              <a:ext uri="{FF2B5EF4-FFF2-40B4-BE49-F238E27FC236}">
                <a16:creationId xmlns:a16="http://schemas.microsoft.com/office/drawing/2014/main" id="{ED630F1C-BD62-4CF0-90B0-E4A2F5B789D9}"/>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080340" y="5808984"/>
            <a:ext cx="1496290" cy="515723"/>
          </a:xfrm>
          <a:prstGeom prst="rect">
            <a:avLst/>
          </a:prstGeom>
        </p:spPr>
      </p:pic>
      <p:pic>
        <p:nvPicPr>
          <p:cNvPr id="10" name="Bild 1">
            <a:extLst>
              <a:ext uri="{FF2B5EF4-FFF2-40B4-BE49-F238E27FC236}">
                <a16:creationId xmlns:a16="http://schemas.microsoft.com/office/drawing/2014/main" id="{207F75A9-D35A-4356-8AEE-DD344400340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71987" y="5976410"/>
            <a:ext cx="1435013" cy="416226"/>
          </a:xfrm>
          <a:prstGeom prst="rect">
            <a:avLst/>
          </a:prstGeom>
        </p:spPr>
      </p:pic>
    </p:spTree>
    <p:extLst>
      <p:ext uri="{BB962C8B-B14F-4D97-AF65-F5344CB8AC3E}">
        <p14:creationId xmlns:p14="http://schemas.microsoft.com/office/powerpoint/2010/main" val="804931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89FA7B3-02EA-4D54-960A-BE93EF562969}"/>
              </a:ext>
            </a:extLst>
          </p:cNvPr>
          <p:cNvSpPr>
            <a:spLocks noGrp="1"/>
          </p:cNvSpPr>
          <p:nvPr>
            <p:ph idx="12"/>
          </p:nvPr>
        </p:nvSpPr>
        <p:spPr>
          <a:xfrm>
            <a:off x="731838" y="1296986"/>
            <a:ext cx="7172511" cy="4450557"/>
          </a:xfrm>
        </p:spPr>
        <p:txBody>
          <a:bodyPr/>
          <a:lstStyle/>
          <a:p>
            <a:pPr>
              <a:spcBef>
                <a:spcPts val="0"/>
              </a:spcBef>
              <a:spcAft>
                <a:spcPts val="600"/>
              </a:spcAft>
              <a:tabLst>
                <a:tab pos="1431925" algn="l"/>
              </a:tabLst>
            </a:pPr>
            <a:r>
              <a:rPr lang="de-DE" b="1" dirty="0">
                <a:solidFill>
                  <a:schemeClr val="accent5">
                    <a:lumMod val="50000"/>
                  </a:schemeClr>
                </a:solidFill>
              </a:rPr>
              <a:t>Interdisziplinär vernetzt – die sechs Fakultäten</a:t>
            </a:r>
          </a:p>
          <a:p>
            <a:pPr>
              <a:spcBef>
                <a:spcPts val="600"/>
              </a:spcBef>
              <a:spcAft>
                <a:spcPts val="600"/>
              </a:spcAft>
              <a:tabLst>
                <a:tab pos="1255713" algn="l"/>
              </a:tabLst>
            </a:pPr>
            <a:r>
              <a:rPr lang="en-US" dirty="0"/>
              <a:t>Faculty 1 Mathematics and Computer Science
Faculty 2 Chemistry, Physics and Biosciences
Faculty 3 Geosciences, Geotechnics and Mining
Faculty 4 Mechanical Engineering, Process and Energy Engineering
Faculty 5 Materials Science and Technology
Faculty 6 Business Administration and Economics</a:t>
            </a:r>
            <a:endParaRPr lang="de-DE" dirty="0"/>
          </a:p>
        </p:txBody>
      </p:sp>
      <p:sp>
        <p:nvSpPr>
          <p:cNvPr id="7" name="Flussdiagramm: Manuelle Eingabe 6">
            <a:extLst>
              <a:ext uri="{FF2B5EF4-FFF2-40B4-BE49-F238E27FC236}">
                <a16:creationId xmlns:a16="http://schemas.microsoft.com/office/drawing/2014/main" id="{1EF07B86-78D8-4F28-896F-ED70E385CE1E}"/>
              </a:ext>
            </a:extLst>
          </p:cNvPr>
          <p:cNvSpPr/>
          <p:nvPr/>
        </p:nvSpPr>
        <p:spPr>
          <a:xfrm rot="16200000">
            <a:off x="6642245" y="1308245"/>
            <a:ext cx="6857997" cy="4241513"/>
          </a:xfrm>
          <a:prstGeom prst="flowChartManualInput">
            <a:avLst/>
          </a:prstGeom>
          <a:blipFill dpi="0" rotWithShape="0">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itel 3">
            <a:extLst>
              <a:ext uri="{FF2B5EF4-FFF2-40B4-BE49-F238E27FC236}">
                <a16:creationId xmlns:a16="http://schemas.microsoft.com/office/drawing/2014/main" id="{1CC22E2B-358D-43AC-A25F-F09B9EE5CEFE}"/>
              </a:ext>
            </a:extLst>
          </p:cNvPr>
          <p:cNvSpPr>
            <a:spLocks noGrp="1"/>
          </p:cNvSpPr>
          <p:nvPr>
            <p:ph type="title"/>
          </p:nvPr>
        </p:nvSpPr>
        <p:spPr/>
        <p:txBody>
          <a:bodyPr/>
          <a:lstStyle/>
          <a:p>
            <a:r>
              <a:rPr lang="de-DE" sz="2800" dirty="0"/>
              <a:t>COMPREHENSIVE TEACHING &amp; RESEARCH</a:t>
            </a:r>
          </a:p>
        </p:txBody>
      </p:sp>
      <p:pic>
        <p:nvPicPr>
          <p:cNvPr id="5" name="Grafik 4">
            <a:extLst>
              <a:ext uri="{FF2B5EF4-FFF2-40B4-BE49-F238E27FC236}">
                <a16:creationId xmlns:a16="http://schemas.microsoft.com/office/drawing/2014/main" id="{59B37BEC-DA5F-433F-BC92-C53B0D1B5304}"/>
              </a:ext>
            </a:extLst>
          </p:cNvPr>
          <p:cNvPicPr>
            <a:picLocks noChangeAspect="1"/>
          </p:cNvPicPr>
          <p:nvPr/>
        </p:nvPicPr>
        <p:blipFill>
          <a:blip r:embed="rId3" cstate="email">
            <a:alphaModFix amt="10000"/>
            <a:extLst>
              <a:ext uri="{28A0092B-C50C-407E-A947-70E740481C1C}">
                <a14:useLocalDpi xmlns:a14="http://schemas.microsoft.com/office/drawing/2010/main"/>
              </a:ext>
            </a:extLst>
          </a:blip>
          <a:stretch>
            <a:fillRect/>
          </a:stretch>
        </p:blipFill>
        <p:spPr>
          <a:xfrm>
            <a:off x="0" y="4806000"/>
            <a:ext cx="12192000" cy="2053123"/>
          </a:xfrm>
          <a:prstGeom prst="rect">
            <a:avLst/>
          </a:prstGeom>
        </p:spPr>
      </p:pic>
      <p:sp>
        <p:nvSpPr>
          <p:cNvPr id="3" name="Rechteck: eine Ecke abgeschnitten 2">
            <a:extLst>
              <a:ext uri="{FF2B5EF4-FFF2-40B4-BE49-F238E27FC236}">
                <a16:creationId xmlns:a16="http://schemas.microsoft.com/office/drawing/2014/main" id="{D4C408D4-3108-4A4B-8B37-7C767E14DC80}"/>
              </a:ext>
            </a:extLst>
          </p:cNvPr>
          <p:cNvSpPr/>
          <p:nvPr/>
        </p:nvSpPr>
        <p:spPr>
          <a:xfrm>
            <a:off x="3447610" y="4180079"/>
            <a:ext cx="1455325" cy="1243200"/>
          </a:xfrm>
          <a:prstGeom prst="snip1Rect">
            <a:avLst>
              <a:gd name="adj" fmla="val 24343"/>
            </a:avLst>
          </a:prstGeom>
          <a:solidFill>
            <a:schemeClr val="accent5">
              <a:lumMod val="75000"/>
            </a:schemeClr>
          </a:solidFill>
          <a:effectLst>
            <a:outerShdw blurRad="50800" dist="38100" dir="18900000" algn="bl" rotWithShape="0">
              <a:schemeClr val="accent5">
                <a:lumMod val="75000"/>
                <a:alpha val="40000"/>
              </a:scheme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de-DE" sz="3600" b="1" dirty="0">
                <a:latin typeface="Arial" panose="020B0604020202020204" pitchFamily="34" charset="0"/>
                <a:cs typeface="Arial" panose="020B0604020202020204" pitchFamily="34" charset="0"/>
              </a:rPr>
              <a:t>6 </a:t>
            </a:r>
            <a:r>
              <a:rPr lang="de-DE" dirty="0" err="1">
                <a:latin typeface="Arial" panose="020B0604020202020204" pitchFamily="34" charset="0"/>
                <a:cs typeface="Arial" panose="020B0604020202020204" pitchFamily="34" charset="0"/>
              </a:rPr>
              <a:t>Faculties</a:t>
            </a:r>
            <a:endParaRPr lang="de-DE" sz="1800" dirty="0">
              <a:latin typeface="Arial" panose="020B0604020202020204" pitchFamily="34" charset="0"/>
              <a:cs typeface="Arial" panose="020B0604020202020204" pitchFamily="34" charset="0"/>
            </a:endParaRPr>
          </a:p>
        </p:txBody>
      </p:sp>
      <p:sp>
        <p:nvSpPr>
          <p:cNvPr id="12" name="Rechteck: eine Ecke abgeschnitten 11">
            <a:extLst>
              <a:ext uri="{FF2B5EF4-FFF2-40B4-BE49-F238E27FC236}">
                <a16:creationId xmlns:a16="http://schemas.microsoft.com/office/drawing/2014/main" id="{74F5AA6F-7581-4048-B70D-367389CB8163}"/>
              </a:ext>
            </a:extLst>
          </p:cNvPr>
          <p:cNvSpPr/>
          <p:nvPr/>
        </p:nvSpPr>
        <p:spPr>
          <a:xfrm>
            <a:off x="5051425" y="4016846"/>
            <a:ext cx="2520000" cy="576000"/>
          </a:xfrm>
          <a:prstGeom prst="snip1Rect">
            <a:avLst>
              <a:gd name="adj" fmla="val 11065"/>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r>
              <a:rPr lang="de-DE" sz="2800" b="1" dirty="0">
                <a:solidFill>
                  <a:schemeClr val="accent1">
                    <a:lumMod val="75000"/>
                  </a:schemeClr>
                </a:solidFill>
              </a:rPr>
              <a:t>32</a:t>
            </a:r>
            <a:r>
              <a:rPr lang="de-DE" sz="3600" b="1" dirty="0">
                <a:solidFill>
                  <a:schemeClr val="accent1">
                    <a:lumMod val="75000"/>
                  </a:schemeClr>
                </a:solidFill>
              </a:rPr>
              <a:t> </a:t>
            </a:r>
            <a:r>
              <a:rPr lang="de-DE" dirty="0">
                <a:solidFill>
                  <a:schemeClr val="accent1">
                    <a:lumMod val="75000"/>
                  </a:schemeClr>
                </a:solidFill>
              </a:rPr>
              <a:t>Institute</a:t>
            </a:r>
            <a:endParaRPr lang="de-DE" sz="1800" dirty="0">
              <a:solidFill>
                <a:schemeClr val="accent1">
                  <a:lumMod val="75000"/>
                </a:schemeClr>
              </a:solidFill>
            </a:endParaRPr>
          </a:p>
        </p:txBody>
      </p:sp>
      <p:sp>
        <p:nvSpPr>
          <p:cNvPr id="13" name="Rechteck: eine Ecke abgeschnitten 12">
            <a:extLst>
              <a:ext uri="{FF2B5EF4-FFF2-40B4-BE49-F238E27FC236}">
                <a16:creationId xmlns:a16="http://schemas.microsoft.com/office/drawing/2014/main" id="{761455B0-0E24-44E4-A34B-D48CCE28137A}"/>
              </a:ext>
            </a:extLst>
          </p:cNvPr>
          <p:cNvSpPr/>
          <p:nvPr/>
        </p:nvSpPr>
        <p:spPr>
          <a:xfrm>
            <a:off x="5051427" y="4660198"/>
            <a:ext cx="2520000" cy="576000"/>
          </a:xfrm>
          <a:prstGeom prst="snip1Rect">
            <a:avLst>
              <a:gd name="adj" fmla="val 11065"/>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l"/>
            <a:r>
              <a:rPr lang="de-DE" sz="2800" b="1" dirty="0">
                <a:solidFill>
                  <a:schemeClr val="accent1">
                    <a:lumMod val="75000"/>
                  </a:schemeClr>
                </a:solidFill>
              </a:rPr>
              <a:t>89</a:t>
            </a:r>
            <a:r>
              <a:rPr lang="de-DE" sz="3600" b="1" dirty="0">
                <a:solidFill>
                  <a:schemeClr val="accent1">
                    <a:lumMod val="75000"/>
                  </a:schemeClr>
                </a:solidFill>
              </a:rPr>
              <a:t> </a:t>
            </a:r>
            <a:r>
              <a:rPr lang="de-DE" dirty="0" err="1">
                <a:solidFill>
                  <a:schemeClr val="accent1">
                    <a:lumMod val="75000"/>
                  </a:schemeClr>
                </a:solidFill>
              </a:rPr>
              <a:t>professors</a:t>
            </a:r>
            <a:endParaRPr lang="de-DE" dirty="0">
              <a:solidFill>
                <a:schemeClr val="accent1">
                  <a:lumMod val="75000"/>
                </a:schemeClr>
              </a:solidFill>
            </a:endParaRPr>
          </a:p>
        </p:txBody>
      </p:sp>
      <p:sp>
        <p:nvSpPr>
          <p:cNvPr id="14" name="Rechteck: eine Ecke abgeschnitten 13">
            <a:extLst>
              <a:ext uri="{FF2B5EF4-FFF2-40B4-BE49-F238E27FC236}">
                <a16:creationId xmlns:a16="http://schemas.microsoft.com/office/drawing/2014/main" id="{56B86635-0441-4C57-BF04-934DB4088583}"/>
              </a:ext>
            </a:extLst>
          </p:cNvPr>
          <p:cNvSpPr/>
          <p:nvPr/>
        </p:nvSpPr>
        <p:spPr>
          <a:xfrm>
            <a:off x="5051425" y="5319772"/>
            <a:ext cx="2520000" cy="576000"/>
          </a:xfrm>
          <a:prstGeom prst="snip1Rect">
            <a:avLst>
              <a:gd name="adj" fmla="val 11065"/>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r>
              <a:rPr lang="de-DE" sz="2800" b="1" dirty="0">
                <a:solidFill>
                  <a:schemeClr val="accent1">
                    <a:lumMod val="75000"/>
                  </a:schemeClr>
                </a:solidFill>
              </a:rPr>
              <a:t>6</a:t>
            </a:r>
            <a:r>
              <a:rPr lang="de-DE" sz="3600" b="1" dirty="0">
                <a:solidFill>
                  <a:schemeClr val="accent1">
                    <a:lumMod val="75000"/>
                  </a:schemeClr>
                </a:solidFill>
              </a:rPr>
              <a:t> </a:t>
            </a:r>
            <a:r>
              <a:rPr lang="de-DE" dirty="0">
                <a:solidFill>
                  <a:schemeClr val="accent1">
                    <a:lumMod val="75000"/>
                  </a:schemeClr>
                </a:solidFill>
              </a:rPr>
              <a:t>Junior Professors</a:t>
            </a:r>
          </a:p>
        </p:txBody>
      </p:sp>
      <p:sp>
        <p:nvSpPr>
          <p:cNvPr id="10" name="Textfeld 9">
            <a:extLst>
              <a:ext uri="{FF2B5EF4-FFF2-40B4-BE49-F238E27FC236}">
                <a16:creationId xmlns:a16="http://schemas.microsoft.com/office/drawing/2014/main" id="{32552B5A-FAB2-4FE1-A491-E686185CF865}"/>
              </a:ext>
            </a:extLst>
          </p:cNvPr>
          <p:cNvSpPr txBox="1"/>
          <p:nvPr/>
        </p:nvSpPr>
        <p:spPr>
          <a:xfrm>
            <a:off x="6311425" y="5916045"/>
            <a:ext cx="1543198" cy="315121"/>
          </a:xfrm>
          <a:prstGeom prst="rect">
            <a:avLst/>
          </a:prstGeom>
        </p:spPr>
        <p:txBody>
          <a:bodyPr wrap="square" lIns="0" rIns="0" rtlCol="0" anchor="t">
            <a:normAutofit/>
          </a:bodyPr>
          <a:lstStyle/>
          <a:p>
            <a:pPr algn="l"/>
            <a:r>
              <a:rPr lang="de-DE" sz="1200" i="0" dirty="0">
                <a:solidFill>
                  <a:srgbClr val="002060"/>
                </a:solidFill>
              </a:rPr>
              <a:t>Stand: 01.05.2024</a:t>
            </a:r>
          </a:p>
        </p:txBody>
      </p:sp>
    </p:spTree>
    <p:extLst>
      <p:ext uri="{BB962C8B-B14F-4D97-AF65-F5344CB8AC3E}">
        <p14:creationId xmlns:p14="http://schemas.microsoft.com/office/powerpoint/2010/main" val="273617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6CC5847C-B8FB-4DE1-8B13-0AB8C82FFB8F}"/>
              </a:ext>
            </a:extLst>
          </p:cNvPr>
          <p:cNvPicPr>
            <a:picLocks noChangeAspect="1"/>
          </p:cNvPicPr>
          <p:nvPr/>
        </p:nvPicPr>
        <p:blipFill>
          <a:blip r:embed="rId2" cstate="email">
            <a:alphaModFix amt="10000"/>
            <a:extLst>
              <a:ext uri="{28A0092B-C50C-407E-A947-70E740481C1C}">
                <a14:useLocalDpi xmlns:a14="http://schemas.microsoft.com/office/drawing/2010/main"/>
              </a:ext>
            </a:extLst>
          </a:blip>
          <a:stretch>
            <a:fillRect/>
          </a:stretch>
        </p:blipFill>
        <p:spPr>
          <a:xfrm>
            <a:off x="4763" y="4797425"/>
            <a:ext cx="12192000" cy="2053123"/>
          </a:xfrm>
          <a:prstGeom prst="rect">
            <a:avLst/>
          </a:prstGeom>
        </p:spPr>
      </p:pic>
      <p:sp>
        <p:nvSpPr>
          <p:cNvPr id="3" name="Titel 2">
            <a:extLst>
              <a:ext uri="{FF2B5EF4-FFF2-40B4-BE49-F238E27FC236}">
                <a16:creationId xmlns:a16="http://schemas.microsoft.com/office/drawing/2014/main" id="{FB05906C-9864-4456-95E1-C41BDA9F1538}"/>
              </a:ext>
            </a:extLst>
          </p:cNvPr>
          <p:cNvSpPr>
            <a:spLocks noGrp="1"/>
          </p:cNvSpPr>
          <p:nvPr>
            <p:ph type="title"/>
          </p:nvPr>
        </p:nvSpPr>
        <p:spPr/>
        <p:txBody>
          <a:bodyPr/>
          <a:lstStyle/>
          <a:p>
            <a:r>
              <a:rPr lang="de-DE" dirty="0"/>
              <a:t>EUROPEAN UNIVERSITY</a:t>
            </a:r>
          </a:p>
        </p:txBody>
      </p:sp>
      <p:sp>
        <p:nvSpPr>
          <p:cNvPr id="4" name="Inhaltsplatzhalter 3">
            <a:extLst>
              <a:ext uri="{FF2B5EF4-FFF2-40B4-BE49-F238E27FC236}">
                <a16:creationId xmlns:a16="http://schemas.microsoft.com/office/drawing/2014/main" id="{4539BC99-72F0-4BC5-A298-37170F9FEF51}"/>
              </a:ext>
            </a:extLst>
          </p:cNvPr>
          <p:cNvSpPr txBox="1">
            <a:spLocks noGrp="1"/>
          </p:cNvSpPr>
          <p:nvPr>
            <p:ph idx="12"/>
          </p:nvPr>
        </p:nvSpPr>
        <p:spPr bwMode="auto">
          <a:xfrm>
            <a:off x="760413" y="1363663"/>
            <a:ext cx="10982325"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a:bodyPr>
          <a:lstStyle>
            <a:lvl1pPr marL="285743" indent="-285743" algn="l" defTabSz="912813" rtl="0" eaLnBrk="0" fontAlgn="base" hangingPunct="0">
              <a:spcBef>
                <a:spcPct val="20000"/>
              </a:spcBef>
              <a:spcAft>
                <a:spcPct val="0"/>
              </a:spcAft>
              <a:buClr>
                <a:schemeClr val="tx1"/>
              </a:buClr>
              <a:buFont typeface="Wingdings" pitchFamily="2" charset="2"/>
              <a:buChar char="§"/>
              <a:defRPr sz="1600" kern="1200">
                <a:solidFill>
                  <a:srgbClr val="333333"/>
                </a:solidFill>
                <a:latin typeface="Arial" pitchFamily="34" charset="0"/>
                <a:ea typeface="+mn-ea"/>
                <a:cs typeface="Arial" pitchFamily="34" charset="0"/>
              </a:defRPr>
            </a:lvl1pPr>
            <a:lvl2pPr marL="742931" indent="-285743" algn="l" defTabSz="912813" rtl="0" eaLnBrk="0" fontAlgn="base" hangingPunct="0">
              <a:spcBef>
                <a:spcPct val="20000"/>
              </a:spcBef>
              <a:spcAft>
                <a:spcPct val="0"/>
              </a:spcAft>
              <a:buClr>
                <a:schemeClr val="tx1"/>
              </a:buClr>
              <a:buFont typeface="Symbol" charset="2"/>
              <a:buChar char="-"/>
              <a:defRPr sz="1600" kern="1200">
                <a:solidFill>
                  <a:srgbClr val="333333"/>
                </a:solidFill>
                <a:latin typeface="Arial" pitchFamily="34" charset="0"/>
                <a:ea typeface="+mn-ea"/>
                <a:cs typeface="Arial" pitchFamily="34" charset="0"/>
              </a:defRPr>
            </a:lvl2pPr>
            <a:lvl3pPr marL="1142972" indent="-228594" algn="l" defTabSz="912813" rtl="0" eaLnBrk="0" fontAlgn="base" hangingPunct="0">
              <a:spcBef>
                <a:spcPct val="20000"/>
              </a:spcBef>
              <a:spcAft>
                <a:spcPct val="0"/>
              </a:spcAft>
              <a:buClr>
                <a:srgbClr val="0064A8"/>
              </a:buClr>
              <a:buFont typeface="Courier New" pitchFamily="49" charset="0"/>
              <a:buChar char="o"/>
              <a:defRPr sz="1200" kern="1200">
                <a:solidFill>
                  <a:srgbClr val="333333"/>
                </a:solidFill>
                <a:latin typeface="Arial" pitchFamily="34" charset="0"/>
                <a:ea typeface="+mn-ea"/>
                <a:cs typeface="Arial" pitchFamily="34" charset="0"/>
              </a:defRPr>
            </a:lvl3pPr>
            <a:lvl4pPr marL="1598613" indent="-227013" algn="l" defTabSz="912813" rtl="0" eaLnBrk="0" fontAlgn="base" hangingPunct="0">
              <a:spcBef>
                <a:spcPct val="20000"/>
              </a:spcBef>
              <a:spcAft>
                <a:spcPct val="0"/>
              </a:spcAft>
              <a:buClr>
                <a:srgbClr val="0064A8"/>
              </a:buClr>
              <a:buFont typeface="Arial" panose="020B0604020202020204" pitchFamily="34" charset="0"/>
              <a:buChar char="–"/>
              <a:defRPr sz="1200" kern="1200">
                <a:solidFill>
                  <a:srgbClr val="333333"/>
                </a:solidFill>
                <a:latin typeface="Arial" pitchFamily="34" charset="0"/>
                <a:ea typeface="+mn-ea"/>
                <a:cs typeface="Arial" pitchFamily="34" charset="0"/>
              </a:defRPr>
            </a:lvl4pPr>
            <a:lvl5pPr marL="2057348" indent="-228594" algn="l" defTabSz="912813" rtl="0" eaLnBrk="0" fontAlgn="base" hangingPunct="0">
              <a:spcBef>
                <a:spcPct val="20000"/>
              </a:spcBef>
              <a:spcAft>
                <a:spcPct val="0"/>
              </a:spcAft>
              <a:buClr>
                <a:schemeClr val="tx1"/>
              </a:buClr>
              <a:buFont typeface="Arial" pitchFamily="34" charset="0"/>
              <a:buChar char="•"/>
              <a:defRPr sz="1100" kern="1200">
                <a:solidFill>
                  <a:srgbClr val="333333"/>
                </a:solidFill>
                <a:latin typeface="Arial" pitchFamily="34" charset="0"/>
                <a:ea typeface="+mn-ea"/>
                <a:cs typeface="Arial" pitchFamily="34" charset="0"/>
              </a:defRPr>
            </a:lvl5pPr>
            <a:lvl6pPr marL="2514537" indent="-228594" algn="l" defTabSz="914378"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defTabSz="912791">
              <a:spcBef>
                <a:spcPts val="100"/>
              </a:spcBef>
              <a:spcAft>
                <a:spcPts val="600"/>
              </a:spcAft>
              <a:buClr>
                <a:srgbClr val="0064A8"/>
              </a:buClr>
              <a:buNone/>
              <a:defRPr/>
            </a:pPr>
            <a:r>
              <a:rPr lang="en-US" sz="1800" b="1" dirty="0">
                <a:solidFill>
                  <a:srgbClr val="004A7D"/>
                </a:solidFill>
              </a:rPr>
              <a:t>EURECA-PRO - TU Bergakademie is part of the European
EU University Alliance for Sustainability</a:t>
            </a:r>
          </a:p>
          <a:p>
            <a:pPr defTabSz="912791">
              <a:spcBef>
                <a:spcPts val="100"/>
              </a:spcBef>
              <a:spcAft>
                <a:spcPts val="600"/>
              </a:spcAft>
              <a:buClr>
                <a:srgbClr val="0064A8"/>
              </a:buClr>
              <a:buFont typeface="Courier New" panose="02070309020205020404" pitchFamily="49" charset="0"/>
              <a:buChar char="o"/>
              <a:defRPr/>
            </a:pPr>
            <a:r>
              <a:rPr lang="en-US" sz="1800" dirty="0">
                <a:solidFill>
                  <a:srgbClr val="393939"/>
                </a:solidFill>
              </a:rPr>
              <a:t>Joint study and research for more sustainability
Research, Teaching and Strategic Development
Transfer and communication as bridges of society</a:t>
            </a:r>
          </a:p>
          <a:p>
            <a:pPr marL="0" indent="0" defTabSz="912791">
              <a:spcBef>
                <a:spcPts val="100"/>
              </a:spcBef>
              <a:spcAft>
                <a:spcPts val="600"/>
              </a:spcAft>
              <a:buClr>
                <a:srgbClr val="0064A8"/>
              </a:buClr>
              <a:buNone/>
              <a:defRPr/>
            </a:pPr>
            <a:r>
              <a:rPr lang="de-DE" sz="1800" b="1" dirty="0">
                <a:solidFill>
                  <a:srgbClr val="004A7D"/>
                </a:solidFill>
              </a:rPr>
              <a:t>Partner  </a:t>
            </a:r>
          </a:p>
          <a:p>
            <a:pPr defTabSz="912791">
              <a:spcBef>
                <a:spcPts val="600"/>
              </a:spcBef>
              <a:spcAft>
                <a:spcPts val="600"/>
              </a:spcAft>
              <a:buClr>
                <a:srgbClr val="0064A8"/>
              </a:buClr>
              <a:buFont typeface="Courier New" panose="02070309020205020404" pitchFamily="49" charset="0"/>
              <a:buChar char="o"/>
              <a:defRPr/>
            </a:pPr>
            <a:r>
              <a:rPr lang="en-US" sz="1800" dirty="0" err="1"/>
              <a:t>Montanuniversität</a:t>
            </a:r>
            <a:r>
              <a:rPr lang="en-US" sz="1800" dirty="0"/>
              <a:t> </a:t>
            </a:r>
            <a:r>
              <a:rPr lang="en-US" sz="1800" dirty="0" err="1"/>
              <a:t>Leoben</a:t>
            </a:r>
            <a:r>
              <a:rPr lang="en-US" sz="1800" dirty="0"/>
              <a:t> 
Technical University of Crete 
Universidad de León 
Silesian University of Technology</a:t>
            </a:r>
            <a:endParaRPr lang="de-DE" sz="2000" dirty="0"/>
          </a:p>
        </p:txBody>
      </p:sp>
      <p:pic>
        <p:nvPicPr>
          <p:cNvPr id="5" name="Picture 2" descr="Signature-EURECA-PRO">
            <a:extLst>
              <a:ext uri="{FF2B5EF4-FFF2-40B4-BE49-F238E27FC236}">
                <a16:creationId xmlns:a16="http://schemas.microsoft.com/office/drawing/2014/main" id="{C3DBD0DF-C9F7-4237-80A7-9D82F4436292}"/>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257066" y="1063622"/>
            <a:ext cx="3934934" cy="1096375"/>
          </a:xfrm>
          <a:prstGeom prst="rect">
            <a:avLst/>
          </a:prstGeom>
          <a:noFill/>
          <a:extLst>
            <a:ext uri="{909E8E84-426E-40DD-AFC4-6F175D3DCCD1}">
              <a14:hiddenFill xmlns:a14="http://schemas.microsoft.com/office/drawing/2010/main">
                <a:solidFill>
                  <a:srgbClr val="FFFFFF"/>
                </a:solidFill>
              </a14:hiddenFill>
            </a:ext>
          </a:extLst>
        </p:spPr>
      </p:pic>
      <p:sp>
        <p:nvSpPr>
          <p:cNvPr id="7" name="Flussdiagramm: Manuelle Eingabe 6">
            <a:extLst>
              <a:ext uri="{FF2B5EF4-FFF2-40B4-BE49-F238E27FC236}">
                <a16:creationId xmlns:a16="http://schemas.microsoft.com/office/drawing/2014/main" id="{D4A53E70-750E-457A-A763-D40FD70A2FD8}"/>
              </a:ext>
            </a:extLst>
          </p:cNvPr>
          <p:cNvSpPr/>
          <p:nvPr/>
        </p:nvSpPr>
        <p:spPr>
          <a:xfrm rot="16200000">
            <a:off x="6633657" y="1307108"/>
            <a:ext cx="6857998" cy="4258687"/>
          </a:xfrm>
          <a:prstGeom prst="flowChartManualInput">
            <a:avLst/>
          </a:prstGeom>
          <a:solidFill>
            <a:srgbClr val="0069B4">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Textfeld 8">
            <a:extLst>
              <a:ext uri="{FF2B5EF4-FFF2-40B4-BE49-F238E27FC236}">
                <a16:creationId xmlns:a16="http://schemas.microsoft.com/office/drawing/2014/main" id="{9DA3DDB8-8CE5-493A-8916-9E4826E95ACB}"/>
              </a:ext>
            </a:extLst>
          </p:cNvPr>
          <p:cNvSpPr txBox="1"/>
          <p:nvPr/>
        </p:nvSpPr>
        <p:spPr>
          <a:xfrm>
            <a:off x="5994400" y="249382"/>
            <a:ext cx="3269673" cy="3916218"/>
          </a:xfrm>
          <a:prstGeom prst="rect">
            <a:avLst/>
          </a:prstGeom>
        </p:spPr>
        <p:txBody>
          <a:bodyPr wrap="square" lIns="0" rIns="0" rtlCol="0" anchor="t">
            <a:normAutofit/>
          </a:bodyPr>
          <a:lstStyle/>
          <a:p>
            <a:pPr algn="l"/>
            <a:endParaRPr lang="de-DE" sz="2000" b="1" i="0" dirty="0">
              <a:solidFill>
                <a:srgbClr val="004A7D"/>
              </a:solidFill>
              <a:latin typeface="Spartan ExtraBold" pitchFamily="2" charset="77"/>
            </a:endParaRPr>
          </a:p>
        </p:txBody>
      </p:sp>
      <p:sp>
        <p:nvSpPr>
          <p:cNvPr id="12" name="Inhaltsplatzhalter 3">
            <a:extLst>
              <a:ext uri="{FF2B5EF4-FFF2-40B4-BE49-F238E27FC236}">
                <a16:creationId xmlns:a16="http://schemas.microsoft.com/office/drawing/2014/main" id="{E6613028-441B-4C4E-AD48-69FB87036628}"/>
              </a:ext>
            </a:extLst>
          </p:cNvPr>
          <p:cNvSpPr txBox="1">
            <a:spLocks/>
          </p:cNvSpPr>
          <p:nvPr/>
        </p:nvSpPr>
        <p:spPr bwMode="auto">
          <a:xfrm>
            <a:off x="4872038" y="3474114"/>
            <a:ext cx="3572526" cy="2020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a:bodyPr>
          <a:lstStyle>
            <a:lvl1pPr marL="285743" indent="-285743" algn="l" defTabSz="912813" rtl="0" eaLnBrk="0" fontAlgn="base" latinLnBrk="0" hangingPunct="0">
              <a:lnSpc>
                <a:spcPct val="90000"/>
              </a:lnSpc>
              <a:spcBef>
                <a:spcPct val="20000"/>
              </a:spcBef>
              <a:spcAft>
                <a:spcPct val="0"/>
              </a:spcAft>
              <a:buClr>
                <a:schemeClr val="tx1"/>
              </a:buClr>
              <a:buSzPct val="110000"/>
              <a:buFont typeface="Wingdings" pitchFamily="2" charset="2"/>
              <a:buChar char="§"/>
              <a:defRPr sz="1600" kern="1200">
                <a:solidFill>
                  <a:srgbClr val="333333"/>
                </a:solidFill>
                <a:latin typeface="Arial" pitchFamily="34" charset="0"/>
                <a:ea typeface="+mn-ea"/>
                <a:cs typeface="Arial" pitchFamily="34" charset="0"/>
              </a:defRPr>
            </a:lvl1pPr>
            <a:lvl2pPr marL="742931" indent="-285743" algn="l" defTabSz="912813" rtl="0" eaLnBrk="0" fontAlgn="base" latinLnBrk="0" hangingPunct="0">
              <a:lnSpc>
                <a:spcPct val="90000"/>
              </a:lnSpc>
              <a:spcBef>
                <a:spcPct val="20000"/>
              </a:spcBef>
              <a:spcAft>
                <a:spcPct val="0"/>
              </a:spcAft>
              <a:buClr>
                <a:schemeClr val="tx1"/>
              </a:buClr>
              <a:buSzPct val="110000"/>
              <a:buFont typeface="Symbol" charset="2"/>
              <a:buChar char="-"/>
              <a:defRPr sz="1600" kern="1200">
                <a:solidFill>
                  <a:srgbClr val="333333"/>
                </a:solidFill>
                <a:latin typeface="Arial" pitchFamily="34" charset="0"/>
                <a:ea typeface="+mn-ea"/>
                <a:cs typeface="Arial" pitchFamily="34" charset="0"/>
              </a:defRPr>
            </a:lvl2pPr>
            <a:lvl3pPr marL="1142972" indent="-228594" algn="l" defTabSz="912813" rtl="0" eaLnBrk="0" fontAlgn="base" latinLnBrk="0" hangingPunct="0">
              <a:lnSpc>
                <a:spcPct val="90000"/>
              </a:lnSpc>
              <a:spcBef>
                <a:spcPct val="20000"/>
              </a:spcBef>
              <a:spcAft>
                <a:spcPct val="0"/>
              </a:spcAft>
              <a:buClr>
                <a:srgbClr val="0064A8"/>
              </a:buClr>
              <a:buSzPct val="110000"/>
              <a:buFont typeface="Courier New" pitchFamily="49" charset="0"/>
              <a:buChar char="o"/>
              <a:defRPr sz="1200" kern="1200">
                <a:solidFill>
                  <a:srgbClr val="333333"/>
                </a:solidFill>
                <a:latin typeface="Arial" pitchFamily="34" charset="0"/>
                <a:ea typeface="+mn-ea"/>
                <a:cs typeface="Arial" pitchFamily="34" charset="0"/>
              </a:defRPr>
            </a:lvl3pPr>
            <a:lvl4pPr marL="1598613" indent="-227013" algn="l" defTabSz="912813" rtl="0" eaLnBrk="0" fontAlgn="base" latinLnBrk="0" hangingPunct="0">
              <a:lnSpc>
                <a:spcPct val="90000"/>
              </a:lnSpc>
              <a:spcBef>
                <a:spcPct val="20000"/>
              </a:spcBef>
              <a:spcAft>
                <a:spcPct val="0"/>
              </a:spcAft>
              <a:buClr>
                <a:srgbClr val="0064A8"/>
              </a:buClr>
              <a:buSzPct val="110000"/>
              <a:buFont typeface="Arial" panose="020B0604020202020204" pitchFamily="34" charset="0"/>
              <a:buChar char="–"/>
              <a:defRPr sz="1200" kern="1200">
                <a:solidFill>
                  <a:srgbClr val="333333"/>
                </a:solidFill>
                <a:latin typeface="Arial" pitchFamily="34" charset="0"/>
                <a:ea typeface="+mn-ea"/>
                <a:cs typeface="Arial" pitchFamily="34" charset="0"/>
              </a:defRPr>
            </a:lvl4pPr>
            <a:lvl5pPr marL="2057348" indent="-228594" algn="l" defTabSz="912813" rtl="0" eaLnBrk="0" fontAlgn="base" latinLnBrk="0" hangingPunct="0">
              <a:lnSpc>
                <a:spcPct val="90000"/>
              </a:lnSpc>
              <a:spcBef>
                <a:spcPct val="20000"/>
              </a:spcBef>
              <a:spcAft>
                <a:spcPct val="0"/>
              </a:spcAft>
              <a:buClr>
                <a:schemeClr val="tx1"/>
              </a:buClr>
              <a:buSzPct val="110000"/>
              <a:buFont typeface="Arial" pitchFamily="34" charset="0"/>
              <a:buChar char="•"/>
              <a:defRPr sz="1100" kern="1200">
                <a:solidFill>
                  <a:srgbClr val="333333"/>
                </a:solidFill>
                <a:latin typeface="Arial" pitchFamily="34" charset="0"/>
                <a:ea typeface="+mn-ea"/>
                <a:cs typeface="Arial" pitchFamily="34" charset="0"/>
              </a:defRPr>
            </a:lvl5pPr>
            <a:lvl6pPr marL="2514537" indent="-228594" algn="l" defTabSz="914378" rtl="0" eaLnBrk="1" latinLnBrk="0" hangingPunct="1">
              <a:lnSpc>
                <a:spcPct val="90000"/>
              </a:lnSpc>
              <a:spcBef>
                <a:spcPct val="20000"/>
              </a:spcBef>
              <a:buFont typeface="Arial"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ct val="20000"/>
              </a:spcBef>
              <a:buFont typeface="Arial"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ct val="20000"/>
              </a:spcBef>
              <a:buFont typeface="Arial"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ct val="20000"/>
              </a:spcBef>
              <a:buFont typeface="Arial" pitchFamily="34" charset="0"/>
              <a:buChar char="•"/>
              <a:defRPr sz="1800" kern="1200">
                <a:solidFill>
                  <a:schemeClr val="tx1"/>
                </a:solidFill>
                <a:latin typeface="+mn-lt"/>
                <a:ea typeface="+mn-ea"/>
                <a:cs typeface="+mn-cs"/>
              </a:defRPr>
            </a:lvl9pPr>
          </a:lstStyle>
          <a:p>
            <a:pPr marL="285750" indent="-285750">
              <a:spcBef>
                <a:spcPts val="600"/>
              </a:spcBef>
              <a:spcAft>
                <a:spcPts val="600"/>
              </a:spcAft>
              <a:buClr>
                <a:schemeClr val="accent5">
                  <a:lumMod val="75000"/>
                </a:schemeClr>
              </a:buClr>
              <a:buFont typeface="Courier New" panose="02070309020205020404" pitchFamily="49" charset="0"/>
              <a:buChar char="o"/>
            </a:pPr>
            <a:r>
              <a:rPr lang="en-US" sz="1800" dirty="0"/>
              <a:t>University of Petroșani 
Hochschule </a:t>
            </a:r>
            <a:r>
              <a:rPr lang="en-US" sz="1800" dirty="0" err="1"/>
              <a:t>Mittweida</a:t>
            </a:r>
            <a:r>
              <a:rPr lang="en-US" sz="1800" dirty="0"/>
              <a:t> 
Hasselt University
University of Lorraine</a:t>
            </a:r>
            <a:endParaRPr lang="de-DE" sz="1800" dirty="0"/>
          </a:p>
          <a:p>
            <a:pPr marL="285736" indent="-285736" defTabSz="912791">
              <a:buClr>
                <a:srgbClr val="0064A8"/>
              </a:buClr>
              <a:defRPr/>
            </a:pPr>
            <a:endParaRPr lang="de-DE" sz="2000" dirty="0"/>
          </a:p>
        </p:txBody>
      </p:sp>
    </p:spTree>
    <p:extLst>
      <p:ext uri="{BB962C8B-B14F-4D97-AF65-F5344CB8AC3E}">
        <p14:creationId xmlns:p14="http://schemas.microsoft.com/office/powerpoint/2010/main" val="2990161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ussdiagramm: Manuelle Eingabe 6">
            <a:extLst>
              <a:ext uri="{FF2B5EF4-FFF2-40B4-BE49-F238E27FC236}">
                <a16:creationId xmlns:a16="http://schemas.microsoft.com/office/drawing/2014/main" id="{C026F3A1-F944-4679-B37F-BF92DD1DB57C}"/>
              </a:ext>
            </a:extLst>
          </p:cNvPr>
          <p:cNvSpPr/>
          <p:nvPr/>
        </p:nvSpPr>
        <p:spPr>
          <a:xfrm rot="16200000">
            <a:off x="6542098" y="1390635"/>
            <a:ext cx="7040540" cy="4259264"/>
          </a:xfrm>
          <a:prstGeom prst="flowChartManualInput">
            <a:avLst/>
          </a:prstGeom>
          <a:blipFill dpi="0" rotWithShape="0">
            <a:blip r:embed="rId3" cstate="email">
              <a:extLst>
                <a:ext uri="{28A0092B-C50C-407E-A947-70E740481C1C}">
                  <a14:useLocalDpi xmlns:a14="http://schemas.microsoft.com/office/drawing/2010/main"/>
                </a:ext>
              </a:extLst>
            </a:blip>
            <a:srcRect/>
            <a:stretch>
              <a:fillRect b="217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Inhaltsplatzhalter 1">
            <a:extLst>
              <a:ext uri="{FF2B5EF4-FFF2-40B4-BE49-F238E27FC236}">
                <a16:creationId xmlns:a16="http://schemas.microsoft.com/office/drawing/2014/main" id="{138219F2-E388-4E05-BC48-E0AF75E90124}"/>
              </a:ext>
            </a:extLst>
          </p:cNvPr>
          <p:cNvSpPr>
            <a:spLocks noGrp="1"/>
          </p:cNvSpPr>
          <p:nvPr>
            <p:ph idx="12"/>
          </p:nvPr>
        </p:nvSpPr>
        <p:spPr>
          <a:xfrm>
            <a:off x="760226" y="1364456"/>
            <a:ext cx="7820355" cy="4450557"/>
          </a:xfrm>
        </p:spPr>
        <p:txBody>
          <a:bodyPr/>
          <a:lstStyle/>
          <a:p>
            <a:pPr>
              <a:spcBef>
                <a:spcPts val="0"/>
              </a:spcBef>
              <a:spcAft>
                <a:spcPts val="600"/>
              </a:spcAft>
            </a:pPr>
            <a:r>
              <a:rPr lang="en-US" b="1" dirty="0">
                <a:solidFill>
                  <a:schemeClr val="accent5">
                    <a:lumMod val="50000"/>
                  </a:schemeClr>
                </a:solidFill>
              </a:rPr>
              <a:t>Support services for studying with children</a:t>
            </a:r>
          </a:p>
          <a:p>
            <a:pPr marL="285750" indent="-285750">
              <a:spcBef>
                <a:spcPts val="0"/>
              </a:spcBef>
              <a:spcAft>
                <a:spcPts val="600"/>
              </a:spcAft>
              <a:buFont typeface="Courier New" panose="02070309020205020404" pitchFamily="49" charset="0"/>
              <a:buChar char="o"/>
            </a:pPr>
            <a:r>
              <a:rPr lang="en-US" dirty="0"/>
              <a:t>A wide range of counselling services
Agreement on an individual study plan
Childcare 
Accommodation for student parents 
Baby changing rooms and play facilities on campus
Junior University and Junior Researcher</a:t>
            </a:r>
          </a:p>
          <a:p>
            <a:pPr>
              <a:spcBef>
                <a:spcPts val="0"/>
              </a:spcBef>
              <a:spcAft>
                <a:spcPts val="600"/>
              </a:spcAft>
            </a:pPr>
            <a:r>
              <a:rPr lang="de-DE" b="1" dirty="0">
                <a:solidFill>
                  <a:schemeClr val="accent5">
                    <a:lumMod val="50000"/>
                  </a:schemeClr>
                </a:solidFill>
              </a:rPr>
              <a:t>Family-</a:t>
            </a:r>
            <a:r>
              <a:rPr lang="de-DE" b="1" dirty="0" err="1">
                <a:solidFill>
                  <a:schemeClr val="accent5">
                    <a:lumMod val="50000"/>
                  </a:schemeClr>
                </a:solidFill>
              </a:rPr>
              <a:t>friendly</a:t>
            </a:r>
            <a:r>
              <a:rPr lang="de-DE" b="1" dirty="0">
                <a:solidFill>
                  <a:schemeClr val="accent5">
                    <a:lumMod val="50000"/>
                  </a:schemeClr>
                </a:solidFill>
              </a:rPr>
              <a:t> </a:t>
            </a:r>
            <a:r>
              <a:rPr lang="de-DE" b="1" dirty="0" err="1">
                <a:solidFill>
                  <a:schemeClr val="accent5">
                    <a:lumMod val="50000"/>
                  </a:schemeClr>
                </a:solidFill>
              </a:rPr>
              <a:t>working</a:t>
            </a:r>
            <a:r>
              <a:rPr lang="de-DE" b="1" dirty="0">
                <a:solidFill>
                  <a:schemeClr val="accent5">
                    <a:lumMod val="50000"/>
                  </a:schemeClr>
                </a:solidFill>
              </a:rPr>
              <a:t> </a:t>
            </a:r>
            <a:r>
              <a:rPr lang="de-DE" b="1" dirty="0" err="1">
                <a:solidFill>
                  <a:schemeClr val="accent5">
                    <a:lumMod val="50000"/>
                  </a:schemeClr>
                </a:solidFill>
              </a:rPr>
              <a:t>conditions</a:t>
            </a:r>
            <a:endParaRPr lang="de-DE" b="1" dirty="0">
              <a:solidFill>
                <a:schemeClr val="accent5">
                  <a:lumMod val="50000"/>
                </a:schemeClr>
              </a:solidFill>
            </a:endParaRPr>
          </a:p>
          <a:p>
            <a:pPr marL="285750" indent="-285750">
              <a:spcBef>
                <a:spcPts val="0"/>
              </a:spcBef>
              <a:spcAft>
                <a:spcPts val="600"/>
              </a:spcAft>
              <a:buFont typeface="Courier New" panose="02070309020205020404" pitchFamily="49" charset="0"/>
              <a:buChar char="o"/>
            </a:pPr>
            <a:r>
              <a:rPr lang="de-DE" dirty="0"/>
              <a:t>Dienstvereinbarung zur mobilen Arbeit</a:t>
            </a:r>
          </a:p>
          <a:p>
            <a:pPr marL="285750" indent="-285750" algn="l">
              <a:spcBef>
                <a:spcPts val="600"/>
              </a:spcBef>
              <a:buFont typeface="Courier New" panose="02070309020205020404" pitchFamily="49" charset="0"/>
              <a:buChar char="o"/>
            </a:pPr>
            <a:r>
              <a:rPr lang="de-DE" dirty="0"/>
              <a:t>Unterstützung bei der Vereinbarkeit von Arbeit, Pflege und Familie</a:t>
            </a:r>
            <a:endParaRPr lang="de-DE" b="0" i="0" dirty="0">
              <a:effectLst/>
            </a:endParaRPr>
          </a:p>
          <a:p>
            <a:endParaRPr lang="de-DE" dirty="0"/>
          </a:p>
        </p:txBody>
      </p:sp>
      <p:sp>
        <p:nvSpPr>
          <p:cNvPr id="3" name="Titel 2">
            <a:extLst>
              <a:ext uri="{FF2B5EF4-FFF2-40B4-BE49-F238E27FC236}">
                <a16:creationId xmlns:a16="http://schemas.microsoft.com/office/drawing/2014/main" id="{5DE59715-83B7-408B-8C97-729E5BF86A89}"/>
              </a:ext>
            </a:extLst>
          </p:cNvPr>
          <p:cNvSpPr>
            <a:spLocks noGrp="1"/>
          </p:cNvSpPr>
          <p:nvPr>
            <p:ph type="title"/>
          </p:nvPr>
        </p:nvSpPr>
        <p:spPr/>
        <p:txBody>
          <a:bodyPr/>
          <a:lstStyle/>
          <a:p>
            <a:r>
              <a:rPr lang="de-DE" dirty="0"/>
              <a:t>FAMILY-FRIENDLY UNIVERSITY</a:t>
            </a:r>
          </a:p>
        </p:txBody>
      </p:sp>
      <p:pic>
        <p:nvPicPr>
          <p:cNvPr id="4" name="Grafik 3">
            <a:extLst>
              <a:ext uri="{FF2B5EF4-FFF2-40B4-BE49-F238E27FC236}">
                <a16:creationId xmlns:a16="http://schemas.microsoft.com/office/drawing/2014/main" id="{82AA9D23-E70E-4FB7-88DB-68808F76EA86}"/>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851650" y="5299965"/>
            <a:ext cx="1558035" cy="1558035"/>
          </a:xfrm>
          <a:prstGeom prst="rect">
            <a:avLst/>
          </a:prstGeom>
        </p:spPr>
      </p:pic>
      <p:pic>
        <p:nvPicPr>
          <p:cNvPr id="6" name="Grafik 5">
            <a:extLst>
              <a:ext uri="{FF2B5EF4-FFF2-40B4-BE49-F238E27FC236}">
                <a16:creationId xmlns:a16="http://schemas.microsoft.com/office/drawing/2014/main" id="{277DE37F-5DCB-4726-A824-ABA3EF75887B}"/>
              </a:ext>
            </a:extLst>
          </p:cNvPr>
          <p:cNvPicPr>
            <a:picLocks noChangeAspect="1"/>
          </p:cNvPicPr>
          <p:nvPr/>
        </p:nvPicPr>
        <p:blipFill>
          <a:blip r:embed="rId6"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spTree>
    <p:extLst>
      <p:ext uri="{BB962C8B-B14F-4D97-AF65-F5344CB8AC3E}">
        <p14:creationId xmlns:p14="http://schemas.microsoft.com/office/powerpoint/2010/main" val="748067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E96AD494-2E1E-4B41-99C7-E1663820B72F}"/>
              </a:ext>
            </a:extLst>
          </p:cNvPr>
          <p:cNvPicPr>
            <a:picLocks noChangeAspect="1"/>
          </p:cNvPicPr>
          <p:nvPr/>
        </p:nvPicPr>
        <p:blipFill>
          <a:blip r:embed="rId2"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sp>
        <p:nvSpPr>
          <p:cNvPr id="4" name="Flussdiagramm: Manuelle Eingabe 3">
            <a:extLst>
              <a:ext uri="{FF2B5EF4-FFF2-40B4-BE49-F238E27FC236}">
                <a16:creationId xmlns:a16="http://schemas.microsoft.com/office/drawing/2014/main" id="{A1BD4524-C81E-4619-BF46-3CFA6B41B205}"/>
              </a:ext>
            </a:extLst>
          </p:cNvPr>
          <p:cNvSpPr/>
          <p:nvPr/>
        </p:nvSpPr>
        <p:spPr>
          <a:xfrm rot="16200000">
            <a:off x="6633657" y="1299656"/>
            <a:ext cx="6857998" cy="4258687"/>
          </a:xfrm>
          <a:prstGeom prst="flowChartManualInput">
            <a:avLst/>
          </a:prstGeom>
          <a:solidFill>
            <a:srgbClr val="0069B4">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Inhaltsplatzhalter 1">
            <a:extLst>
              <a:ext uri="{FF2B5EF4-FFF2-40B4-BE49-F238E27FC236}">
                <a16:creationId xmlns:a16="http://schemas.microsoft.com/office/drawing/2014/main" id="{21050ED7-7B17-484C-9569-6D736294A13C}"/>
              </a:ext>
            </a:extLst>
          </p:cNvPr>
          <p:cNvSpPr>
            <a:spLocks noGrp="1"/>
          </p:cNvSpPr>
          <p:nvPr>
            <p:ph idx="12"/>
          </p:nvPr>
        </p:nvSpPr>
        <p:spPr>
          <a:xfrm>
            <a:off x="760226" y="1408523"/>
            <a:ext cx="9501374" cy="4406490"/>
          </a:xfrm>
        </p:spPr>
        <p:txBody>
          <a:bodyPr/>
          <a:lstStyle/>
          <a:p>
            <a:pPr marL="285750" indent="-285750">
              <a:spcBef>
                <a:spcPts val="600"/>
              </a:spcBef>
              <a:buFont typeface="Courier New" panose="02070309020205020404" pitchFamily="49" charset="0"/>
              <a:buChar char="o"/>
            </a:pPr>
            <a:r>
              <a:rPr lang="en-US" dirty="0"/>
              <a:t>Maintaining and promoting the health of employees and students 
Health-related offers and measures
Creation and maintenance of healthy working, teaching and research conditions</a:t>
            </a:r>
            <a:endParaRPr lang="de-DE" dirty="0"/>
          </a:p>
        </p:txBody>
      </p:sp>
      <p:sp>
        <p:nvSpPr>
          <p:cNvPr id="3" name="Titel 2">
            <a:extLst>
              <a:ext uri="{FF2B5EF4-FFF2-40B4-BE49-F238E27FC236}">
                <a16:creationId xmlns:a16="http://schemas.microsoft.com/office/drawing/2014/main" id="{533826CC-B510-4100-BD86-2065AB92E954}"/>
              </a:ext>
            </a:extLst>
          </p:cNvPr>
          <p:cNvSpPr>
            <a:spLocks noGrp="1"/>
          </p:cNvSpPr>
          <p:nvPr>
            <p:ph type="title"/>
          </p:nvPr>
        </p:nvSpPr>
        <p:spPr/>
        <p:txBody>
          <a:bodyPr/>
          <a:lstStyle/>
          <a:p>
            <a:r>
              <a:rPr lang="de-DE" dirty="0"/>
              <a:t>ACTIVE TOGETHER</a:t>
            </a:r>
          </a:p>
        </p:txBody>
      </p:sp>
      <p:sp>
        <p:nvSpPr>
          <p:cNvPr id="6" name="Textfeld 5">
            <a:extLst>
              <a:ext uri="{FF2B5EF4-FFF2-40B4-BE49-F238E27FC236}">
                <a16:creationId xmlns:a16="http://schemas.microsoft.com/office/drawing/2014/main" id="{A8E7BE2C-1DDD-4339-ABF8-022BA4B6BC48}"/>
              </a:ext>
            </a:extLst>
          </p:cNvPr>
          <p:cNvSpPr txBox="1"/>
          <p:nvPr/>
        </p:nvSpPr>
        <p:spPr>
          <a:xfrm>
            <a:off x="848240" y="4938825"/>
            <a:ext cx="4419085" cy="861774"/>
          </a:xfrm>
          <a:prstGeom prst="rect">
            <a:avLst/>
          </a:prstGeom>
          <a:noFill/>
        </p:spPr>
        <p:txBody>
          <a:bodyPr wrap="square">
            <a:spAutoFit/>
          </a:bodyPr>
          <a:lstStyle/>
          <a:p>
            <a:pPr>
              <a:spcBef>
                <a:spcPts val="1200"/>
              </a:spcBef>
              <a:spcAft>
                <a:spcPts val="1200"/>
              </a:spcAft>
            </a:pPr>
            <a:r>
              <a:rPr lang="de-DE" b="1" dirty="0">
                <a:solidFill>
                  <a:schemeClr val="accent5">
                    <a:lumMod val="50000"/>
                  </a:schemeClr>
                </a:solidFill>
              </a:rPr>
              <a:t>University Health Management</a:t>
            </a:r>
            <a:br>
              <a:rPr lang="de-DE" b="1" dirty="0">
                <a:solidFill>
                  <a:schemeClr val="accent5">
                    <a:lumMod val="50000"/>
                  </a:schemeClr>
                </a:solidFill>
              </a:rPr>
            </a:br>
            <a:r>
              <a:rPr lang="en-US" sz="1600" dirty="0">
                <a:solidFill>
                  <a:srgbClr val="00070C"/>
                </a:solidFill>
              </a:rPr>
              <a:t>Offers to promote physical, mental and social health</a:t>
            </a:r>
            <a:endParaRPr lang="de-DE" sz="1600" dirty="0">
              <a:solidFill>
                <a:srgbClr val="00070C"/>
              </a:solidFill>
            </a:endParaRPr>
          </a:p>
        </p:txBody>
      </p:sp>
      <p:sp>
        <p:nvSpPr>
          <p:cNvPr id="9" name="Textfeld 8">
            <a:extLst>
              <a:ext uri="{FF2B5EF4-FFF2-40B4-BE49-F238E27FC236}">
                <a16:creationId xmlns:a16="http://schemas.microsoft.com/office/drawing/2014/main" id="{C96702D1-C1C0-4C8F-91EA-66C332C6034B}"/>
              </a:ext>
            </a:extLst>
          </p:cNvPr>
          <p:cNvSpPr txBox="1"/>
          <p:nvPr/>
        </p:nvSpPr>
        <p:spPr>
          <a:xfrm>
            <a:off x="6251495" y="4867564"/>
            <a:ext cx="4573523" cy="1142960"/>
          </a:xfrm>
          <a:prstGeom prst="rect">
            <a:avLst/>
          </a:prstGeom>
        </p:spPr>
        <p:txBody>
          <a:bodyPr wrap="square" lIns="0" rIns="0" rtlCol="0" anchor="t">
            <a:normAutofit/>
          </a:bodyPr>
          <a:lstStyle/>
          <a:p>
            <a:pPr algn="l"/>
            <a:endParaRPr lang="de-DE" sz="2000" b="1" i="0" dirty="0">
              <a:solidFill>
                <a:srgbClr val="004A7D"/>
              </a:solidFill>
              <a:latin typeface="Spartan ExtraBold" pitchFamily="2" charset="77"/>
            </a:endParaRPr>
          </a:p>
        </p:txBody>
      </p:sp>
      <p:sp>
        <p:nvSpPr>
          <p:cNvPr id="12" name="Textfeld 11">
            <a:extLst>
              <a:ext uri="{FF2B5EF4-FFF2-40B4-BE49-F238E27FC236}">
                <a16:creationId xmlns:a16="http://schemas.microsoft.com/office/drawing/2014/main" id="{6B0DD8E2-69DA-4F2E-AA26-815932D5F500}"/>
              </a:ext>
            </a:extLst>
          </p:cNvPr>
          <p:cNvSpPr txBox="1"/>
          <p:nvPr/>
        </p:nvSpPr>
        <p:spPr>
          <a:xfrm>
            <a:off x="6002483" y="4952812"/>
            <a:ext cx="3955762" cy="892552"/>
          </a:xfrm>
          <a:prstGeom prst="rect">
            <a:avLst/>
          </a:prstGeom>
          <a:noFill/>
        </p:spPr>
        <p:txBody>
          <a:bodyPr wrap="square">
            <a:spAutoFit/>
          </a:bodyPr>
          <a:lstStyle/>
          <a:p>
            <a:r>
              <a:rPr lang="de-DE" b="1" dirty="0">
                <a:solidFill>
                  <a:schemeClr val="accent5">
                    <a:lumMod val="50000"/>
                  </a:schemeClr>
                </a:solidFill>
              </a:rPr>
              <a:t>University Sports Center</a:t>
            </a:r>
            <a:br>
              <a:rPr lang="de-DE" dirty="0">
                <a:solidFill>
                  <a:srgbClr val="00070C"/>
                </a:solidFill>
              </a:rPr>
            </a:br>
            <a:r>
              <a:rPr lang="en-US" dirty="0">
                <a:solidFill>
                  <a:srgbClr val="00070C"/>
                </a:solidFill>
              </a:rPr>
              <a:t>more than 40 sports and 80 courses</a:t>
            </a:r>
            <a:br>
              <a:rPr lang="de-DE" sz="1600" dirty="0">
                <a:solidFill>
                  <a:srgbClr val="00070C"/>
                </a:solidFill>
              </a:rPr>
            </a:br>
            <a:endParaRPr lang="de-DE" sz="1600" dirty="0"/>
          </a:p>
        </p:txBody>
      </p:sp>
      <p:pic>
        <p:nvPicPr>
          <p:cNvPr id="8" name="Inhaltsplatzhalter 4">
            <a:extLst>
              <a:ext uri="{FF2B5EF4-FFF2-40B4-BE49-F238E27FC236}">
                <a16:creationId xmlns:a16="http://schemas.microsoft.com/office/drawing/2014/main" id="{8A48F8B5-9893-45BE-956F-E7554329754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90293" y="260925"/>
            <a:ext cx="2277820" cy="1044000"/>
          </a:xfrm>
          <a:prstGeom prst="rect">
            <a:avLst/>
          </a:prstGeom>
        </p:spPr>
      </p:pic>
      <p:pic>
        <p:nvPicPr>
          <p:cNvPr id="11" name="Grafik 10">
            <a:extLst>
              <a:ext uri="{FF2B5EF4-FFF2-40B4-BE49-F238E27FC236}">
                <a16:creationId xmlns:a16="http://schemas.microsoft.com/office/drawing/2014/main" id="{F3E11DBA-7F24-4D5F-966C-6FB8D6A346A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9175" y="2553729"/>
            <a:ext cx="4096228" cy="2303836"/>
          </a:xfrm>
          <a:prstGeom prst="rect">
            <a:avLst/>
          </a:prstGeom>
        </p:spPr>
      </p:pic>
      <p:pic>
        <p:nvPicPr>
          <p:cNvPr id="15" name="Grafik 14">
            <a:extLst>
              <a:ext uri="{FF2B5EF4-FFF2-40B4-BE49-F238E27FC236}">
                <a16:creationId xmlns:a16="http://schemas.microsoft.com/office/drawing/2014/main" id="{4E58EB43-8B93-4458-91DD-953A0B1296A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96000" y="2536998"/>
            <a:ext cx="4138307" cy="2327798"/>
          </a:xfrm>
          <a:prstGeom prst="rect">
            <a:avLst/>
          </a:prstGeom>
        </p:spPr>
      </p:pic>
    </p:spTree>
    <p:extLst>
      <p:ext uri="{BB962C8B-B14F-4D97-AF65-F5344CB8AC3E}">
        <p14:creationId xmlns:p14="http://schemas.microsoft.com/office/powerpoint/2010/main" val="2705498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ussdiagramm: Manuelle Eingabe 11">
            <a:extLst>
              <a:ext uri="{FF2B5EF4-FFF2-40B4-BE49-F238E27FC236}">
                <a16:creationId xmlns:a16="http://schemas.microsoft.com/office/drawing/2014/main" id="{93F907C7-DC31-492B-862F-F83930109EE3}"/>
              </a:ext>
            </a:extLst>
          </p:cNvPr>
          <p:cNvSpPr/>
          <p:nvPr/>
        </p:nvSpPr>
        <p:spPr>
          <a:xfrm rot="16200000">
            <a:off x="6633657" y="1296102"/>
            <a:ext cx="6857998" cy="4258687"/>
          </a:xfrm>
          <a:prstGeom prst="flowChartManualInput">
            <a:avLst/>
          </a:prstGeom>
          <a:solidFill>
            <a:srgbClr val="0069B4">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Titel 2">
            <a:extLst>
              <a:ext uri="{FF2B5EF4-FFF2-40B4-BE49-F238E27FC236}">
                <a16:creationId xmlns:a16="http://schemas.microsoft.com/office/drawing/2014/main" id="{1B86DFBE-465D-4396-8CBD-31ED8292A41E}"/>
              </a:ext>
            </a:extLst>
          </p:cNvPr>
          <p:cNvSpPr>
            <a:spLocks noGrp="1"/>
          </p:cNvSpPr>
          <p:nvPr>
            <p:ph type="title"/>
          </p:nvPr>
        </p:nvSpPr>
        <p:spPr/>
        <p:txBody>
          <a:bodyPr/>
          <a:lstStyle/>
          <a:p>
            <a:r>
              <a:rPr lang="de-DE" sz="2800" dirty="0"/>
              <a:t>QS WORLD UNIVERSITY RANKING 2025</a:t>
            </a:r>
            <a:endParaRPr lang="de-DE" dirty="0"/>
          </a:p>
        </p:txBody>
      </p:sp>
      <p:sp>
        <p:nvSpPr>
          <p:cNvPr id="5" name="Rechteck 4">
            <a:extLst>
              <a:ext uri="{FF2B5EF4-FFF2-40B4-BE49-F238E27FC236}">
                <a16:creationId xmlns:a16="http://schemas.microsoft.com/office/drawing/2014/main" id="{66707097-32E5-4F0E-B845-F5CF19A9BF4B}"/>
              </a:ext>
            </a:extLst>
          </p:cNvPr>
          <p:cNvSpPr/>
          <p:nvPr/>
        </p:nvSpPr>
        <p:spPr>
          <a:xfrm>
            <a:off x="3671361" y="3861998"/>
            <a:ext cx="1697534" cy="1277612"/>
          </a:xfrm>
          <a:prstGeom prst="rect">
            <a:avLst/>
          </a:prstGeom>
          <a:ln w="25400">
            <a:solidFill>
              <a:schemeClr val="accent2"/>
            </a:solidFill>
          </a:ln>
          <a:effectLst/>
        </p:spPr>
        <p:style>
          <a:lnRef idx="2">
            <a:schemeClr val="accent5"/>
          </a:lnRef>
          <a:fillRef idx="1">
            <a:schemeClr val="lt1"/>
          </a:fillRef>
          <a:effectRef idx="0">
            <a:schemeClr val="accent5"/>
          </a:effectRef>
          <a:fontRef idx="minor">
            <a:schemeClr val="dk1"/>
          </a:fontRef>
        </p:style>
        <p:txBody>
          <a:bodyPr wrap="square" tIns="180000" bIns="180000">
            <a:spAutoFit/>
          </a:bodyPr>
          <a:lstStyle/>
          <a:p>
            <a:pPr marL="0" marR="0" lvl="0" indent="0" algn="ctr" defTabSz="914400" rtl="0" eaLnBrk="1" fontAlgn="auto" latinLnBrk="0" hangingPunct="1">
              <a:lnSpc>
                <a:spcPct val="90000"/>
              </a:lnSpc>
              <a:spcBef>
                <a:spcPts val="1000"/>
              </a:spcBef>
              <a:spcAft>
                <a:spcPts val="0"/>
              </a:spcAft>
              <a:buClr>
                <a:srgbClr val="004A7D"/>
              </a:buClr>
              <a:buSzPct val="110000"/>
              <a:buFontTx/>
              <a:buNone/>
              <a:tabLst/>
              <a:defRPr/>
            </a:pPr>
            <a:r>
              <a:rPr kumimoji="0" lang="de-DE" sz="1100" b="1" i="0" u="none" strike="noStrike" kern="1200" cap="none" spc="0" normalizeH="0" baseline="0" noProof="0" dirty="0">
                <a:ln>
                  <a:noFill/>
                </a:ln>
                <a:solidFill>
                  <a:srgbClr val="131313"/>
                </a:solidFill>
                <a:effectLst/>
                <a:uLnTx/>
                <a:uFillTx/>
                <a:latin typeface="Verdana" panose="020B0604030504040204" pitchFamily="34" charset="0"/>
                <a:ea typeface="Verdana" panose="020B0604030504040204" pitchFamily="34" charset="0"/>
                <a:cs typeface="+mn-cs"/>
              </a:rPr>
              <a:t>Platz 1 </a:t>
            </a:r>
            <a:r>
              <a:rPr kumimoji="0" lang="de-DE" sz="1100" b="0" i="0" u="none" strike="noStrike" kern="1200" cap="none" spc="0" normalizeH="0" baseline="0" noProof="0" dirty="0">
                <a:ln>
                  <a:noFill/>
                </a:ln>
                <a:solidFill>
                  <a:srgbClr val="131313"/>
                </a:solidFill>
                <a:effectLst/>
                <a:uLnTx/>
                <a:uFillTx/>
                <a:latin typeface="Verdana" panose="020B0604030504040204" pitchFamily="34" charset="0"/>
                <a:ea typeface="Verdana" panose="020B0604030504040204" pitchFamily="34" charset="0"/>
                <a:cs typeface="+mn-cs"/>
              </a:rPr>
              <a:t>unter den deutschen Hochschulen im Geoingenieurwesen (Mining and Minerals Engineering) </a:t>
            </a:r>
            <a:endParaRPr kumimoji="0" lang="de-DE" sz="11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pic>
        <p:nvPicPr>
          <p:cNvPr id="6" name="Grafik 5">
            <a:extLst>
              <a:ext uri="{FF2B5EF4-FFF2-40B4-BE49-F238E27FC236}">
                <a16:creationId xmlns:a16="http://schemas.microsoft.com/office/drawing/2014/main" id="{408CE64A-0971-42B7-ADF2-EE722B7E24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84692" y="2007179"/>
            <a:ext cx="1986584" cy="993292"/>
          </a:xfrm>
          <a:prstGeom prst="rect">
            <a:avLst/>
          </a:prstGeom>
        </p:spPr>
      </p:pic>
      <p:sp>
        <p:nvSpPr>
          <p:cNvPr id="8" name="Textfeld 7">
            <a:extLst>
              <a:ext uri="{FF2B5EF4-FFF2-40B4-BE49-F238E27FC236}">
                <a16:creationId xmlns:a16="http://schemas.microsoft.com/office/drawing/2014/main" id="{F5B6CEDC-8D83-4671-8F19-C68DBB3CD2E4}"/>
              </a:ext>
            </a:extLst>
          </p:cNvPr>
          <p:cNvSpPr txBox="1"/>
          <p:nvPr/>
        </p:nvSpPr>
        <p:spPr>
          <a:xfrm>
            <a:off x="7932739" y="1527809"/>
            <a:ext cx="3644664" cy="318307"/>
          </a:xfrm>
          <a:prstGeom prst="rect">
            <a:avLst/>
          </a:prstGeom>
        </p:spPr>
        <p:txBody>
          <a:bodyPr wrap="square" lIns="0" rIns="0" rtlCol="0"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i="0" u="none" strike="noStrike" kern="1200" cap="none" spc="0" normalizeH="0" baseline="0" noProof="0" dirty="0">
                <a:ln>
                  <a:noFill/>
                </a:ln>
                <a:solidFill>
                  <a:srgbClr val="004A7D"/>
                </a:solidFill>
                <a:effectLst/>
                <a:uLnTx/>
                <a:uFillTx/>
                <a:ea typeface="Verdana" panose="020B0604030504040204" pitchFamily="34" charset="0"/>
                <a:cs typeface="+mn-cs"/>
              </a:rPr>
              <a:t>Deutschlandweiter Vergleich</a:t>
            </a:r>
          </a:p>
        </p:txBody>
      </p:sp>
      <p:sp>
        <p:nvSpPr>
          <p:cNvPr id="9" name="Textfeld 8">
            <a:extLst>
              <a:ext uri="{FF2B5EF4-FFF2-40B4-BE49-F238E27FC236}">
                <a16:creationId xmlns:a16="http://schemas.microsoft.com/office/drawing/2014/main" id="{3C51A60A-C3F7-48B1-BAF3-A2858E36B661}"/>
              </a:ext>
            </a:extLst>
          </p:cNvPr>
          <p:cNvSpPr txBox="1"/>
          <p:nvPr/>
        </p:nvSpPr>
        <p:spPr>
          <a:xfrm>
            <a:off x="3671361" y="3540699"/>
            <a:ext cx="3616036" cy="419877"/>
          </a:xfrm>
          <a:prstGeom prst="rect">
            <a:avLst/>
          </a:prstGeom>
        </p:spPr>
        <p:txBody>
          <a:bodyPr wrap="square" lIns="0" rIns="0" rtlCol="0"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i="0" u="none" strike="noStrike" kern="1200" cap="none" spc="0" normalizeH="0" baseline="0" noProof="0" dirty="0">
                <a:ln>
                  <a:noFill/>
                </a:ln>
                <a:solidFill>
                  <a:srgbClr val="004A7D"/>
                </a:solidFill>
                <a:effectLst/>
                <a:uLnTx/>
                <a:uFillTx/>
                <a:ea typeface="Verdana" panose="020B0604030504040204" pitchFamily="34" charset="0"/>
                <a:cs typeface="+mn-cs"/>
              </a:rPr>
              <a:t>Fächerranking Deutschland</a:t>
            </a:r>
          </a:p>
        </p:txBody>
      </p:sp>
      <p:sp>
        <p:nvSpPr>
          <p:cNvPr id="10" name="Textfeld 9">
            <a:extLst>
              <a:ext uri="{FF2B5EF4-FFF2-40B4-BE49-F238E27FC236}">
                <a16:creationId xmlns:a16="http://schemas.microsoft.com/office/drawing/2014/main" id="{8BF96CF6-56C8-4539-9165-6D7A5220656D}"/>
              </a:ext>
            </a:extLst>
          </p:cNvPr>
          <p:cNvSpPr txBox="1"/>
          <p:nvPr/>
        </p:nvSpPr>
        <p:spPr>
          <a:xfrm>
            <a:off x="3690803" y="1595440"/>
            <a:ext cx="3569004" cy="280679"/>
          </a:xfrm>
          <a:prstGeom prst="rect">
            <a:avLst/>
          </a:prstGeom>
        </p:spPr>
        <p:txBody>
          <a:bodyPr wrap="square" lIns="0" rIns="0" rtlCol="0"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i="0" u="none" strike="noStrike" kern="1200" cap="none" spc="0" normalizeH="0" baseline="0" noProof="0" dirty="0">
                <a:ln>
                  <a:noFill/>
                </a:ln>
                <a:solidFill>
                  <a:srgbClr val="004A7D"/>
                </a:solidFill>
                <a:effectLst/>
                <a:uLnTx/>
                <a:uFillTx/>
                <a:ea typeface="Verdana" panose="020B0604030504040204" pitchFamily="34" charset="0"/>
                <a:cs typeface="+mn-cs"/>
              </a:rPr>
              <a:t>Internationales Gesamtergebnis</a:t>
            </a:r>
          </a:p>
        </p:txBody>
      </p:sp>
      <p:sp>
        <p:nvSpPr>
          <p:cNvPr id="11" name="Rechteck 10">
            <a:extLst>
              <a:ext uri="{FF2B5EF4-FFF2-40B4-BE49-F238E27FC236}">
                <a16:creationId xmlns:a16="http://schemas.microsoft.com/office/drawing/2014/main" id="{CBAAB7CA-DD33-4F7D-BC23-63547323A56F}"/>
              </a:ext>
            </a:extLst>
          </p:cNvPr>
          <p:cNvSpPr>
            <a:spLocks/>
          </p:cNvSpPr>
          <p:nvPr/>
        </p:nvSpPr>
        <p:spPr>
          <a:xfrm>
            <a:off x="5759167" y="3860268"/>
            <a:ext cx="1761637" cy="1277612"/>
          </a:xfrm>
          <a:prstGeom prst="rect">
            <a:avLst/>
          </a:prstGeom>
          <a:ln w="25400">
            <a:solidFill>
              <a:schemeClr val="accent2"/>
            </a:solidFill>
          </a:ln>
          <a:effectLst/>
        </p:spPr>
        <p:style>
          <a:lnRef idx="2">
            <a:schemeClr val="accent5"/>
          </a:lnRef>
          <a:fillRef idx="1">
            <a:schemeClr val="lt1"/>
          </a:fillRef>
          <a:effectRef idx="0">
            <a:schemeClr val="accent5"/>
          </a:effectRef>
          <a:fontRef idx="minor">
            <a:schemeClr val="dk1"/>
          </a:fontRef>
        </p:style>
        <p:txBody>
          <a:bodyPr wrap="square" tIns="180000" bIns="180000">
            <a:spAutoFit/>
          </a:bodyPr>
          <a:lstStyle/>
          <a:p>
            <a:pPr marL="0" marR="0" lvl="0" indent="0" algn="ctr" defTabSz="914400" rtl="0" eaLnBrk="1" fontAlgn="auto" latinLnBrk="0" hangingPunct="1">
              <a:lnSpc>
                <a:spcPct val="90000"/>
              </a:lnSpc>
              <a:spcBef>
                <a:spcPts val="1000"/>
              </a:spcBef>
              <a:spcAft>
                <a:spcPts val="0"/>
              </a:spcAft>
              <a:buClr>
                <a:srgbClr val="004A7D"/>
              </a:buClr>
              <a:buSzPct val="110000"/>
              <a:buFontTx/>
              <a:buNone/>
              <a:tabLst/>
              <a:defRPr/>
            </a:pPr>
            <a:r>
              <a:rPr kumimoji="0" lang="de-DE" sz="1100" b="1" i="0" u="none" strike="noStrike" kern="1200" cap="none" spc="0" normalizeH="0" baseline="0" noProof="0" dirty="0">
                <a:ln>
                  <a:noFill/>
                </a:ln>
                <a:solidFill>
                  <a:srgbClr val="131313"/>
                </a:solidFill>
                <a:effectLst/>
                <a:uLnTx/>
                <a:uFillTx/>
                <a:latin typeface="Verdana" panose="020B0604030504040204" pitchFamily="34" charset="0"/>
                <a:ea typeface="Verdana" panose="020B0604030504040204" pitchFamily="34" charset="0"/>
                <a:cs typeface="+mn-cs"/>
              </a:rPr>
              <a:t>Platz 2 </a:t>
            </a:r>
            <a:r>
              <a:rPr kumimoji="0" lang="de-DE" sz="1100" b="0" i="0" u="none" strike="noStrike" kern="1200" cap="none" spc="0" normalizeH="0" baseline="0" noProof="0" dirty="0">
                <a:ln>
                  <a:noFill/>
                </a:ln>
                <a:solidFill>
                  <a:srgbClr val="131313"/>
                </a:solidFill>
                <a:effectLst/>
                <a:uLnTx/>
                <a:uFillTx/>
                <a:latin typeface="Verdana" panose="020B0604030504040204" pitchFamily="34" charset="0"/>
                <a:ea typeface="Verdana" panose="020B0604030504040204" pitchFamily="34" charset="0"/>
                <a:cs typeface="+mn-cs"/>
              </a:rPr>
              <a:t>unter den deutschen Hochschulen in Bohrtechnik und Fluidbergbau </a:t>
            </a:r>
            <a:r>
              <a:rPr kumimoji="0" lang="de-DE" sz="11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Platzhalter</a:t>
            </a:r>
          </a:p>
        </p:txBody>
      </p:sp>
      <p:pic>
        <p:nvPicPr>
          <p:cNvPr id="13" name="Grafik 12">
            <a:extLst>
              <a:ext uri="{FF2B5EF4-FFF2-40B4-BE49-F238E27FC236}">
                <a16:creationId xmlns:a16="http://schemas.microsoft.com/office/drawing/2014/main" id="{318AE20E-DC15-4533-AEC0-77951CB9AA45}"/>
              </a:ext>
            </a:extLst>
          </p:cNvPr>
          <p:cNvPicPr>
            <a:picLocks noChangeAspect="1"/>
          </p:cNvPicPr>
          <p:nvPr/>
        </p:nvPicPr>
        <p:blipFill>
          <a:blip r:embed="rId3" cstate="email">
            <a:alphaModFix amt="10000"/>
            <a:extLst>
              <a:ext uri="{28A0092B-C50C-407E-A947-70E740481C1C}">
                <a14:useLocalDpi xmlns:a14="http://schemas.microsoft.com/office/drawing/2010/main"/>
              </a:ext>
            </a:extLst>
          </a:blip>
          <a:stretch>
            <a:fillRect/>
          </a:stretch>
        </p:blipFill>
        <p:spPr>
          <a:xfrm>
            <a:off x="0" y="4829905"/>
            <a:ext cx="12192000" cy="2053123"/>
          </a:xfrm>
          <a:prstGeom prst="rect">
            <a:avLst/>
          </a:prstGeom>
        </p:spPr>
      </p:pic>
      <p:sp>
        <p:nvSpPr>
          <p:cNvPr id="15" name="Rechteck 14">
            <a:extLst>
              <a:ext uri="{FF2B5EF4-FFF2-40B4-BE49-F238E27FC236}">
                <a16:creationId xmlns:a16="http://schemas.microsoft.com/office/drawing/2014/main" id="{39B863E5-5B16-46B3-863F-8F9B456563F3}"/>
              </a:ext>
            </a:extLst>
          </p:cNvPr>
          <p:cNvSpPr/>
          <p:nvPr/>
        </p:nvSpPr>
        <p:spPr>
          <a:xfrm>
            <a:off x="5759168" y="1937939"/>
            <a:ext cx="1748496" cy="1001265"/>
          </a:xfrm>
          <a:prstGeom prst="rect">
            <a:avLst/>
          </a:prstGeom>
          <a:noFill/>
          <a:ln>
            <a:solidFill>
              <a:srgbClr val="004A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cxnSp>
        <p:nvCxnSpPr>
          <p:cNvPr id="16" name="Gerader Verbinder 15">
            <a:extLst>
              <a:ext uri="{FF2B5EF4-FFF2-40B4-BE49-F238E27FC236}">
                <a16:creationId xmlns:a16="http://schemas.microsoft.com/office/drawing/2014/main" id="{17A70FD6-CDC9-46E3-B6FB-4FF60857C6A5}"/>
              </a:ext>
            </a:extLst>
          </p:cNvPr>
          <p:cNvCxnSpPr>
            <a:cxnSpLocks/>
          </p:cNvCxnSpPr>
          <p:nvPr/>
        </p:nvCxnSpPr>
        <p:spPr>
          <a:xfrm flipV="1">
            <a:off x="6224023" y="2266597"/>
            <a:ext cx="869963" cy="311865"/>
          </a:xfrm>
          <a:prstGeom prst="line">
            <a:avLst/>
          </a:prstGeom>
          <a:ln w="9525">
            <a:solidFill>
              <a:srgbClr val="004A7D"/>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7" name="Textfeld 16">
            <a:extLst>
              <a:ext uri="{FF2B5EF4-FFF2-40B4-BE49-F238E27FC236}">
                <a16:creationId xmlns:a16="http://schemas.microsoft.com/office/drawing/2014/main" id="{A3AD2E98-2119-40AD-851E-19E8ABA64880}"/>
              </a:ext>
            </a:extLst>
          </p:cNvPr>
          <p:cNvSpPr txBox="1"/>
          <p:nvPr/>
        </p:nvSpPr>
        <p:spPr>
          <a:xfrm>
            <a:off x="5911238" y="2528717"/>
            <a:ext cx="477983" cy="225251"/>
          </a:xfrm>
          <a:prstGeom prst="rect">
            <a:avLst/>
          </a:prstGeom>
        </p:spPr>
        <p:txBody>
          <a:bodyPr wrap="square" lIns="0" r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b="1" i="0" u="none" strike="noStrike" kern="1200" cap="none" spc="0" normalizeH="0" baseline="0" noProof="0" dirty="0">
                <a:ln>
                  <a:noFill/>
                </a:ln>
                <a:solidFill>
                  <a:srgbClr val="004A7D"/>
                </a:solidFill>
                <a:effectLst/>
                <a:uLnTx/>
                <a:uFillTx/>
                <a:latin typeface="Verdana" panose="020B0604030504040204" pitchFamily="34" charset="0"/>
                <a:ea typeface="Verdana" panose="020B0604030504040204" pitchFamily="34" charset="0"/>
                <a:cs typeface="+mn-cs"/>
              </a:rPr>
              <a:t>1401+</a:t>
            </a:r>
          </a:p>
        </p:txBody>
      </p:sp>
      <p:sp>
        <p:nvSpPr>
          <p:cNvPr id="18" name="Textfeld 17">
            <a:extLst>
              <a:ext uri="{FF2B5EF4-FFF2-40B4-BE49-F238E27FC236}">
                <a16:creationId xmlns:a16="http://schemas.microsoft.com/office/drawing/2014/main" id="{2D3FE25D-35AF-476F-BBCE-93AEF59D3905}"/>
              </a:ext>
            </a:extLst>
          </p:cNvPr>
          <p:cNvSpPr txBox="1"/>
          <p:nvPr/>
        </p:nvSpPr>
        <p:spPr>
          <a:xfrm>
            <a:off x="7083781" y="1971214"/>
            <a:ext cx="477983" cy="225251"/>
          </a:xfrm>
          <a:prstGeom prst="rect">
            <a:avLst/>
          </a:prstGeom>
        </p:spPr>
        <p:txBody>
          <a:bodyPr wrap="square" lIns="0" r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b="1" i="0" u="none" strike="noStrike" kern="1200" cap="none" spc="0" normalizeH="0" baseline="0" noProof="0" dirty="0">
                <a:ln>
                  <a:noFill/>
                </a:ln>
                <a:solidFill>
                  <a:srgbClr val="004A7D"/>
                </a:solidFill>
                <a:effectLst/>
                <a:uLnTx/>
                <a:uFillTx/>
                <a:latin typeface="Verdana" panose="020B0604030504040204" pitchFamily="34" charset="0"/>
                <a:ea typeface="Verdana" panose="020B0604030504040204" pitchFamily="34" charset="0"/>
                <a:cs typeface="+mn-cs"/>
              </a:rPr>
              <a:t>380</a:t>
            </a:r>
          </a:p>
        </p:txBody>
      </p:sp>
      <p:sp>
        <p:nvSpPr>
          <p:cNvPr id="19" name="Textfeld 18">
            <a:extLst>
              <a:ext uri="{FF2B5EF4-FFF2-40B4-BE49-F238E27FC236}">
                <a16:creationId xmlns:a16="http://schemas.microsoft.com/office/drawing/2014/main" id="{153A7C2C-E866-45AE-A02C-49AF12359CFD}"/>
              </a:ext>
            </a:extLst>
          </p:cNvPr>
          <p:cNvSpPr txBox="1"/>
          <p:nvPr/>
        </p:nvSpPr>
        <p:spPr>
          <a:xfrm>
            <a:off x="6056223" y="2714828"/>
            <a:ext cx="477983" cy="225251"/>
          </a:xfrm>
          <a:prstGeom prst="rect">
            <a:avLst/>
          </a:prstGeom>
        </p:spPr>
        <p:txBody>
          <a:bodyPr wrap="square" lIns="0" r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2024</a:t>
            </a:r>
          </a:p>
        </p:txBody>
      </p:sp>
      <p:sp>
        <p:nvSpPr>
          <p:cNvPr id="20" name="Textfeld 19">
            <a:extLst>
              <a:ext uri="{FF2B5EF4-FFF2-40B4-BE49-F238E27FC236}">
                <a16:creationId xmlns:a16="http://schemas.microsoft.com/office/drawing/2014/main" id="{23BE8C56-A75A-4FB7-BBE9-0E3E3F1823E7}"/>
              </a:ext>
            </a:extLst>
          </p:cNvPr>
          <p:cNvSpPr txBox="1"/>
          <p:nvPr/>
        </p:nvSpPr>
        <p:spPr>
          <a:xfrm>
            <a:off x="6943306" y="2713953"/>
            <a:ext cx="477983" cy="225251"/>
          </a:xfrm>
          <a:prstGeom prst="rect">
            <a:avLst/>
          </a:prstGeom>
        </p:spPr>
        <p:txBody>
          <a:bodyPr wrap="square" lIns="0" r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2025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pic>
        <p:nvPicPr>
          <p:cNvPr id="21" name="Grafik 20">
            <a:extLst>
              <a:ext uri="{FF2B5EF4-FFF2-40B4-BE49-F238E27FC236}">
                <a16:creationId xmlns:a16="http://schemas.microsoft.com/office/drawing/2014/main" id="{E7E5E88D-EB38-4A98-9522-0B63BBEC666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539" t="-15834"/>
          <a:stretch/>
        </p:blipFill>
        <p:spPr>
          <a:xfrm>
            <a:off x="7869174" y="1494980"/>
            <a:ext cx="3901179" cy="2465596"/>
          </a:xfrm>
          <a:prstGeom prst="rect">
            <a:avLst/>
          </a:prstGeom>
          <a:effectLst/>
        </p:spPr>
      </p:pic>
      <p:pic>
        <p:nvPicPr>
          <p:cNvPr id="7" name="Grafik 6">
            <a:extLst>
              <a:ext uri="{FF2B5EF4-FFF2-40B4-BE49-F238E27FC236}">
                <a16:creationId xmlns:a16="http://schemas.microsoft.com/office/drawing/2014/main" id="{C2A16A63-25A2-401E-B171-201E834EB03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932739" y="3947380"/>
            <a:ext cx="3810024" cy="303968"/>
          </a:xfrm>
          <a:prstGeom prst="rect">
            <a:avLst/>
          </a:prstGeom>
          <a:effectLst/>
        </p:spPr>
      </p:pic>
      <p:pic>
        <p:nvPicPr>
          <p:cNvPr id="22" name="Picture 2" descr="QS World University Rankings - FactCards">
            <a:extLst>
              <a:ext uri="{FF2B5EF4-FFF2-40B4-BE49-F238E27FC236}">
                <a16:creationId xmlns:a16="http://schemas.microsoft.com/office/drawing/2014/main" id="{ECC4FCC9-FADF-41C6-B91C-2AA5611627D9}"/>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95405" y="1971214"/>
            <a:ext cx="2601395" cy="652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594197"/>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lIns="0" rIns="0" anchor="t">
        <a:normAutofit/>
      </a:bodyPr>
      <a:lstStyle>
        <a:defPPr algn="l">
          <a:defRPr sz="2000" b="1" i="0" dirty="0">
            <a:solidFill>
              <a:srgbClr val="004A7D"/>
            </a:solidFill>
            <a:latin typeface="Spartan ExtraBold" pitchFamily="2" charset="77"/>
          </a:defRPr>
        </a:defPPr>
      </a:lstStyle>
    </a:txDef>
  </a:objectDefaults>
  <a:extraClrSchemeLst/>
  <a:extLst>
    <a:ext uri="{05A4C25C-085E-4340-85A3-A5531E510DB2}">
      <thm15:themeFamily xmlns:thm15="http://schemas.microsoft.com/office/thememl/2012/main" name="Präsentation1" id="{6CD6EA72-AF7F-462F-9AC0-76C9F8BA9064}" vid="{57E2CBE2-615A-4F91-98CE-C6E42D9E22C3}"/>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2114</Words>
  <Application>Microsoft Office PowerPoint</Application>
  <PresentationFormat>Breitbild</PresentationFormat>
  <Paragraphs>328</Paragraphs>
  <Slides>40</Slides>
  <Notes>14</Notes>
  <HiddenSlides>0</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40</vt:i4>
      </vt:variant>
    </vt:vector>
  </HeadingPairs>
  <TitlesOfParts>
    <vt:vector size="51" baseType="lpstr">
      <vt:lpstr>Arial</vt:lpstr>
      <vt:lpstr>Arial Nova</vt:lpstr>
      <vt:lpstr>Calibri</vt:lpstr>
      <vt:lpstr>Courier New</vt:lpstr>
      <vt:lpstr>Jost</vt:lpstr>
      <vt:lpstr>Spartan</vt:lpstr>
      <vt:lpstr>Spartan ExtraBold</vt:lpstr>
      <vt:lpstr>Times New Roman</vt:lpstr>
      <vt:lpstr>Verdana</vt:lpstr>
      <vt:lpstr>Wingdings</vt:lpstr>
      <vt:lpstr>Office</vt:lpstr>
      <vt:lpstr>Global denken global handeln </vt:lpstr>
      <vt:lpstr>OUR RESPONSIBILITY</vt:lpstr>
      <vt:lpstr>PORTRAIT OF THE UNIVERSITY</vt:lpstr>
      <vt:lpstr>FROM HISTORY</vt:lpstr>
      <vt:lpstr>COMPREHENSIVE TEACHING &amp; RESEARCH</vt:lpstr>
      <vt:lpstr>EUROPEAN UNIVERSITY</vt:lpstr>
      <vt:lpstr>FAMILY-FRIENDLY UNIVERSITY</vt:lpstr>
      <vt:lpstr>ACTIVE TOGETHER</vt:lpstr>
      <vt:lpstr>QS WORLD UNIVERSITY RANKING 2025</vt:lpstr>
      <vt:lpstr>STUDIUM UND  LEHRE</vt:lpstr>
      <vt:lpstr>MISSION STATEMENT TEACHING &amp; STUDIES</vt:lpstr>
      <vt:lpstr>#TUBAFstudium</vt:lpstr>
      <vt:lpstr>CHE-RANKING 2024: CHEMIE </vt:lpstr>
      <vt:lpstr>INNOVATIVE STUDIENKONZEPTE</vt:lpstr>
      <vt:lpstr>STUDIERENDE NACH FÄCHERGRUPPEN WiSe 2023/24</vt:lpstr>
      <vt:lpstr>STUDIENFORMEN</vt:lpstr>
      <vt:lpstr>ANGEBOTE IM VIRTUELLEN RAUM</vt:lpstr>
      <vt:lpstr>KOOPERATIVES STUDIUM</vt:lpstr>
      <vt:lpstr>STUDIENFINANZIERUNG</vt:lpstr>
      <vt:lpstr>CAREER SERVICES</vt:lpstr>
      <vt:lpstr>ANGEBOTE FÜR DEN  WISSENSCHAFTLICHEN NACHWUCHS</vt:lpstr>
      <vt:lpstr>Internationale  AUSRICHTUNG  UND VERNETZUNG</vt:lpstr>
      <vt:lpstr>STUDIERENDE AUS ALLEN KONTINENTEN</vt:lpstr>
      <vt:lpstr>INTERNATIONALE MOBILITÄT</vt:lpstr>
      <vt:lpstr>SÄCHSISCHE VERBINDUNGSBÜROS WELTWEIT</vt:lpstr>
      <vt:lpstr>WISSENSCHAFT  UND  Forschung </vt:lpstr>
      <vt:lpstr>KOMPETENZFELDER</vt:lpstr>
      <vt:lpstr>FORSCHUNGS- UND WISSENSCAMPUS</vt:lpstr>
      <vt:lpstr>ENTWICKLUNG DER DRITTMITTELEINNAHMEN</vt:lpstr>
      <vt:lpstr>DRITTMITTELEINNAHMEN TOP 10</vt:lpstr>
      <vt:lpstr>GESELLSCHAFTLICHE VERANTWORTUNG UND TRANSFER</vt:lpstr>
      <vt:lpstr>INTERDISZIPLINÄRE ZENTREN</vt:lpstr>
      <vt:lpstr>DFG-GRADUIERTENKOLLEG GRK 2802 Feuerfest Recycling - Ein Beitrag für Rohstoff-, Energie- und Klimaeffizienz in Hochtemperaturprozessen </vt:lpstr>
      <vt:lpstr>FÖRDERUNG VON AUSGRÜNDUNGEN</vt:lpstr>
      <vt:lpstr>Exzellente  Infrastruktur</vt:lpstr>
      <vt:lpstr>GROSSFORSCHUNG, LABORE, TECHNIKA</vt:lpstr>
      <vt:lpstr>NEUE UNIVERSITÄTSBIBLIOTHEK  UND HÖRSAALZENTRUM</vt:lpstr>
      <vt:lpstr>MODERNSTE LABORGEBÄUDE</vt:lpstr>
      <vt:lpstr>TECHNIKUM MASCHINEN- UND  VERFAHRENSENTWICKLUNG</vt:lpstr>
      <vt:lpstr>VIELEN DANK  FÜR IHRE AUFMERKSAMKEIT</vt:lpstr>
    </vt:vector>
  </TitlesOfParts>
  <Manager/>
  <Company>TU Bergakademie Freiberg</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Sabine Schellbach</dc:creator>
  <cp:keywords/>
  <dc:description/>
  <cp:lastModifiedBy>Sabine Schellbach</cp:lastModifiedBy>
  <cp:revision>977</cp:revision>
  <cp:lastPrinted>2024-08-08T05:04:04Z</cp:lastPrinted>
  <dcterms:created xsi:type="dcterms:W3CDTF">2021-01-06T10:07:23Z</dcterms:created>
  <dcterms:modified xsi:type="dcterms:W3CDTF">2024-09-24T15:08:43Z</dcterms:modified>
  <cp:category/>
</cp:coreProperties>
</file>